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7"/>
  </p:notesMasterIdLst>
  <p:sldIdLst>
    <p:sldId id="301" r:id="rId5"/>
    <p:sldId id="325" r:id="rId6"/>
    <p:sldId id="397" r:id="rId7"/>
    <p:sldId id="352" r:id="rId8"/>
    <p:sldId id="368" r:id="rId9"/>
    <p:sldId id="360" r:id="rId10"/>
    <p:sldId id="354" r:id="rId11"/>
    <p:sldId id="359" r:id="rId12"/>
    <p:sldId id="353" r:id="rId13"/>
    <p:sldId id="358" r:id="rId14"/>
    <p:sldId id="326" r:id="rId15"/>
    <p:sldId id="328" r:id="rId16"/>
    <p:sldId id="361" r:id="rId17"/>
    <p:sldId id="329" r:id="rId18"/>
    <p:sldId id="393" r:id="rId19"/>
    <p:sldId id="330" r:id="rId20"/>
    <p:sldId id="331" r:id="rId21"/>
    <p:sldId id="332" r:id="rId22"/>
    <p:sldId id="333" r:id="rId23"/>
    <p:sldId id="362" r:id="rId24"/>
    <p:sldId id="334" r:id="rId25"/>
    <p:sldId id="336" r:id="rId26"/>
    <p:sldId id="363" r:id="rId27"/>
    <p:sldId id="335" r:id="rId28"/>
    <p:sldId id="365" r:id="rId29"/>
    <p:sldId id="364" r:id="rId30"/>
    <p:sldId id="337" r:id="rId31"/>
    <p:sldId id="338" r:id="rId32"/>
    <p:sldId id="366" r:id="rId33"/>
    <p:sldId id="339" r:id="rId34"/>
    <p:sldId id="367" r:id="rId35"/>
    <p:sldId id="357" r:id="rId36"/>
    <p:sldId id="345" r:id="rId37"/>
    <p:sldId id="282" r:id="rId38"/>
    <p:sldId id="369" r:id="rId39"/>
    <p:sldId id="370" r:id="rId40"/>
    <p:sldId id="371" r:id="rId41"/>
    <p:sldId id="372" r:id="rId42"/>
    <p:sldId id="373" r:id="rId43"/>
    <p:sldId id="374" r:id="rId44"/>
    <p:sldId id="375" r:id="rId45"/>
    <p:sldId id="376" r:id="rId46"/>
    <p:sldId id="381" r:id="rId47"/>
    <p:sldId id="383" r:id="rId48"/>
    <p:sldId id="377" r:id="rId49"/>
    <p:sldId id="378" r:id="rId50"/>
    <p:sldId id="384" r:id="rId51"/>
    <p:sldId id="379" r:id="rId52"/>
    <p:sldId id="382" r:id="rId53"/>
    <p:sldId id="385" r:id="rId54"/>
    <p:sldId id="386" r:id="rId55"/>
    <p:sldId id="400" r:id="rId56"/>
    <p:sldId id="401" r:id="rId57"/>
    <p:sldId id="398" r:id="rId58"/>
    <p:sldId id="387" r:id="rId59"/>
    <p:sldId id="402" r:id="rId60"/>
    <p:sldId id="399" r:id="rId61"/>
    <p:sldId id="388" r:id="rId62"/>
    <p:sldId id="389" r:id="rId63"/>
    <p:sldId id="390" r:id="rId64"/>
    <p:sldId id="391" r:id="rId65"/>
    <p:sldId id="392" r:id="rId6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17" autoAdjust="0"/>
    <p:restoredTop sz="85100" autoAdjust="0"/>
  </p:normalViewPr>
  <p:slideViewPr>
    <p:cSldViewPr snapToGrid="0">
      <p:cViewPr varScale="1">
        <p:scale>
          <a:sx n="77" d="100"/>
          <a:sy n="77" d="100"/>
        </p:scale>
        <p:origin x="1482" y="78"/>
      </p:cViewPr>
      <p:guideLst>
        <p:guide orient="horz" pos="2160"/>
        <p:guide pos="2880"/>
      </p:guideLst>
    </p:cSldViewPr>
  </p:slideViewPr>
  <p:notesTextViewPr>
    <p:cViewPr>
      <p:scale>
        <a:sx n="1" d="1"/>
        <a:sy n="1" d="1"/>
      </p:scale>
      <p:origin x="0" y="0"/>
    </p:cViewPr>
  </p:notesTextViewPr>
  <p:sorterViewPr>
    <p:cViewPr>
      <p:scale>
        <a:sx n="90" d="100"/>
        <a:sy n="90" d="100"/>
      </p:scale>
      <p:origin x="0" y="0"/>
    </p:cViewPr>
  </p:sorterViewPr>
  <p:notesViewPr>
    <p:cSldViewPr snapToGrid="0">
      <p:cViewPr varScale="1">
        <p:scale>
          <a:sx n="66" d="100"/>
          <a:sy n="66" d="100"/>
        </p:scale>
        <p:origin x="0" y="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851F2E7E-9611-4722-BCCF-8B399D88D920}" type="datetimeFigureOut">
              <a:rPr lang="en-US" smtClean="0"/>
              <a:t>1/31/2019</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3DCA51E2-57C7-4AFC-9CA9-FFC2E2094D28}" type="slidenum">
              <a:rPr lang="en-US" smtClean="0"/>
              <a:t>‹#›</a:t>
            </a:fld>
            <a:endParaRPr lang="en-US"/>
          </a:p>
        </p:txBody>
      </p:sp>
    </p:spTree>
    <p:extLst>
      <p:ext uri="{BB962C8B-B14F-4D97-AF65-F5344CB8AC3E}">
        <p14:creationId xmlns:p14="http://schemas.microsoft.com/office/powerpoint/2010/main" val="4249122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14754A-FA77-4097-AA75-AA193975E7C4}" type="slidenum">
              <a:rPr lang="en-US" smtClean="0"/>
              <a:t>1</a:t>
            </a:fld>
            <a:endParaRPr lang="en-US"/>
          </a:p>
        </p:txBody>
      </p:sp>
    </p:spTree>
    <p:extLst>
      <p:ext uri="{BB962C8B-B14F-4D97-AF65-F5344CB8AC3E}">
        <p14:creationId xmlns:p14="http://schemas.microsoft.com/office/powerpoint/2010/main" val="4176782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10</a:t>
            </a:fld>
            <a:endParaRPr lang="en-US"/>
          </a:p>
        </p:txBody>
      </p:sp>
    </p:spTree>
    <p:extLst>
      <p:ext uri="{BB962C8B-B14F-4D97-AF65-F5344CB8AC3E}">
        <p14:creationId xmlns:p14="http://schemas.microsoft.com/office/powerpoint/2010/main" val="11986812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Existing</a:t>
            </a:r>
            <a:r>
              <a:rPr lang="en-US" dirty="0" smtClean="0"/>
              <a:t> </a:t>
            </a:r>
            <a:r>
              <a:rPr lang="en-US" b="1" dirty="0" smtClean="0"/>
              <a:t>Article 52. Number of votes required</a:t>
            </a:r>
            <a:endParaRPr lang="en-US" dirty="0" smtClean="0"/>
          </a:p>
          <a:p>
            <a:r>
              <a:rPr lang="en-US" dirty="0" smtClean="0"/>
              <a:t>(a)(1) DP = must be convicted of the offense by unanimous vote.</a:t>
            </a:r>
          </a:p>
          <a:p>
            <a:r>
              <a:rPr lang="en-US" dirty="0" smtClean="0"/>
              <a:t>(2) Any other offense - concurrence of </a:t>
            </a:r>
            <a:r>
              <a:rPr lang="en-US" b="1" dirty="0" smtClean="0"/>
              <a:t>two-thirds</a:t>
            </a:r>
            <a:r>
              <a:rPr lang="en-US" dirty="0" smtClean="0"/>
              <a:t>.</a:t>
            </a:r>
          </a:p>
          <a:p>
            <a:r>
              <a:rPr lang="en-US" dirty="0" smtClean="0"/>
              <a:t>(b)(1) No person may be sentenced to death, unless all</a:t>
            </a:r>
            <a:r>
              <a:rPr lang="en-US" baseline="0" dirty="0" smtClean="0"/>
              <a:t> members concur</a:t>
            </a:r>
            <a:r>
              <a:rPr lang="en-US" dirty="0" smtClean="0"/>
              <a:t>.</a:t>
            </a:r>
          </a:p>
          <a:p>
            <a:r>
              <a:rPr lang="en-US" dirty="0" smtClean="0"/>
              <a:t>(2) No person may be sentenced to life imprisonment or to confinement for more than ten years, except by the concurrence of three-fourths of the members present at the time the vote is taken.</a:t>
            </a:r>
          </a:p>
          <a:p>
            <a:r>
              <a:rPr lang="en-US" dirty="0" smtClean="0"/>
              <a:t>(3) All other sentences shall be determined by the concurrence of two-thirds of the members present at the time the vote is taken.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11</a:t>
            </a:fld>
            <a:endParaRPr lang="en-US"/>
          </a:p>
        </p:txBody>
      </p:sp>
    </p:spTree>
    <p:extLst>
      <p:ext uri="{BB962C8B-B14F-4D97-AF65-F5344CB8AC3E}">
        <p14:creationId xmlns:p14="http://schemas.microsoft.com/office/powerpoint/2010/main" val="3372940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Motions</a:t>
            </a:r>
            <a:r>
              <a:rPr lang="en-US" dirty="0" smtClean="0"/>
              <a:t> and timelines:</a:t>
            </a:r>
          </a:p>
          <a:p>
            <a:endParaRPr lang="en-US" dirty="0" smtClean="0"/>
          </a:p>
          <a:p>
            <a:r>
              <a:rPr lang="en-US" b="1" dirty="0" smtClean="0"/>
              <a:t>For</a:t>
            </a:r>
            <a:r>
              <a:rPr lang="en-US" b="1" baseline="0" dirty="0" smtClean="0"/>
              <a:t> a finding of not guilty</a:t>
            </a:r>
            <a:r>
              <a:rPr lang="en-US" baseline="0" dirty="0" smtClean="0"/>
              <a:t>:  Existing = before findings; new = prior to entry of judgment (more time under new rule)</a:t>
            </a:r>
          </a:p>
          <a:p>
            <a:r>
              <a:rPr lang="en-US" b="1" baseline="0" dirty="0" smtClean="0"/>
              <a:t>Reconsideration</a:t>
            </a:r>
            <a:r>
              <a:rPr lang="en-US" baseline="0" dirty="0" smtClean="0"/>
              <a:t>: Existing = prior to authentication; new = prior to entry of judgment (possibly less time under new rule if entry of judgment is quicker)</a:t>
            </a:r>
          </a:p>
          <a:p>
            <a:r>
              <a:rPr lang="en-US" b="1" dirty="0" smtClean="0"/>
              <a:t>Post-trial</a:t>
            </a:r>
            <a:r>
              <a:rPr lang="en-US" dirty="0" smtClean="0"/>
              <a:t>: Existing = any time before record is authenticated; new = 14 days after STR + additional 30 days for good</a:t>
            </a:r>
            <a:r>
              <a:rPr lang="en-US" baseline="0" dirty="0" smtClean="0"/>
              <a:t> cause shown (less time under new rule)</a:t>
            </a:r>
            <a:endParaRPr lang="en-US" dirty="0" smtClean="0"/>
          </a:p>
          <a:p>
            <a:endParaRPr lang="en-US" dirty="0" smtClean="0"/>
          </a:p>
          <a:p>
            <a:r>
              <a:rPr lang="en-US" dirty="0" smtClean="0"/>
              <a:t>See also new R.C.M. 905, Motions generally, subsection (f), Reconsideration:  On request of any party or </a:t>
            </a:r>
            <a:r>
              <a:rPr lang="en-US" i="1" dirty="0" err="1" smtClean="0"/>
              <a:t>sua</a:t>
            </a:r>
            <a:r>
              <a:rPr lang="en-US" i="1" dirty="0" smtClean="0"/>
              <a:t> </a:t>
            </a:r>
            <a:r>
              <a:rPr lang="en-US" i="1" dirty="0" err="1" smtClean="0"/>
              <a:t>sponte</a:t>
            </a:r>
            <a:r>
              <a:rPr lang="en-US" dirty="0" smtClean="0"/>
              <a:t>, MJ</a:t>
            </a:r>
            <a:r>
              <a:rPr lang="en-US" baseline="0" dirty="0" smtClean="0"/>
              <a:t> </a:t>
            </a:r>
            <a:r>
              <a:rPr lang="en-US" dirty="0" smtClean="0"/>
              <a:t>may, </a:t>
            </a:r>
            <a:r>
              <a:rPr lang="en-US" b="1" dirty="0" smtClean="0"/>
              <a:t>prior to entry of judgment</a:t>
            </a:r>
            <a:r>
              <a:rPr lang="en-US" dirty="0" smtClean="0"/>
              <a:t>, reconsider any ruling, other than one amounting to a finding of not guilty, made by the military</a:t>
            </a:r>
            <a:r>
              <a:rPr lang="en-US" baseline="0" dirty="0" smtClean="0"/>
              <a:t> judge.   </a:t>
            </a:r>
          </a:p>
          <a:p>
            <a:endParaRPr lang="en-US" baseline="0" dirty="0" smtClean="0"/>
          </a:p>
          <a:p>
            <a:r>
              <a:rPr lang="en-US" baseline="0" dirty="0" smtClean="0"/>
              <a:t>Compare existing R.C.M. 905(f), Reconsideration.  On request of any party or </a:t>
            </a:r>
            <a:r>
              <a:rPr lang="en-US" i="1" baseline="0" dirty="0" err="1" smtClean="0"/>
              <a:t>sua</a:t>
            </a:r>
            <a:r>
              <a:rPr lang="en-US" i="1" baseline="0" dirty="0" smtClean="0"/>
              <a:t> </a:t>
            </a:r>
            <a:r>
              <a:rPr lang="en-US" i="1" baseline="0" dirty="0" err="1" smtClean="0"/>
              <a:t>sponte</a:t>
            </a:r>
            <a:r>
              <a:rPr lang="en-US" baseline="0" dirty="0" smtClean="0"/>
              <a:t>, the military judge may, </a:t>
            </a:r>
            <a:r>
              <a:rPr lang="en-US" b="1" baseline="0" dirty="0" smtClean="0"/>
              <a:t>prior to authentication of the record of trial</a:t>
            </a:r>
            <a:r>
              <a:rPr lang="en-US" baseline="0" dirty="0" smtClean="0"/>
              <a:t>, reconsider any ruling, other than one amounting to a finding of not guilty, made by the military judge. </a:t>
            </a:r>
          </a:p>
          <a:p>
            <a:endParaRPr lang="en-US" baseline="0" dirty="0" smtClean="0"/>
          </a:p>
          <a:p>
            <a:r>
              <a:rPr lang="en-US" baseline="0" dirty="0" smtClean="0"/>
              <a:t>Under the new rule, entry of judgment should occur much sooner after adjournment than authentication of the record of trial does under the existing rule, thereby shortening the period of time to make motions for reconsideration. </a:t>
            </a:r>
            <a:endParaRPr lang="en-US" dirty="0" smtClean="0"/>
          </a:p>
          <a:p>
            <a:endParaRPr lang="en-US" baseline="0" dirty="0" smtClean="0"/>
          </a:p>
          <a:p>
            <a:r>
              <a:rPr lang="en-US" baseline="0" dirty="0" smtClean="0"/>
              <a:t>See also new Art. 60. Post-trial processing in general and special courts-martial</a:t>
            </a:r>
          </a:p>
          <a:p>
            <a:r>
              <a:rPr lang="en-US" baseline="0" dirty="0" smtClean="0"/>
              <a:t>(b) Post-Trial Motions. – In accordance with regulations prescribed by the President, the military judge in a general or special court-martial shall address all post-trial motions and other post-trial matters that –</a:t>
            </a:r>
          </a:p>
          <a:p>
            <a:pPr marL="685800" lvl="1" indent="-228600">
              <a:buAutoNum type="arabicParenBoth"/>
            </a:pPr>
            <a:r>
              <a:rPr lang="en-US" baseline="0" dirty="0" smtClean="0"/>
              <a:t>may affect a plea, a finding, the sentence, the Statement of Trial Results, the record of trial, or any post-trial action by the convening authority; and</a:t>
            </a:r>
          </a:p>
          <a:p>
            <a:pPr marL="685800" lvl="1" indent="-228600">
              <a:buAutoNum type="arabicParenBoth"/>
            </a:pPr>
            <a:r>
              <a:rPr lang="en-US" baseline="0" dirty="0" smtClean="0"/>
              <a:t>are subject to resolution by the military judge before entry of judgment.</a:t>
            </a:r>
          </a:p>
          <a:p>
            <a:pPr marL="0" lvl="0" indent="0">
              <a:buNone/>
            </a:pPr>
            <a:endParaRPr lang="en-US" baseline="0" dirty="0" smtClean="0"/>
          </a:p>
          <a:p>
            <a:pPr marL="0" lvl="0" indent="0">
              <a:buNone/>
            </a:pPr>
            <a:r>
              <a:rPr lang="en-US" baseline="0" dirty="0" smtClean="0"/>
              <a:t>And new R.C.M. 1104(b) Post-trial motions.  </a:t>
            </a:r>
          </a:p>
          <a:p>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(1) </a:t>
            </a:r>
            <a:r>
              <a:rPr lang="en-US" sz="1200" i="1" kern="1200" dirty="0" smtClean="0">
                <a:solidFill>
                  <a:schemeClr val="tx1"/>
                </a:solidFill>
                <a:effectLst/>
                <a:latin typeface="+mn-lt"/>
                <a:ea typeface="+mn-ea"/>
                <a:cs typeface="+mn-cs"/>
              </a:rPr>
              <a:t>Matters. </a:t>
            </a:r>
            <a:r>
              <a:rPr lang="en-US" sz="1200" kern="1200" dirty="0" smtClean="0">
                <a:solidFill>
                  <a:schemeClr val="tx1"/>
                </a:solidFill>
                <a:effectLst/>
                <a:latin typeface="+mn-lt"/>
                <a:ea typeface="+mn-ea"/>
                <a:cs typeface="+mn-cs"/>
              </a:rPr>
              <a:t>Post-trial motions may be filed by either party or when directed by the military judge to address such matters as—</a:t>
            </a:r>
          </a:p>
          <a:p>
            <a:r>
              <a:rPr lang="en-US" sz="1200" kern="1200" dirty="0" smtClean="0">
                <a:solidFill>
                  <a:schemeClr val="tx1"/>
                </a:solidFill>
                <a:effectLst/>
                <a:latin typeface="+mn-lt"/>
                <a:ea typeface="+mn-ea"/>
                <a:cs typeface="+mn-cs"/>
              </a:rPr>
              <a:t>          (A) An allegation of error in the acceptance of a plea of guilty;</a:t>
            </a:r>
          </a:p>
          <a:p>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(B) A motion to set aside one or more findings because the evidence is legally insufficient; </a:t>
            </a:r>
          </a:p>
          <a:p>
            <a:r>
              <a:rPr lang="en-US" sz="1200" kern="1200" dirty="0" smtClean="0">
                <a:solidFill>
                  <a:schemeClr val="tx1"/>
                </a:solidFill>
                <a:effectLst/>
                <a:latin typeface="+mn-lt"/>
                <a:ea typeface="+mn-ea"/>
                <a:cs typeface="+mn-cs"/>
              </a:rPr>
              <a:t>          (C) A motion to correct a computational, technical, or other clear error in the sentence;</a:t>
            </a:r>
          </a:p>
          <a:p>
            <a:r>
              <a:rPr lang="en-US" sz="1200" kern="1200" dirty="0" smtClean="0">
                <a:solidFill>
                  <a:schemeClr val="tx1"/>
                </a:solidFill>
                <a:effectLst/>
                <a:latin typeface="+mn-lt"/>
                <a:ea typeface="+mn-ea"/>
                <a:cs typeface="+mn-cs"/>
              </a:rPr>
              <a:t>          (D) An allegation of error in the Statement of Trial Results;</a:t>
            </a:r>
          </a:p>
          <a:p>
            <a:r>
              <a:rPr lang="en-US" sz="1200" kern="1200" dirty="0" smtClean="0">
                <a:solidFill>
                  <a:schemeClr val="tx1"/>
                </a:solidFill>
                <a:effectLst/>
                <a:latin typeface="+mn-lt"/>
                <a:ea typeface="+mn-ea"/>
                <a:cs typeface="+mn-cs"/>
              </a:rPr>
              <a:t>          (E) An allegation of error in the post-trial processing of the court-martial; and</a:t>
            </a:r>
          </a:p>
          <a:p>
            <a:r>
              <a:rPr lang="en-US" sz="1200" kern="1200" dirty="0" smtClean="0">
                <a:solidFill>
                  <a:schemeClr val="tx1"/>
                </a:solidFill>
                <a:effectLst/>
                <a:latin typeface="+mn-lt"/>
                <a:ea typeface="+mn-ea"/>
                <a:cs typeface="+mn-cs"/>
              </a:rPr>
              <a:t>          (F) An allegation of error in the convening authority’s action under R.C.M. 1109 or 1110.</a:t>
            </a:r>
          </a:p>
          <a:p>
            <a:r>
              <a:rPr lang="en-US" sz="1200" kern="1200" dirty="0" smtClean="0">
                <a:solidFill>
                  <a:schemeClr val="tx1"/>
                </a:solidFill>
                <a:effectLst/>
                <a:latin typeface="+mn-lt"/>
                <a:ea typeface="+mn-ea"/>
                <a:cs typeface="+mn-cs"/>
              </a:rPr>
              <a:t>     (2) </a:t>
            </a:r>
            <a:r>
              <a:rPr lang="en-US" sz="1200" i="1" kern="1200" dirty="0" smtClean="0">
                <a:solidFill>
                  <a:schemeClr val="tx1"/>
                </a:solidFill>
                <a:effectLst/>
                <a:latin typeface="+mn-lt"/>
                <a:ea typeface="+mn-ea"/>
                <a:cs typeface="+mn-cs"/>
              </a:rPr>
              <a:t>Timing.</a:t>
            </a:r>
            <a:endParaRPr lang="en-US" sz="1200" kern="1200" dirty="0" smtClean="0">
              <a:solidFill>
                <a:schemeClr val="tx1"/>
              </a:solidFill>
              <a:effectLst/>
              <a:latin typeface="+mn-lt"/>
              <a:ea typeface="+mn-ea"/>
              <a:cs typeface="+mn-cs"/>
            </a:endParaRPr>
          </a:p>
          <a:p>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Except as provided in subparagraphs (B) and (C), </a:t>
            </a:r>
            <a:r>
              <a:rPr lang="en-US" sz="1200" b="1" kern="1200" dirty="0" smtClean="0">
                <a:solidFill>
                  <a:schemeClr val="tx1"/>
                </a:solidFill>
                <a:effectLst/>
                <a:latin typeface="+mn-lt"/>
                <a:ea typeface="+mn-ea"/>
                <a:cs typeface="+mn-cs"/>
              </a:rPr>
              <a:t>post-trial motions shall be filed not later than 14 days after defense counsel receives the Statement of Trial Results</a:t>
            </a:r>
            <a:r>
              <a:rPr lang="en-US" sz="1200" kern="1200" dirty="0" smtClean="0">
                <a:solidFill>
                  <a:schemeClr val="tx1"/>
                </a:solidFill>
                <a:effectLst/>
                <a:latin typeface="+mn-lt"/>
                <a:ea typeface="+mn-ea"/>
                <a:cs typeface="+mn-cs"/>
              </a:rPr>
              <a:t>. The military judge may extend the time to submit such matters by not more than an </a:t>
            </a:r>
            <a:r>
              <a:rPr lang="en-US" sz="1200" b="1" kern="1200" dirty="0" smtClean="0">
                <a:solidFill>
                  <a:schemeClr val="tx1"/>
                </a:solidFill>
                <a:effectLst/>
                <a:latin typeface="+mn-lt"/>
                <a:ea typeface="+mn-ea"/>
                <a:cs typeface="+mn-cs"/>
              </a:rPr>
              <a:t>additional 30 days for good cause</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Compare existing R.C.M. 1102</a:t>
            </a:r>
            <a:r>
              <a:rPr lang="en-US" sz="1200" kern="1200" baseline="0" dirty="0" smtClean="0">
                <a:solidFill>
                  <a:schemeClr val="tx1"/>
                </a:solidFill>
                <a:effectLst/>
                <a:latin typeface="+mn-lt"/>
                <a:ea typeface="+mn-ea"/>
                <a:cs typeface="+mn-cs"/>
              </a:rPr>
              <a:t>.  Post-trial sessions</a:t>
            </a:r>
            <a:endParaRPr lang="en-US" sz="1200" kern="1200" dirty="0" smtClean="0">
              <a:solidFill>
                <a:schemeClr val="tx1"/>
              </a:solidFill>
              <a:effectLst/>
              <a:latin typeface="+mn-lt"/>
              <a:ea typeface="+mn-ea"/>
              <a:cs typeface="+mn-cs"/>
            </a:endParaRP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(d) </a:t>
            </a:r>
            <a:r>
              <a:rPr lang="en-US" sz="1200" b="0" i="1" u="none" strike="noStrike" kern="1200" baseline="0" dirty="0" smtClean="0">
                <a:solidFill>
                  <a:schemeClr val="tx1"/>
                </a:solidFill>
                <a:latin typeface="+mn-lt"/>
                <a:ea typeface="+mn-ea"/>
                <a:cs typeface="+mn-cs"/>
              </a:rPr>
              <a:t>When directed. </a:t>
            </a:r>
            <a:r>
              <a:rPr lang="en-US" sz="1200" b="0" i="0" u="none" strike="noStrike" kern="1200" baseline="0" dirty="0" smtClean="0">
                <a:solidFill>
                  <a:schemeClr val="tx1"/>
                </a:solidFill>
                <a:latin typeface="+mn-lt"/>
                <a:ea typeface="+mn-ea"/>
                <a:cs typeface="+mn-cs"/>
              </a:rPr>
              <a:t>The military judge may direct a post-trial session </a:t>
            </a:r>
            <a:r>
              <a:rPr lang="en-US" sz="1200" b="1" i="0" u="none" strike="noStrike" kern="1200" baseline="0" dirty="0" smtClean="0">
                <a:solidFill>
                  <a:schemeClr val="tx1"/>
                </a:solidFill>
                <a:latin typeface="+mn-lt"/>
                <a:ea typeface="+mn-ea"/>
                <a:cs typeface="+mn-cs"/>
              </a:rPr>
              <a:t>any time before the record is authenticated</a:t>
            </a:r>
            <a:r>
              <a:rPr lang="en-US" sz="1200" b="0" i="0" u="none" strike="noStrike" kern="1200" baseline="0" dirty="0" smtClean="0">
                <a:solidFill>
                  <a:schemeClr val="tx1"/>
                </a:solidFill>
                <a:latin typeface="+mn-lt"/>
                <a:ea typeface="+mn-ea"/>
                <a:cs typeface="+mn-cs"/>
              </a:rPr>
              <a:t>. The convening authority may direct a post-trial session any time before the convening authority takes initial action on the case or at such later time as the convening authority is authorized to do so by a reviewing authority.</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Under new R.C.M. 1104, the period for filing post-trial motions is shortened to potentially as few as 14 days, compared to the many months it can take to authenticate the record of trial.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12</a:t>
            </a:fld>
            <a:endParaRPr lang="en-US"/>
          </a:p>
        </p:txBody>
      </p:sp>
    </p:spTree>
    <p:extLst>
      <p:ext uri="{BB962C8B-B14F-4D97-AF65-F5344CB8AC3E}">
        <p14:creationId xmlns:p14="http://schemas.microsoft.com/office/powerpoint/2010/main" val="1710176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Limited circumstance for the Government to file an appeal of findings.</a:t>
            </a:r>
            <a:r>
              <a:rPr lang="en-US" baseline="0" dirty="0" smtClean="0"/>
              <a:t>  An appeal of an order or ruling may not be taken unless the trial counsel provides the military judge with written notice of appeal from the order or ruling within 72 hours of the order or ruling.  Such notice shall include a certification by the trial counsel that the appeal is not taken for the purpose of delay.   An appeal under this section shall be forwarded by a means prescribed under regulations of the President directly to the Court of Criminal Appeals and shall, whenever practicable, have priority over all other proceedings before that court.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13</a:t>
            </a:fld>
            <a:endParaRPr lang="en-US"/>
          </a:p>
        </p:txBody>
      </p:sp>
    </p:spTree>
    <p:extLst>
      <p:ext uri="{BB962C8B-B14F-4D97-AF65-F5344CB8AC3E}">
        <p14:creationId xmlns:p14="http://schemas.microsoft.com/office/powerpoint/2010/main" val="30576958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Limited circumstance for the Government to file an appeal of findings.</a:t>
            </a:r>
            <a:r>
              <a:rPr lang="en-US"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b="1" dirty="0" smtClean="0"/>
              <a:t>Art. 62.  Appeal by the United States</a:t>
            </a:r>
          </a:p>
          <a:p>
            <a:pPr lvl="1"/>
            <a:r>
              <a:rPr lang="en-US" dirty="0" smtClean="0"/>
              <a:t>(a)(1) In a trial by general or special court-martial . . . the United States may appeal the following: </a:t>
            </a:r>
          </a:p>
          <a:p>
            <a:pPr lvl="1"/>
            <a:r>
              <a:rPr lang="en-US" b="1" dirty="0" smtClean="0"/>
              <a:t>New </a:t>
            </a:r>
            <a:r>
              <a:rPr lang="en-US" dirty="0" smtClean="0"/>
              <a:t>(G) </a:t>
            </a:r>
            <a:r>
              <a:rPr lang="en-US" dirty="0" smtClean="0">
                <a:solidFill>
                  <a:srgbClr val="0070C0"/>
                </a:solidFill>
              </a:rPr>
              <a:t>An order or ruling of the military judge entering a finding of not guilty with respect to a charge or specification following the return of a finding of guilty by the members.</a:t>
            </a:r>
          </a:p>
          <a:p>
            <a:pPr lvl="1"/>
            <a:r>
              <a:rPr lang="en-US" b="1" dirty="0" smtClean="0"/>
              <a:t>New</a:t>
            </a:r>
            <a:r>
              <a:rPr lang="en-US" dirty="0" smtClean="0"/>
              <a:t> (e) </a:t>
            </a:r>
            <a:r>
              <a:rPr lang="en-US" dirty="0" smtClean="0">
                <a:solidFill>
                  <a:srgbClr val="0070C0"/>
                </a:solidFill>
              </a:rPr>
              <a:t>The provisions of this article shall be liberally construed to effect its purposes.</a:t>
            </a:r>
          </a:p>
          <a:p>
            <a:r>
              <a:rPr lang="en-US" dirty="0" smtClean="0"/>
              <a:t>R.C.M. 908(a)</a:t>
            </a:r>
          </a:p>
          <a:p>
            <a:pPr lvl="1"/>
            <a:r>
              <a:rPr lang="en-US" dirty="0" smtClean="0"/>
              <a:t>The United States may not appeal an order or ruling that is, or amounts to, a finding of not guilty with respect to the charge or specification </a:t>
            </a:r>
            <a:r>
              <a:rPr lang="en-US" dirty="0" smtClean="0">
                <a:solidFill>
                  <a:srgbClr val="0070C0"/>
                </a:solidFill>
              </a:rPr>
              <a:t>except when the military judge enters a finding of not guilty with respect to a charge or specification following the return of a finding of guilty by the members.</a:t>
            </a:r>
            <a:r>
              <a:rPr lang="en-US"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14</a:t>
            </a:fld>
            <a:endParaRPr lang="en-US"/>
          </a:p>
        </p:txBody>
      </p:sp>
    </p:spTree>
    <p:extLst>
      <p:ext uri="{BB962C8B-B14F-4D97-AF65-F5344CB8AC3E}">
        <p14:creationId xmlns:p14="http://schemas.microsoft.com/office/powerpoint/2010/main" val="2787068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Fort Jackson, SC.  First established in 1951 as the Army Polygraph School, the center has expanded its focus over the years to encompass all technologies that rely on physiological and behavioral measures to test for agreement between an individual's statements and memories.</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15</a:t>
            </a:fld>
            <a:endParaRPr lang="en-US"/>
          </a:p>
        </p:txBody>
      </p:sp>
    </p:spTree>
    <p:extLst>
      <p:ext uri="{BB962C8B-B14F-4D97-AF65-F5344CB8AC3E}">
        <p14:creationId xmlns:p14="http://schemas.microsoft.com/office/powerpoint/2010/main" val="1219574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16</a:t>
            </a:fld>
            <a:endParaRPr lang="en-US"/>
          </a:p>
        </p:txBody>
      </p:sp>
    </p:spTree>
    <p:extLst>
      <p:ext uri="{BB962C8B-B14F-4D97-AF65-F5344CB8AC3E}">
        <p14:creationId xmlns:p14="http://schemas.microsoft.com/office/powerpoint/2010/main" val="3218544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17</a:t>
            </a:fld>
            <a:endParaRPr lang="en-US"/>
          </a:p>
        </p:txBody>
      </p:sp>
    </p:spTree>
    <p:extLst>
      <p:ext uri="{BB962C8B-B14F-4D97-AF65-F5344CB8AC3E}">
        <p14:creationId xmlns:p14="http://schemas.microsoft.com/office/powerpoint/2010/main" val="39140330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None of these proposals from the</a:t>
            </a:r>
            <a:r>
              <a:rPr lang="en-US" baseline="0" dirty="0" smtClean="0"/>
              <a:t> MJRG report were adopted by Congress.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18</a:t>
            </a:fld>
            <a:endParaRPr lang="en-US"/>
          </a:p>
        </p:txBody>
      </p:sp>
    </p:spTree>
    <p:extLst>
      <p:ext uri="{BB962C8B-B14F-4D97-AF65-F5344CB8AC3E}">
        <p14:creationId xmlns:p14="http://schemas.microsoft.com/office/powerpoint/2010/main" val="2188862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New</a:t>
            </a:r>
            <a:r>
              <a:rPr lang="en-US" sz="1200" b="1"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R.C.M. 1002(b) </a:t>
            </a:r>
            <a:r>
              <a:rPr lang="en-US" sz="1200" i="1" kern="1200" dirty="0" smtClean="0">
                <a:solidFill>
                  <a:schemeClr val="tx1"/>
                </a:solidFill>
                <a:effectLst/>
                <a:latin typeface="+mn-lt"/>
                <a:ea typeface="+mn-ea"/>
                <a:cs typeface="+mn-cs"/>
              </a:rPr>
              <a:t>Sentencing forum election</a:t>
            </a:r>
            <a:r>
              <a:rPr lang="en-US" sz="1200" kern="1200" dirty="0" smtClean="0">
                <a:solidFill>
                  <a:schemeClr val="tx1"/>
                </a:solidFill>
                <a:effectLst/>
                <a:latin typeface="+mn-lt"/>
                <a:ea typeface="+mn-ea"/>
                <a:cs typeface="+mn-cs"/>
              </a:rPr>
              <a:t>. In a general or special court-martial consisting of a military judge and members, upon the announcement of findings and before any matter is presented in the presentencing phase, the military judge shall inquire—</a:t>
            </a:r>
          </a:p>
          <a:p>
            <a:r>
              <a:rPr lang="en-US" sz="1200" kern="1200" dirty="0" smtClean="0">
                <a:solidFill>
                  <a:schemeClr val="tx1"/>
                </a:solidFill>
                <a:effectLst/>
                <a:latin typeface="+mn-lt"/>
                <a:ea typeface="+mn-ea"/>
                <a:cs typeface="+mn-cs"/>
              </a:rPr>
              <a:t>     (1) In noncapital cases, whether the accused elects sentencing by members in lieu of sentencing by military judge for all charges and specifications for which the accused was found guilty; and</a:t>
            </a:r>
          </a:p>
          <a:p>
            <a:r>
              <a:rPr lang="en-US" sz="1200" kern="1200" dirty="0" smtClean="0">
                <a:solidFill>
                  <a:schemeClr val="tx1"/>
                </a:solidFill>
                <a:effectLst/>
                <a:latin typeface="+mn-lt"/>
                <a:ea typeface="+mn-ea"/>
                <a:cs typeface="+mn-cs"/>
              </a:rPr>
              <a:t>     (2) In capital cases, whether the accused elects sentencing by members in lieu of sentencing by military judge for all charges and specifications for which the accused was found guilty and for which a sentence of death may not be adjudged.</a:t>
            </a:r>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19</a:t>
            </a:fld>
            <a:endParaRPr lang="en-US"/>
          </a:p>
        </p:txBody>
      </p:sp>
    </p:spTree>
    <p:extLst>
      <p:ext uri="{BB962C8B-B14F-4D97-AF65-F5344CB8AC3E}">
        <p14:creationId xmlns:p14="http://schemas.microsoft.com/office/powerpoint/2010/main" val="3395694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smtClean="0"/>
              <a:t>Existing rules - GCM = NLT 5; SPCM NLT 3 or MJ plus NLT 3, or MJ alone after election by accused. “Straight special” not used due to longstanding practice to detail a MJ to every special court-martial.  SCM - one commissioned officer. </a:t>
            </a:r>
            <a:endParaRPr lang="en-US" dirty="0" smtClean="0"/>
          </a:p>
          <a:p>
            <a:pPr marL="171450" indent="-171450">
              <a:buFont typeface="Arial" panose="020B0604020202020204" pitchFamily="34" charset="0"/>
              <a:buChar char="•"/>
            </a:pPr>
            <a:r>
              <a:rPr lang="en-US" dirty="0" smtClean="0"/>
              <a:t>Art. 16. CM Classified.  GCM (3 types);</a:t>
            </a:r>
            <a:r>
              <a:rPr lang="en-US" baseline="0" dirty="0" smtClean="0"/>
              <a:t> SPCM (2 types), SCM</a:t>
            </a:r>
          </a:p>
          <a:p>
            <a:pPr marL="171450" indent="-171450">
              <a:buFont typeface="Arial" panose="020B0604020202020204" pitchFamily="34" charset="0"/>
              <a:buChar char="•"/>
            </a:pPr>
            <a:r>
              <a:rPr lang="en-US" baseline="0" dirty="0" smtClean="0"/>
              <a:t>Art. 25. Who may serve on courts-martial.</a:t>
            </a:r>
          </a:p>
          <a:p>
            <a:pPr marL="171450" indent="-171450">
              <a:buFont typeface="Arial" panose="020B0604020202020204" pitchFamily="34" charset="0"/>
              <a:buChar char="•"/>
            </a:pPr>
            <a:r>
              <a:rPr lang="en-US" baseline="0" dirty="0" smtClean="0"/>
              <a:t>Art. 29. Assembly and impaneling of members; detail of new members and MJs.</a:t>
            </a:r>
          </a:p>
          <a:p>
            <a:pPr marL="171450" indent="-171450">
              <a:buFont typeface="Arial" panose="020B0604020202020204" pitchFamily="34" charset="0"/>
              <a:buChar char="•"/>
            </a:pPr>
            <a:r>
              <a:rPr lang="en-US" baseline="0" dirty="0" smtClean="0"/>
              <a:t>Art 53. Findings and Sentencing. </a:t>
            </a:r>
          </a:p>
          <a:p>
            <a:pPr marL="171450" indent="-171450">
              <a:buFont typeface="Arial" panose="020B0604020202020204" pitchFamily="34" charset="0"/>
              <a:buChar char="•"/>
            </a:pPr>
            <a:r>
              <a:rPr lang="en-US" baseline="0" dirty="0" smtClean="0"/>
              <a:t>120(a) Rape, 120(b) Sex Assault, 120b(a) (Rape of Child), 120b(b) (Sex </a:t>
            </a:r>
            <a:r>
              <a:rPr lang="en-US" baseline="0" dirty="0" err="1" smtClean="0"/>
              <a:t>Asslt</a:t>
            </a:r>
            <a:r>
              <a:rPr lang="en-US" baseline="0" dirty="0" smtClean="0"/>
              <a:t> of Child)</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a:t>
            </a:fld>
            <a:endParaRPr lang="en-US"/>
          </a:p>
        </p:txBody>
      </p:sp>
    </p:spTree>
    <p:extLst>
      <p:ext uri="{BB962C8B-B14F-4D97-AF65-F5344CB8AC3E}">
        <p14:creationId xmlns:p14="http://schemas.microsoft.com/office/powerpoint/2010/main" val="17151271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New</a:t>
            </a:r>
            <a:r>
              <a:rPr lang="en-US" sz="1200" b="1"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R.C.M. 1002(b) </a:t>
            </a:r>
            <a:r>
              <a:rPr lang="en-US" sz="1200" i="1" kern="1200" dirty="0" smtClean="0">
                <a:solidFill>
                  <a:schemeClr val="tx1"/>
                </a:solidFill>
                <a:effectLst/>
                <a:latin typeface="+mn-lt"/>
                <a:ea typeface="+mn-ea"/>
                <a:cs typeface="+mn-cs"/>
              </a:rPr>
              <a:t>Sentencing forum election</a:t>
            </a:r>
            <a:r>
              <a:rPr lang="en-US" sz="1200" kern="1200" dirty="0" smtClean="0">
                <a:solidFill>
                  <a:schemeClr val="tx1"/>
                </a:solidFill>
                <a:effectLst/>
                <a:latin typeface="+mn-lt"/>
                <a:ea typeface="+mn-ea"/>
                <a:cs typeface="+mn-cs"/>
              </a:rPr>
              <a:t>. In a general or special court-martial consisting of a military judge and members, upon the announcement of findings and before any matter is presented in the presentencing phase, the military judge shall inquire—</a:t>
            </a:r>
          </a:p>
          <a:p>
            <a:r>
              <a:rPr lang="en-US" sz="1200" kern="1200" dirty="0" smtClean="0">
                <a:solidFill>
                  <a:schemeClr val="tx1"/>
                </a:solidFill>
                <a:effectLst/>
                <a:latin typeface="+mn-lt"/>
                <a:ea typeface="+mn-ea"/>
                <a:cs typeface="+mn-cs"/>
              </a:rPr>
              <a:t>     (1) In noncapital cases, whether the accused elects sentencing by members in lieu of sentencing by military judge for all charges and specifications for which the accused was found guilty; and</a:t>
            </a:r>
          </a:p>
          <a:p>
            <a:r>
              <a:rPr lang="en-US" sz="1200" kern="1200" dirty="0" smtClean="0">
                <a:solidFill>
                  <a:schemeClr val="tx1"/>
                </a:solidFill>
                <a:effectLst/>
                <a:latin typeface="+mn-lt"/>
                <a:ea typeface="+mn-ea"/>
                <a:cs typeface="+mn-cs"/>
              </a:rPr>
              <a:t>     (2) In capital cases, whether the accused elects sentencing by members in lieu of sentencing by military judge for all charges and specifications for which the accused was found guilty and for which a sentence of death may not be adjudged.</a:t>
            </a:r>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20</a:t>
            </a:fld>
            <a:endParaRPr lang="en-US"/>
          </a:p>
        </p:txBody>
      </p:sp>
    </p:spTree>
    <p:extLst>
      <p:ext uri="{BB962C8B-B14F-4D97-AF65-F5344CB8AC3E}">
        <p14:creationId xmlns:p14="http://schemas.microsoft.com/office/powerpoint/2010/main" val="1563520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21</a:t>
            </a:fld>
            <a:endParaRPr lang="en-US"/>
          </a:p>
        </p:txBody>
      </p:sp>
    </p:spTree>
    <p:extLst>
      <p:ext uri="{BB962C8B-B14F-4D97-AF65-F5344CB8AC3E}">
        <p14:creationId xmlns:p14="http://schemas.microsoft.com/office/powerpoint/2010/main" val="16061390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New</a:t>
            </a:r>
            <a:r>
              <a:rPr lang="en-US" sz="1200" b="1" kern="1200" baseline="0" dirty="0" smtClean="0">
                <a:solidFill>
                  <a:schemeClr val="tx1"/>
                </a:solidFill>
                <a:effectLst/>
                <a:latin typeface="+mn-lt"/>
                <a:ea typeface="+mn-ea"/>
                <a:cs typeface="+mn-cs"/>
              </a:rPr>
              <a:t> R.C.M. 1003</a:t>
            </a:r>
            <a:r>
              <a:rPr lang="en-US" sz="1200" b="1" kern="1200" dirty="0" smtClean="0">
                <a:solidFill>
                  <a:schemeClr val="tx1"/>
                </a:solidFill>
                <a:effectLst/>
                <a:latin typeface="+mn-lt"/>
                <a:ea typeface="+mn-ea"/>
                <a:cs typeface="+mn-cs"/>
              </a:rPr>
              <a:t>(b) </a:t>
            </a:r>
            <a:r>
              <a:rPr lang="en-US" sz="1200" b="1" i="1" kern="1200" dirty="0" smtClean="0">
                <a:solidFill>
                  <a:schemeClr val="tx1"/>
                </a:solidFill>
                <a:effectLst/>
                <a:latin typeface="+mn-lt"/>
                <a:ea typeface="+mn-ea"/>
                <a:cs typeface="+mn-cs"/>
              </a:rPr>
              <a:t>Authorized punishments</a:t>
            </a:r>
            <a:r>
              <a:rPr lang="en-US" sz="1200" kern="1200" dirty="0" smtClean="0">
                <a:solidFill>
                  <a:schemeClr val="tx1"/>
                </a:solidFill>
                <a:effectLst/>
                <a:latin typeface="+mn-lt"/>
                <a:ea typeface="+mn-ea"/>
                <a:cs typeface="+mn-cs"/>
              </a:rPr>
              <a:t>. Subject to the limitations in this Manual, a court-martial may adjudge only the following punishments:</a:t>
            </a:r>
          </a:p>
          <a:p>
            <a:r>
              <a:rPr lang="en-US" sz="1200" kern="1200" dirty="0" smtClean="0">
                <a:solidFill>
                  <a:schemeClr val="tx1"/>
                </a:solidFill>
                <a:effectLst/>
                <a:latin typeface="+mn-lt"/>
                <a:ea typeface="+mn-ea"/>
                <a:cs typeface="+mn-cs"/>
              </a:rPr>
              <a:t>     (1) </a:t>
            </a:r>
            <a:r>
              <a:rPr lang="en-US" sz="1200" b="1" i="1" kern="1200" dirty="0" smtClean="0">
                <a:solidFill>
                  <a:schemeClr val="tx1"/>
                </a:solidFill>
                <a:effectLst/>
                <a:latin typeface="+mn-lt"/>
                <a:ea typeface="+mn-ea"/>
                <a:cs typeface="+mn-cs"/>
              </a:rPr>
              <a:t>Reprimand</a:t>
            </a:r>
            <a:r>
              <a:rPr lang="en-US" sz="1200" kern="1200" dirty="0" smtClean="0">
                <a:solidFill>
                  <a:schemeClr val="tx1"/>
                </a:solidFill>
                <a:effectLst/>
                <a:latin typeface="+mn-lt"/>
                <a:ea typeface="+mn-ea"/>
                <a:cs typeface="+mn-cs"/>
              </a:rPr>
              <a:t>. A court-martial shall not specify the terms or wording of a reprimand. A reprimand, if approved, shall be issued, in writing, by the convening authority.</a:t>
            </a:r>
          </a:p>
          <a:p>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 </a:t>
            </a:r>
            <a:r>
              <a:rPr lang="en-US" sz="1200" b="1" i="1" kern="1200" dirty="0" smtClean="0">
                <a:solidFill>
                  <a:schemeClr val="tx1"/>
                </a:solidFill>
                <a:effectLst/>
                <a:latin typeface="+mn-lt"/>
                <a:ea typeface="+mn-ea"/>
                <a:cs typeface="+mn-cs"/>
              </a:rPr>
              <a:t>Forfeiture of pay and allowances</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Unless a total forfeiture is adjudged, a sentence to forfeiture shall state the exact amount in whole dollars to be forfeited each month and the number of months the forfeitures will last.</a:t>
            </a:r>
          </a:p>
          <a:p>
            <a:r>
              <a:rPr lang="en-US" sz="1200" kern="1200" dirty="0" smtClean="0">
                <a:solidFill>
                  <a:schemeClr val="tx1"/>
                </a:solidFill>
                <a:effectLst/>
                <a:latin typeface="+mn-lt"/>
                <a:ea typeface="+mn-ea"/>
                <a:cs typeface="+mn-cs"/>
              </a:rPr>
              <a:t>     Allowances shall be subject to forfeiture only when the sentence includes forfeiture of all pay and allowances. The maximum authorized amount of a partial forfeiture shall be determined by using the basic pay, retired pay, or retainer pay, as applicable, or, in the case of reserve component personnel on inactive-duty, compensation for periods of inactive-duty training, authorized by the cumulative years of service of the accused, and, if no confinement is adjudged, any sea or hardship duty pay. If the sentence also includes reduction in grade, expressly or by operation of law, the maximum forfeiture shall be based on the grade to which the accused is reduced. In the case of an accused who is not confined, forfeitures of pay may not exceed two-thirds of pay per month.</a:t>
            </a:r>
          </a:p>
          <a:p>
            <a:r>
              <a:rPr lang="en-US" sz="1200" kern="1200" dirty="0" smtClean="0">
                <a:solidFill>
                  <a:schemeClr val="tx1"/>
                </a:solidFill>
                <a:effectLst/>
                <a:latin typeface="+mn-lt"/>
                <a:ea typeface="+mn-ea"/>
                <a:cs typeface="+mn-cs"/>
              </a:rPr>
              <a:t>     (3)</a:t>
            </a:r>
            <a:r>
              <a:rPr lang="en-US" sz="1200" i="1"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Fine</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Any court-martial may adjudge a fine in lieu of or in addition to forfeitures. In the case of a member of the armed forces, summary and special courts-martial may not adjudge any fine or combination of fine and forfeitures in excess of the total amount of forfeitures that may be adjudged in that case. In the case of a person serving with or accompanying an armed force in the field, a summary court-martial may not adjudge a fine in excess of two-thirds of one month of the highest rate of enlisted pay, and a special court-martial may not adjudge a fine in excess of two-thirds of one year of the highest rate of officer pay. To enforce collection, a fine may be accompanied by a provision in the sentence that, in the event the fine is not paid, the person fined shall, in addition to any period of confinement adjudged, be further confined until a fixed period considered an equivalent punishment to the fine has expired. The total period of confinement so adjudged shall not exceed the jurisdictional limitations of the court-martial.</a:t>
            </a:r>
          </a:p>
          <a:p>
            <a:r>
              <a:rPr lang="en-US" sz="1200" kern="1200" dirty="0" smtClean="0">
                <a:solidFill>
                  <a:schemeClr val="tx1"/>
                </a:solidFill>
                <a:effectLst/>
                <a:latin typeface="+mn-lt"/>
                <a:ea typeface="+mn-ea"/>
                <a:cs typeface="+mn-cs"/>
              </a:rPr>
              <a:t>     (4) </a:t>
            </a:r>
            <a:r>
              <a:rPr lang="en-US" sz="1200" b="1" i="1" kern="1200" dirty="0" smtClean="0">
                <a:solidFill>
                  <a:schemeClr val="tx1"/>
                </a:solidFill>
                <a:effectLst/>
                <a:latin typeface="+mn-lt"/>
                <a:ea typeface="+mn-ea"/>
                <a:cs typeface="+mn-cs"/>
              </a:rPr>
              <a:t>Reduction in pay grade</a:t>
            </a:r>
            <a:r>
              <a:rPr lang="en-US" sz="1200" kern="1200" dirty="0" smtClean="0">
                <a:solidFill>
                  <a:schemeClr val="tx1"/>
                </a:solidFill>
                <a:effectLst/>
                <a:latin typeface="+mn-lt"/>
                <a:ea typeface="+mn-ea"/>
                <a:cs typeface="+mn-cs"/>
              </a:rPr>
              <a:t>. Except as provided in R.C.M. 1301(d), a court-martial may sentence an enlisted member to be reduced to the lowest or any intermediate pay grade;</a:t>
            </a:r>
          </a:p>
          <a:p>
            <a:r>
              <a:rPr lang="en-US" sz="1200" kern="1200" dirty="0" smtClean="0">
                <a:solidFill>
                  <a:schemeClr val="tx1"/>
                </a:solidFill>
                <a:effectLst/>
                <a:latin typeface="+mn-lt"/>
                <a:ea typeface="+mn-ea"/>
                <a:cs typeface="+mn-cs"/>
              </a:rPr>
              <a:t>     (5) </a:t>
            </a:r>
            <a:r>
              <a:rPr lang="en-US" sz="1200" b="1" i="1" kern="1200" dirty="0" smtClean="0">
                <a:solidFill>
                  <a:schemeClr val="tx1"/>
                </a:solidFill>
                <a:effectLst/>
                <a:latin typeface="+mn-lt"/>
                <a:ea typeface="+mn-ea"/>
                <a:cs typeface="+mn-cs"/>
              </a:rPr>
              <a:t>Restriction to specified limits</a:t>
            </a:r>
            <a:r>
              <a:rPr lang="en-US" sz="1200" kern="1200" dirty="0" smtClean="0">
                <a:solidFill>
                  <a:schemeClr val="tx1"/>
                </a:solidFill>
                <a:effectLst/>
                <a:latin typeface="+mn-lt"/>
                <a:ea typeface="+mn-ea"/>
                <a:cs typeface="+mn-cs"/>
              </a:rPr>
              <a:t>. Restriction may be adjudged for no more than 2 months for each month of authorized confinement and in no case for more than 2 months. Confinement and restriction may be adjudged in the same case, but they may not together exceed the maximum authorized period of confinement, calculating the equivalency at the rate specified in this subsection;</a:t>
            </a:r>
          </a:p>
          <a:p>
            <a:r>
              <a:rPr lang="en-US" sz="1200" kern="1200" dirty="0" smtClean="0">
                <a:solidFill>
                  <a:schemeClr val="tx1"/>
                </a:solidFill>
                <a:effectLst/>
                <a:latin typeface="+mn-lt"/>
                <a:ea typeface="+mn-ea"/>
                <a:cs typeface="+mn-cs"/>
              </a:rPr>
              <a:t>     (6) </a:t>
            </a:r>
            <a:r>
              <a:rPr lang="en-US" sz="1200" b="1" i="1" kern="1200" dirty="0" smtClean="0">
                <a:solidFill>
                  <a:schemeClr val="tx1"/>
                </a:solidFill>
                <a:effectLst/>
                <a:latin typeface="+mn-lt"/>
                <a:ea typeface="+mn-ea"/>
                <a:cs typeface="+mn-cs"/>
              </a:rPr>
              <a:t>Hard labor without confinement</a:t>
            </a:r>
            <a:r>
              <a:rPr lang="en-US" sz="1200" kern="1200" dirty="0" smtClean="0">
                <a:solidFill>
                  <a:schemeClr val="tx1"/>
                </a:solidFill>
                <a:effectLst/>
                <a:latin typeface="+mn-lt"/>
                <a:ea typeface="+mn-ea"/>
                <a:cs typeface="+mn-cs"/>
              </a:rPr>
              <a:t>. Hard labor without confinement may be adjudged for no more than 1-1/2 months for each month of authorized confinement and in no case for more than three months. Hard labor without confinement may be adjudged only in the cases of enlisted members. The court-martial shall not specify the hard labor to be performed. Confinement and hard labor without confinement may be adjudged in the same case, but they may not together exceed the maximum authorized period of confinement, calculating the equivalency at the rate specified in this subsection.</a:t>
            </a:r>
          </a:p>
          <a:p>
            <a:r>
              <a:rPr lang="en-US" sz="1200" kern="1200" dirty="0" smtClean="0">
                <a:solidFill>
                  <a:schemeClr val="tx1"/>
                </a:solidFill>
                <a:effectLst/>
                <a:latin typeface="+mn-lt"/>
                <a:ea typeface="+mn-ea"/>
                <a:cs typeface="+mn-cs"/>
              </a:rPr>
              <a:t>     (7) </a:t>
            </a:r>
            <a:r>
              <a:rPr lang="en-US" sz="1200" b="0" i="1" kern="1200" dirty="0" smtClean="0">
                <a:solidFill>
                  <a:schemeClr val="tx1"/>
                </a:solidFill>
                <a:effectLst/>
                <a:latin typeface="+mn-lt"/>
                <a:ea typeface="+mn-ea"/>
                <a:cs typeface="+mn-cs"/>
              </a:rPr>
              <a:t>Confinement</a:t>
            </a:r>
            <a:r>
              <a:rPr lang="en-US" sz="1200" kern="1200" dirty="0" smtClean="0">
                <a:solidFill>
                  <a:schemeClr val="tx1"/>
                </a:solidFill>
                <a:effectLst/>
                <a:latin typeface="+mn-lt"/>
                <a:ea typeface="+mn-ea"/>
                <a:cs typeface="+mn-cs"/>
              </a:rPr>
              <a:t>. The place of confinement shall not be designated by the court-martial. When confinement for life is authorized, it may be with or without eligibility for parole. A court-martial shall not adjudge a sentence to solitary confinement or to confinement without hard labor;</a:t>
            </a:r>
          </a:p>
          <a:p>
            <a:r>
              <a:rPr lang="en-US" sz="1200" kern="1200" dirty="0" smtClean="0">
                <a:solidFill>
                  <a:schemeClr val="tx1"/>
                </a:solidFill>
                <a:effectLst/>
                <a:latin typeface="+mn-lt"/>
                <a:ea typeface="+mn-ea"/>
                <a:cs typeface="+mn-cs"/>
              </a:rPr>
              <a:t>     (8) </a:t>
            </a:r>
            <a:r>
              <a:rPr lang="en-US" sz="1200" i="1" kern="1200" dirty="0" smtClean="0">
                <a:solidFill>
                  <a:schemeClr val="tx1"/>
                </a:solidFill>
                <a:effectLst/>
                <a:latin typeface="+mn-lt"/>
                <a:ea typeface="+mn-ea"/>
                <a:cs typeface="+mn-cs"/>
              </a:rPr>
              <a:t>Punitive separation</a:t>
            </a:r>
            <a:r>
              <a:rPr lang="en-US" sz="1200" kern="1200" dirty="0" smtClean="0">
                <a:solidFill>
                  <a:schemeClr val="tx1"/>
                </a:solidFill>
                <a:effectLst/>
                <a:latin typeface="+mn-lt"/>
                <a:ea typeface="+mn-ea"/>
                <a:cs typeface="+mn-cs"/>
              </a:rPr>
              <a:t>. A court-martial may not adjudge an administrative separation from the service. There are three types of punitive separation.</a:t>
            </a:r>
          </a:p>
          <a:p>
            <a:r>
              <a:rPr lang="en-US" sz="1200" kern="1200" dirty="0" smtClean="0">
                <a:solidFill>
                  <a:schemeClr val="tx1"/>
                </a:solidFill>
                <a:effectLst/>
                <a:latin typeface="+mn-lt"/>
                <a:ea typeface="+mn-ea"/>
                <a:cs typeface="+mn-cs"/>
              </a:rPr>
              <a:t>          (A) </a:t>
            </a:r>
            <a:r>
              <a:rPr lang="en-US" sz="1200" b="1" i="1" kern="1200" dirty="0" smtClean="0">
                <a:solidFill>
                  <a:schemeClr val="tx1"/>
                </a:solidFill>
                <a:effectLst/>
                <a:latin typeface="+mn-lt"/>
                <a:ea typeface="+mn-ea"/>
                <a:cs typeface="+mn-cs"/>
              </a:rPr>
              <a:t>Dismissal</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Dismissal applies only to commissioned officers, commissioned warrant officers, cadets, and midshipmen and may be adjudged only by a general court-martial. Regardless of the maximum punishment specified for an offense in Part IV of this Manual, a dismissal may be adjudged for any offense of which a commissioned officer, commissioned warrant officer, cadet, or midshipman has been found guilty;</a:t>
            </a:r>
          </a:p>
          <a:p>
            <a:r>
              <a:rPr lang="en-US" sz="1200" kern="1200" dirty="0" smtClean="0">
                <a:solidFill>
                  <a:schemeClr val="tx1"/>
                </a:solidFill>
                <a:effectLst/>
                <a:latin typeface="+mn-lt"/>
                <a:ea typeface="+mn-ea"/>
                <a:cs typeface="+mn-cs"/>
              </a:rPr>
              <a:t>          (B) </a:t>
            </a:r>
            <a:r>
              <a:rPr lang="en-US" sz="1200" b="1" i="1" kern="1200" dirty="0" smtClean="0">
                <a:solidFill>
                  <a:schemeClr val="tx1"/>
                </a:solidFill>
                <a:effectLst/>
                <a:latin typeface="+mn-lt"/>
                <a:ea typeface="+mn-ea"/>
                <a:cs typeface="+mn-cs"/>
              </a:rPr>
              <a:t>Dishonorable discharge</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dishonorable discharge applies only to enlisted persons and warrant officers who are not commissioned and may be adjudged only by a general court-martial. Regardless of the maximum punishment specified for an offense in Part IV of this Manual, a dishonorable discharge may be adjudged for any offense of which a warrant officer who is not commissioned has been found guilty. A dishonorable discharge should be reserved for those who should be separated under conditions of dishonor, after having been convicted of offenses usually recognized in civilian jurisdictions as felonies, or of offenses of a military nature requiring severe punishment; and</a:t>
            </a:r>
          </a:p>
          <a:p>
            <a:r>
              <a:rPr lang="en-US" sz="1200" kern="1200" dirty="0" smtClean="0">
                <a:solidFill>
                  <a:schemeClr val="tx1"/>
                </a:solidFill>
                <a:effectLst/>
                <a:latin typeface="+mn-lt"/>
                <a:ea typeface="+mn-ea"/>
                <a:cs typeface="+mn-cs"/>
              </a:rPr>
              <a:t>          (C) </a:t>
            </a:r>
            <a:r>
              <a:rPr lang="en-US" sz="1200" b="1" i="1" kern="1200" dirty="0" smtClean="0">
                <a:solidFill>
                  <a:schemeClr val="tx1"/>
                </a:solidFill>
                <a:effectLst/>
                <a:latin typeface="+mn-lt"/>
                <a:ea typeface="+mn-ea"/>
                <a:cs typeface="+mn-cs"/>
              </a:rPr>
              <a:t>Bad-conduct discharge</a:t>
            </a:r>
            <a:r>
              <a:rPr lang="en-US" sz="1200" i="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bad-conduct discharge applies only to enlisted persons and may be adjudged by a general court-martial and by a special court-martial which has met the requirements of R.C.M. 201(f)(2)(B). A bad-conduct discharge is less severe than a dishonorable discharge and is designed as a punishment for bad-conduct rather than as a punishment for serious offenses of either a civilian or military nature. It is also appropriate for an accused who has been convicted repeatedly of minor offenses and whose punitive separation appears to be necessary;</a:t>
            </a:r>
          </a:p>
          <a:p>
            <a:r>
              <a:rPr lang="en-US" sz="1200" kern="1200" dirty="0" smtClean="0">
                <a:solidFill>
                  <a:schemeClr val="tx1"/>
                </a:solidFill>
                <a:effectLst/>
                <a:latin typeface="+mn-lt"/>
                <a:ea typeface="+mn-ea"/>
                <a:cs typeface="+mn-cs"/>
              </a:rPr>
              <a:t>     (9) </a:t>
            </a:r>
            <a:r>
              <a:rPr lang="en-US" sz="1200" b="1" i="1" kern="1200" dirty="0" smtClean="0">
                <a:solidFill>
                  <a:schemeClr val="tx1"/>
                </a:solidFill>
                <a:effectLst/>
                <a:latin typeface="+mn-lt"/>
                <a:ea typeface="+mn-ea"/>
                <a:cs typeface="+mn-cs"/>
              </a:rPr>
              <a:t>Death</a:t>
            </a:r>
            <a:r>
              <a:rPr lang="en-US" sz="1200" kern="1200" dirty="0" smtClean="0">
                <a:solidFill>
                  <a:schemeClr val="tx1"/>
                </a:solidFill>
                <a:effectLst/>
                <a:latin typeface="+mn-lt"/>
                <a:ea typeface="+mn-ea"/>
                <a:cs typeface="+mn-cs"/>
              </a:rPr>
              <a:t>. Death may be adjudged only in accordance with R.C.M. 1004; and</a:t>
            </a:r>
          </a:p>
          <a:p>
            <a:r>
              <a:rPr lang="en-US" sz="1200" kern="1200" dirty="0" smtClean="0">
                <a:solidFill>
                  <a:schemeClr val="tx1"/>
                </a:solidFill>
                <a:effectLst/>
                <a:latin typeface="+mn-lt"/>
                <a:ea typeface="+mn-ea"/>
                <a:cs typeface="+mn-cs"/>
              </a:rPr>
              <a:t>     (10) </a:t>
            </a:r>
            <a:r>
              <a:rPr lang="en-US" sz="1200" i="1" kern="1200" dirty="0" smtClean="0">
                <a:solidFill>
                  <a:schemeClr val="tx1"/>
                </a:solidFill>
                <a:effectLst/>
                <a:latin typeface="+mn-lt"/>
                <a:ea typeface="+mn-ea"/>
                <a:cs typeface="+mn-cs"/>
              </a:rPr>
              <a:t>Punishments under the law of war</a:t>
            </a:r>
            <a:r>
              <a:rPr lang="en-US" sz="1200" kern="1200" dirty="0" smtClean="0">
                <a:solidFill>
                  <a:schemeClr val="tx1"/>
                </a:solidFill>
                <a:effectLst/>
                <a:latin typeface="+mn-lt"/>
                <a:ea typeface="+mn-ea"/>
                <a:cs typeface="+mn-cs"/>
              </a:rPr>
              <a:t>. In cases tried under the law of war, a general court-martial may adjudge any punishment not prohibited by the law of war.</a:t>
            </a:r>
          </a:p>
          <a:p>
            <a:r>
              <a:rPr lang="en-US" sz="1200" kern="1200" dirty="0" smtClean="0">
                <a:solidFill>
                  <a:schemeClr val="tx1"/>
                </a:solidFill>
                <a:effectLst/>
                <a:latin typeface="+mn-lt"/>
                <a:ea typeface="+mn-ea"/>
                <a:cs typeface="+mn-cs"/>
              </a:rPr>
              <a:t>(c) </a:t>
            </a:r>
            <a:r>
              <a:rPr lang="en-US" sz="1200" i="1" kern="1200" dirty="0" smtClean="0">
                <a:solidFill>
                  <a:schemeClr val="tx1"/>
                </a:solidFill>
                <a:effectLst/>
                <a:latin typeface="+mn-lt"/>
                <a:ea typeface="+mn-ea"/>
                <a:cs typeface="+mn-cs"/>
              </a:rPr>
              <a:t>Limits on punishments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(1) </a:t>
            </a:r>
            <a:r>
              <a:rPr lang="en-US" sz="1200" i="1" kern="1200" dirty="0" smtClean="0">
                <a:solidFill>
                  <a:schemeClr val="tx1"/>
                </a:solidFill>
                <a:effectLst/>
                <a:latin typeface="+mn-lt"/>
                <a:ea typeface="+mn-ea"/>
                <a:cs typeface="+mn-cs"/>
              </a:rPr>
              <a:t>Based on offenses</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 </a:t>
            </a:r>
            <a:r>
              <a:rPr lang="en-US" sz="1200" i="1" kern="1200" dirty="0" smtClean="0">
                <a:solidFill>
                  <a:schemeClr val="tx1"/>
                </a:solidFill>
                <a:effectLst/>
                <a:latin typeface="+mn-lt"/>
                <a:ea typeface="+mn-ea"/>
                <a:cs typeface="+mn-cs"/>
              </a:rPr>
              <a:t>Offenses listed in Part IV</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(i) </a:t>
            </a:r>
            <a:r>
              <a:rPr lang="en-US" sz="1200" i="1" kern="1200" dirty="0" smtClean="0">
                <a:solidFill>
                  <a:schemeClr val="tx1"/>
                </a:solidFill>
                <a:effectLst/>
                <a:latin typeface="+mn-lt"/>
                <a:ea typeface="+mn-ea"/>
                <a:cs typeface="+mn-cs"/>
              </a:rPr>
              <a:t>Maximum punishment. </a:t>
            </a:r>
            <a:r>
              <a:rPr lang="en-US" sz="1200" kern="1200" dirty="0" smtClean="0">
                <a:solidFill>
                  <a:schemeClr val="tx1"/>
                </a:solidFill>
                <a:effectLst/>
                <a:latin typeface="+mn-lt"/>
                <a:ea typeface="+mn-ea"/>
                <a:cs typeface="+mn-cs"/>
              </a:rPr>
              <a:t>The maximum limits for the authorized punishments of confinement, forfeitures and punitive discharge (if any) are set forth for each offense listed in Part IV of this Manual. These limitations are for each separate offense, not for each charge. When a dishonorable discharge is authorized, a bad-conduct discharge is also authorized.</a:t>
            </a:r>
          </a:p>
          <a:p>
            <a:r>
              <a:rPr lang="en-US" sz="1200" kern="1200" dirty="0" smtClean="0">
                <a:solidFill>
                  <a:schemeClr val="tx1"/>
                </a:solidFill>
                <a:effectLst/>
                <a:latin typeface="+mn-lt"/>
                <a:ea typeface="+mn-ea"/>
                <a:cs typeface="+mn-cs"/>
              </a:rPr>
              <a:t>               (ii) </a:t>
            </a:r>
            <a:r>
              <a:rPr lang="en-US" sz="1200" i="1" kern="1200" dirty="0" smtClean="0">
                <a:solidFill>
                  <a:schemeClr val="tx1"/>
                </a:solidFill>
                <a:effectLst/>
                <a:latin typeface="+mn-lt"/>
                <a:ea typeface="+mn-ea"/>
                <a:cs typeface="+mn-cs"/>
              </a:rPr>
              <a:t>Other punishments. </a:t>
            </a:r>
            <a:r>
              <a:rPr lang="en-US" sz="1200" kern="1200" dirty="0" smtClean="0">
                <a:solidFill>
                  <a:schemeClr val="tx1"/>
                </a:solidFill>
                <a:effectLst/>
                <a:latin typeface="+mn-lt"/>
                <a:ea typeface="+mn-ea"/>
                <a:cs typeface="+mn-cs"/>
              </a:rPr>
              <a:t>Except as otherwise specifically provided in this Manual, the types of punishments listed in subparagraphs (b)(1), (3), (4), (5), (6) and (7) of this rule may be adjudged in addition to or instead of confinement, forfeitures, a punitive discharge (if authorized), and death (if authorized).</a:t>
            </a:r>
          </a:p>
          <a:p>
            <a:r>
              <a:rPr lang="en-US" sz="1200" kern="1200" dirty="0" smtClean="0">
                <a:solidFill>
                  <a:schemeClr val="tx1"/>
                </a:solidFill>
                <a:effectLst/>
                <a:latin typeface="+mn-lt"/>
                <a:ea typeface="+mn-ea"/>
                <a:cs typeface="+mn-cs"/>
              </a:rPr>
              <a:t>          (B) </a:t>
            </a:r>
            <a:r>
              <a:rPr lang="en-US" sz="1200" i="1" kern="1200" dirty="0" smtClean="0">
                <a:solidFill>
                  <a:schemeClr val="tx1"/>
                </a:solidFill>
                <a:effectLst/>
                <a:latin typeface="+mn-lt"/>
                <a:ea typeface="+mn-ea"/>
                <a:cs typeface="+mn-cs"/>
              </a:rPr>
              <a:t>Offenses not listed in Part IV</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(i) </a:t>
            </a:r>
            <a:r>
              <a:rPr lang="en-US" sz="1200" i="1" kern="1200" dirty="0" smtClean="0">
                <a:solidFill>
                  <a:schemeClr val="tx1"/>
                </a:solidFill>
                <a:effectLst/>
                <a:latin typeface="+mn-lt"/>
                <a:ea typeface="+mn-ea"/>
                <a:cs typeface="+mn-cs"/>
              </a:rPr>
              <a:t>Included or related offenses. </a:t>
            </a:r>
            <a:r>
              <a:rPr lang="en-US" sz="1200" kern="1200" dirty="0" smtClean="0">
                <a:solidFill>
                  <a:schemeClr val="tx1"/>
                </a:solidFill>
                <a:effectLst/>
                <a:latin typeface="+mn-lt"/>
                <a:ea typeface="+mn-ea"/>
                <a:cs typeface="+mn-cs"/>
              </a:rPr>
              <a:t>For an offense not listed in Part IV of this Manual which is included in or closely related to an offense listed therein the maximum punishment shall be that of the offense listed; however if an offense not listed is included in a listed offense, and is closely related to another or is equally closely related to two or more listed offenses, the maximum punishment shall be the same as the least severe of the listed offenses.</a:t>
            </a:r>
          </a:p>
          <a:p>
            <a:r>
              <a:rPr lang="en-US" sz="1200" kern="1200" dirty="0" smtClean="0">
                <a:solidFill>
                  <a:schemeClr val="tx1"/>
                </a:solidFill>
                <a:effectLst/>
                <a:latin typeface="+mn-lt"/>
                <a:ea typeface="+mn-ea"/>
                <a:cs typeface="+mn-cs"/>
              </a:rPr>
              <a:t>               (ii) </a:t>
            </a:r>
            <a:r>
              <a:rPr lang="en-US" sz="1200" i="1" kern="1200" dirty="0" smtClean="0">
                <a:solidFill>
                  <a:schemeClr val="tx1"/>
                </a:solidFill>
                <a:effectLst/>
                <a:latin typeface="+mn-lt"/>
                <a:ea typeface="+mn-ea"/>
                <a:cs typeface="+mn-cs"/>
              </a:rPr>
              <a:t>Not included or related offenses. </a:t>
            </a:r>
            <a:r>
              <a:rPr lang="en-US" sz="1200" kern="1200" dirty="0" smtClean="0">
                <a:solidFill>
                  <a:schemeClr val="tx1"/>
                </a:solidFill>
                <a:effectLst/>
                <a:latin typeface="+mn-lt"/>
                <a:ea typeface="+mn-ea"/>
                <a:cs typeface="+mn-cs"/>
              </a:rPr>
              <a:t>An offense not listed in Part IV and not included in or closely related to any offense listed therein is punishable as authorized by the United States Code, or as authorized by the custom of the service. When the United States Code provides for confinement for a specified period or not more than a specified period the maximum punishment by court-martial shall include confinement for that period. If the period is 1 year or longer, the maximum punishment by court-martial also includes a dishonorable discharge and forfeiture of all pay and allowances; if 6 months or more, a bad-conduct discharge and forfeiture of all pay and allowances; if less than 6 months, forfeiture of two-thirds pay per month for the authorized period of confinement.</a:t>
            </a:r>
          </a:p>
          <a:p>
            <a:r>
              <a:rPr lang="en-US" sz="1200" kern="1200" dirty="0" smtClean="0">
                <a:solidFill>
                  <a:schemeClr val="tx1"/>
                </a:solidFill>
                <a:effectLst/>
                <a:latin typeface="+mn-lt"/>
                <a:ea typeface="+mn-ea"/>
                <a:cs typeface="+mn-cs"/>
              </a:rPr>
              <a:t>          (C) </a:t>
            </a:r>
            <a:r>
              <a:rPr lang="en-US" sz="1200" i="1" kern="1200" dirty="0" smtClean="0">
                <a:solidFill>
                  <a:schemeClr val="tx1"/>
                </a:solidFill>
                <a:effectLst/>
                <a:latin typeface="+mn-lt"/>
                <a:ea typeface="+mn-ea"/>
                <a:cs typeface="+mn-cs"/>
              </a:rPr>
              <a:t>Multiple Offenses. </a:t>
            </a:r>
            <a:r>
              <a:rPr lang="en-US" sz="1200" kern="1200" dirty="0" smtClean="0">
                <a:solidFill>
                  <a:schemeClr val="tx1"/>
                </a:solidFill>
                <a:effectLst/>
                <a:latin typeface="+mn-lt"/>
                <a:ea typeface="+mn-ea"/>
                <a:cs typeface="+mn-cs"/>
              </a:rPr>
              <a:t>When the accused is found guilty of two or more specifications, the maximum authorized punishment may be imposed for each separate specification, unless the military judge finds that the offenses are unreasonably multiplied. </a:t>
            </a:r>
          </a:p>
          <a:p>
            <a:r>
              <a:rPr lang="en-US" sz="1200" kern="1200" dirty="0" smtClean="0">
                <a:solidFill>
                  <a:schemeClr val="tx1"/>
                </a:solidFill>
                <a:effectLst/>
                <a:latin typeface="+mn-lt"/>
                <a:ea typeface="+mn-ea"/>
                <a:cs typeface="+mn-cs"/>
              </a:rPr>
              <a:t>     (2) </a:t>
            </a:r>
            <a:r>
              <a:rPr lang="en-US" sz="1200" i="1" kern="1200" dirty="0" smtClean="0">
                <a:solidFill>
                  <a:schemeClr val="tx1"/>
                </a:solidFill>
                <a:effectLst/>
                <a:latin typeface="+mn-lt"/>
                <a:ea typeface="+mn-ea"/>
                <a:cs typeface="+mn-cs"/>
              </a:rPr>
              <a:t>Based on rank of accused</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 </a:t>
            </a:r>
            <a:r>
              <a:rPr lang="en-US" sz="1200" i="1" kern="1200" dirty="0" smtClean="0">
                <a:solidFill>
                  <a:schemeClr val="tx1"/>
                </a:solidFill>
                <a:effectLst/>
                <a:latin typeface="+mn-lt"/>
                <a:ea typeface="+mn-ea"/>
                <a:cs typeface="+mn-cs"/>
              </a:rPr>
              <a:t>Commissioned or warrant officers, cadets, and midshipmen.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(i) A commissioned or warrant officer or a cadet, or midshipman may not be reduced in grade by any court-martial. However, in time of war or national emergency the Secretary concerned, or such Under Secretary or Assistant Secretary as may be designated by the Secretary concerned, may commute a sentence of dismissal to reduction to any enlisted grade.</a:t>
            </a:r>
          </a:p>
          <a:p>
            <a:r>
              <a:rPr lang="en-US" sz="1200" kern="1200" dirty="0" smtClean="0">
                <a:solidFill>
                  <a:schemeClr val="tx1"/>
                </a:solidFill>
                <a:effectLst/>
                <a:latin typeface="+mn-lt"/>
                <a:ea typeface="+mn-ea"/>
                <a:cs typeface="+mn-cs"/>
              </a:rPr>
              <a:t>               (ii) Only a general court-martial may sentence a commissioned or warrant officer or a cadet, or midshipman to confinement.</a:t>
            </a:r>
          </a:p>
          <a:p>
            <a:r>
              <a:rPr lang="en-US" sz="1200" kern="1200" dirty="0" smtClean="0">
                <a:solidFill>
                  <a:schemeClr val="tx1"/>
                </a:solidFill>
                <a:effectLst/>
                <a:latin typeface="+mn-lt"/>
                <a:ea typeface="+mn-ea"/>
                <a:cs typeface="+mn-cs"/>
              </a:rPr>
              <a:t>               (iii) A commissioned or warrant officer or a cadet or midshipman may not be sentenced to hard labor without confinement.</a:t>
            </a:r>
          </a:p>
          <a:p>
            <a:r>
              <a:rPr lang="en-US" sz="1200" kern="1200" dirty="0" smtClean="0">
                <a:solidFill>
                  <a:schemeClr val="tx1"/>
                </a:solidFill>
                <a:effectLst/>
                <a:latin typeface="+mn-lt"/>
                <a:ea typeface="+mn-ea"/>
                <a:cs typeface="+mn-cs"/>
              </a:rPr>
              <a:t>               (iv) Only a general court-martial, upon conviction of any offense in violation of the UCMJ, may sentence a commissioned or warrant officer or a cadet or midshipman to be separated from the service with a punitive separation. In the case of commissioned officers, cadets, midshipmen, and commissioned warrant officers, the separation shall be by dismissal. In the case of all other warrant officers, the separation shall by dishonorable discharge.</a:t>
            </a:r>
          </a:p>
          <a:p>
            <a:r>
              <a:rPr lang="en-US" sz="1200" kern="1200" dirty="0" smtClean="0">
                <a:solidFill>
                  <a:schemeClr val="tx1"/>
                </a:solidFill>
                <a:effectLst/>
                <a:latin typeface="+mn-lt"/>
                <a:ea typeface="+mn-ea"/>
                <a:cs typeface="+mn-cs"/>
              </a:rPr>
              <a:t>          (B) </a:t>
            </a:r>
            <a:r>
              <a:rPr lang="en-US" sz="1200" i="1" kern="1200" dirty="0" smtClean="0">
                <a:solidFill>
                  <a:schemeClr val="tx1"/>
                </a:solidFill>
                <a:effectLst/>
                <a:latin typeface="+mn-lt"/>
                <a:ea typeface="+mn-ea"/>
                <a:cs typeface="+mn-cs"/>
              </a:rPr>
              <a:t>Enlisted persons. </a:t>
            </a:r>
            <a:r>
              <a:rPr lang="en-US" sz="1200" kern="1200" dirty="0" smtClean="0">
                <a:solidFill>
                  <a:schemeClr val="tx1"/>
                </a:solidFill>
                <a:effectLst/>
                <a:latin typeface="+mn-lt"/>
                <a:ea typeface="+mn-ea"/>
                <a:cs typeface="+mn-cs"/>
              </a:rPr>
              <a:t>See subparagraph (b)(9) of this rule and R.C.M. 1301(d).</a:t>
            </a:r>
          </a:p>
          <a:p>
            <a:r>
              <a:rPr lang="en-US" sz="1200" kern="1200" dirty="0" smtClean="0">
                <a:solidFill>
                  <a:schemeClr val="tx1"/>
                </a:solidFill>
                <a:effectLst/>
                <a:latin typeface="+mn-lt"/>
                <a:ea typeface="+mn-ea"/>
                <a:cs typeface="+mn-cs"/>
              </a:rPr>
              <a:t>     (3) </a:t>
            </a:r>
            <a:r>
              <a:rPr lang="en-US" sz="1200" i="1" kern="1200" dirty="0" smtClean="0">
                <a:solidFill>
                  <a:schemeClr val="tx1"/>
                </a:solidFill>
                <a:effectLst/>
                <a:latin typeface="+mn-lt"/>
                <a:ea typeface="+mn-ea"/>
                <a:cs typeface="+mn-cs"/>
              </a:rPr>
              <a:t>Based on reserve status in certain circumstances</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 </a:t>
            </a:r>
            <a:r>
              <a:rPr lang="en-US" sz="1200" i="1" kern="1200" dirty="0" smtClean="0">
                <a:solidFill>
                  <a:schemeClr val="tx1"/>
                </a:solidFill>
                <a:effectLst/>
                <a:latin typeface="+mn-lt"/>
                <a:ea typeface="+mn-ea"/>
                <a:cs typeface="+mn-cs"/>
              </a:rPr>
              <a:t>Restriction on liberty. </a:t>
            </a:r>
            <a:r>
              <a:rPr lang="en-US" sz="1200" kern="1200" dirty="0" smtClean="0">
                <a:solidFill>
                  <a:schemeClr val="tx1"/>
                </a:solidFill>
                <a:effectLst/>
                <a:latin typeface="+mn-lt"/>
                <a:ea typeface="+mn-ea"/>
                <a:cs typeface="+mn-cs"/>
              </a:rPr>
              <a:t>A member of a reserve component whose order to active duty is approved pursuant to Article 2(d)(5) may be required to serve any adjudged restriction on liberty during that period of active duty. Other members of a reserve component ordered to active duty pursuant to Article 2(d)(1) or tried by summary court-martial while on inactive duty training may not—</a:t>
            </a:r>
          </a:p>
          <a:p>
            <a:r>
              <a:rPr lang="en-US" sz="1200" kern="1200" dirty="0" smtClean="0">
                <a:solidFill>
                  <a:schemeClr val="tx1"/>
                </a:solidFill>
                <a:effectLst/>
                <a:latin typeface="+mn-lt"/>
                <a:ea typeface="+mn-ea"/>
                <a:cs typeface="+mn-cs"/>
              </a:rPr>
              <a:t>               (i) by sentenced to confinement; or</a:t>
            </a:r>
          </a:p>
          <a:p>
            <a:r>
              <a:rPr lang="en-US" sz="1200" kern="1200" dirty="0" smtClean="0">
                <a:solidFill>
                  <a:schemeClr val="tx1"/>
                </a:solidFill>
                <a:effectLst/>
                <a:latin typeface="+mn-lt"/>
                <a:ea typeface="+mn-ea"/>
                <a:cs typeface="+mn-cs"/>
              </a:rPr>
              <a:t>               (ii) be required to serve a court-martial punishment consisting of any other restriction on liberty except during subsequent periods of inactive-duty training or active duty.</a:t>
            </a:r>
          </a:p>
          <a:p>
            <a:r>
              <a:rPr lang="en-US" sz="1200" kern="1200" dirty="0" smtClean="0">
                <a:solidFill>
                  <a:schemeClr val="tx1"/>
                </a:solidFill>
                <a:effectLst/>
                <a:latin typeface="+mn-lt"/>
                <a:ea typeface="+mn-ea"/>
                <a:cs typeface="+mn-cs"/>
              </a:rPr>
              <a:t>          (B) </a:t>
            </a:r>
            <a:r>
              <a:rPr lang="en-US" sz="1200" i="1" kern="1200" dirty="0" smtClean="0">
                <a:solidFill>
                  <a:schemeClr val="tx1"/>
                </a:solidFill>
                <a:effectLst/>
                <a:latin typeface="+mn-lt"/>
                <a:ea typeface="+mn-ea"/>
                <a:cs typeface="+mn-cs"/>
              </a:rPr>
              <a:t>Forfeiture. </a:t>
            </a:r>
            <a:r>
              <a:rPr lang="en-US" sz="1200" kern="1200" dirty="0" smtClean="0">
                <a:solidFill>
                  <a:schemeClr val="tx1"/>
                </a:solidFill>
                <a:effectLst/>
                <a:latin typeface="+mn-lt"/>
                <a:ea typeface="+mn-ea"/>
                <a:cs typeface="+mn-cs"/>
              </a:rPr>
              <a:t>A sentence to forfeiture of pay of a member not retained on active duty after completion of disciplinary proceedings may be collected from active duty and inactive-duty training pay during subsequent periods of duty.</a:t>
            </a:r>
          </a:p>
          <a:p>
            <a:r>
              <a:rPr lang="en-US" sz="1200" kern="1200" dirty="0" smtClean="0">
                <a:solidFill>
                  <a:schemeClr val="tx1"/>
                </a:solidFill>
                <a:effectLst/>
                <a:latin typeface="+mn-lt"/>
                <a:ea typeface="+mn-ea"/>
                <a:cs typeface="+mn-cs"/>
              </a:rPr>
              <a:t>     (4) </a:t>
            </a:r>
            <a:r>
              <a:rPr lang="en-US" sz="1200" i="1" kern="1200" dirty="0" smtClean="0">
                <a:solidFill>
                  <a:schemeClr val="tx1"/>
                </a:solidFill>
                <a:effectLst/>
                <a:latin typeface="+mn-lt"/>
                <a:ea typeface="+mn-ea"/>
                <a:cs typeface="+mn-cs"/>
              </a:rPr>
              <a:t>Based on status as a person serving with or accompanying an armed force in the field. </a:t>
            </a:r>
            <a:r>
              <a:rPr lang="en-US" sz="1200" kern="1200" dirty="0" smtClean="0">
                <a:solidFill>
                  <a:schemeClr val="tx1"/>
                </a:solidFill>
                <a:effectLst/>
                <a:latin typeface="+mn-lt"/>
                <a:ea typeface="+mn-ea"/>
                <a:cs typeface="+mn-cs"/>
              </a:rPr>
              <a:t>In the case of a person serving with or accompanying an armed force in the field, no court-martial may adjudge forfeiture of pay and allowances, reduction in pay grade, hard labor without confinement, or a punitive separation.</a:t>
            </a:r>
          </a:p>
          <a:p>
            <a:r>
              <a:rPr lang="en-US" sz="1200" kern="1200" dirty="0" smtClean="0">
                <a:solidFill>
                  <a:schemeClr val="tx1"/>
                </a:solidFill>
                <a:effectLst/>
                <a:latin typeface="+mn-lt"/>
                <a:ea typeface="+mn-ea"/>
                <a:cs typeface="+mn-cs"/>
              </a:rPr>
              <a:t>     (5)</a:t>
            </a:r>
            <a:r>
              <a:rPr lang="en-US" sz="1200" i="1" kern="1200" dirty="0" smtClean="0">
                <a:solidFill>
                  <a:schemeClr val="tx1"/>
                </a:solidFill>
                <a:effectLst/>
                <a:latin typeface="+mn-lt"/>
                <a:ea typeface="+mn-ea"/>
                <a:cs typeface="+mn-cs"/>
              </a:rPr>
              <a:t> Based on other rules. </a:t>
            </a:r>
            <a:r>
              <a:rPr lang="en-US" sz="1200" kern="1200" dirty="0" smtClean="0">
                <a:solidFill>
                  <a:schemeClr val="tx1"/>
                </a:solidFill>
                <a:effectLst/>
                <a:latin typeface="+mn-lt"/>
                <a:ea typeface="+mn-ea"/>
                <a:cs typeface="+mn-cs"/>
              </a:rPr>
              <a:t>The maximum limits on punishments in this rule may be further limited by other Rules of Courts-martial.</a:t>
            </a:r>
          </a:p>
          <a:p>
            <a:r>
              <a:rPr lang="en-US" sz="1200" kern="1200" dirty="0" smtClean="0">
                <a:solidFill>
                  <a:schemeClr val="tx1"/>
                </a:solidFill>
                <a:effectLst/>
                <a:latin typeface="+mn-lt"/>
                <a:ea typeface="+mn-ea"/>
                <a:cs typeface="+mn-cs"/>
              </a:rPr>
              <a:t>(d) </a:t>
            </a:r>
            <a:r>
              <a:rPr lang="en-US" sz="1200" i="1" kern="1200" dirty="0" smtClean="0">
                <a:solidFill>
                  <a:schemeClr val="tx1"/>
                </a:solidFill>
                <a:effectLst/>
                <a:latin typeface="+mn-lt"/>
                <a:ea typeface="+mn-ea"/>
                <a:cs typeface="+mn-cs"/>
              </a:rPr>
              <a:t>Circumstances permitting increased punishments.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(1) </a:t>
            </a:r>
            <a:r>
              <a:rPr lang="en-US" sz="1200" i="1" kern="1200" dirty="0" smtClean="0">
                <a:solidFill>
                  <a:schemeClr val="tx1"/>
                </a:solidFill>
                <a:effectLst/>
                <a:latin typeface="+mn-lt"/>
                <a:ea typeface="+mn-ea"/>
                <a:cs typeface="+mn-cs"/>
              </a:rPr>
              <a:t>Three or more convictions. </a:t>
            </a:r>
            <a:r>
              <a:rPr lang="en-US" sz="1200" kern="1200" dirty="0" smtClean="0">
                <a:solidFill>
                  <a:schemeClr val="tx1"/>
                </a:solidFill>
                <a:effectLst/>
                <a:latin typeface="+mn-lt"/>
                <a:ea typeface="+mn-ea"/>
                <a:cs typeface="+mn-cs"/>
              </a:rPr>
              <a:t>If an accused is found guilty of an offense or offenses for none of which a dishonorable discharge is otherwise authorized, proof of three or more previous convictions adjudged by a court-martial during the year next preceding the commission of any offense of which the accused stands convicted shall authorize a dishonorable discharge and forfeiture of all pay and allowances and, if the confinement otherwise authorized is less than 1 year, confinement for 1 year. In computing the 1-year period preceding the commission of any offense, periods of unauthorized absence shall be excluded. For purposes of this subsection, the court-martial convictions must be final.</a:t>
            </a:r>
          </a:p>
          <a:p>
            <a:r>
              <a:rPr lang="en-US" sz="1200" kern="1200" dirty="0" smtClean="0">
                <a:solidFill>
                  <a:schemeClr val="tx1"/>
                </a:solidFill>
                <a:effectLst/>
                <a:latin typeface="+mn-lt"/>
                <a:ea typeface="+mn-ea"/>
                <a:cs typeface="+mn-cs"/>
              </a:rPr>
              <a:t>     (2) </a:t>
            </a:r>
            <a:r>
              <a:rPr lang="en-US" sz="1200" i="1" kern="1200" dirty="0" smtClean="0">
                <a:solidFill>
                  <a:schemeClr val="tx1"/>
                </a:solidFill>
                <a:effectLst/>
                <a:latin typeface="+mn-lt"/>
                <a:ea typeface="+mn-ea"/>
                <a:cs typeface="+mn-cs"/>
              </a:rPr>
              <a:t>Two or more convictions. </a:t>
            </a:r>
            <a:r>
              <a:rPr lang="en-US" sz="1200" kern="1200" dirty="0" smtClean="0">
                <a:solidFill>
                  <a:schemeClr val="tx1"/>
                </a:solidFill>
                <a:effectLst/>
                <a:latin typeface="+mn-lt"/>
                <a:ea typeface="+mn-ea"/>
                <a:cs typeface="+mn-cs"/>
              </a:rPr>
              <a:t>If an accused is found guilty of an offense or offenses for none of which a dishonorable or bad-conduct discharge is otherwise authorized, proof of two or more previous convictions adjudged by a court-martial during the 3 years next preceding the commission of any offense of which the accused stands convicted shall authorize a bad-conduct discharge and forfeiture of all pay and allowances and, if the confinement otherwise authorized is less than 3 months, confinement for 3 months. In computing the 3 year period preceding the commission of any offense, periods of unauthorized absence shall be excluded. For purposes of this subsection the court-martial convictions must be final.</a:t>
            </a:r>
          </a:p>
          <a:p>
            <a:r>
              <a:rPr lang="en-US" sz="1200" kern="1200" dirty="0" smtClean="0">
                <a:solidFill>
                  <a:schemeClr val="tx1"/>
                </a:solidFill>
                <a:effectLst/>
                <a:latin typeface="+mn-lt"/>
                <a:ea typeface="+mn-ea"/>
                <a:cs typeface="+mn-cs"/>
              </a:rPr>
              <a:t>     (3) </a:t>
            </a:r>
            <a:r>
              <a:rPr lang="en-US" sz="1200" i="1" kern="1200" dirty="0" smtClean="0">
                <a:solidFill>
                  <a:schemeClr val="tx1"/>
                </a:solidFill>
                <a:effectLst/>
                <a:latin typeface="+mn-lt"/>
                <a:ea typeface="+mn-ea"/>
                <a:cs typeface="+mn-cs"/>
              </a:rPr>
              <a:t>Two or more offenses. </a:t>
            </a:r>
            <a:r>
              <a:rPr lang="en-US" sz="1200" kern="1200" dirty="0" smtClean="0">
                <a:solidFill>
                  <a:schemeClr val="tx1"/>
                </a:solidFill>
                <a:effectLst/>
                <a:latin typeface="+mn-lt"/>
                <a:ea typeface="+mn-ea"/>
                <a:cs typeface="+mn-cs"/>
              </a:rPr>
              <a:t>If an accused is found guilty of two or more offenses for none of which a dishonorable or bad-conduct discharge is otherwise authorized, the fact that the authorized confinement for these offenses totals 6 months or more shall, in addition, authorize a bad-conduct discharge and forfeiture of all pay and allowances.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22</a:t>
            </a:fld>
            <a:endParaRPr lang="en-US"/>
          </a:p>
        </p:txBody>
      </p:sp>
    </p:spTree>
    <p:extLst>
      <p:ext uri="{BB962C8B-B14F-4D97-AF65-F5344CB8AC3E}">
        <p14:creationId xmlns:p14="http://schemas.microsoft.com/office/powerpoint/2010/main" val="20568398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23</a:t>
            </a:fld>
            <a:endParaRPr lang="en-US"/>
          </a:p>
        </p:txBody>
      </p:sp>
    </p:spTree>
    <p:extLst>
      <p:ext uri="{BB962C8B-B14F-4D97-AF65-F5344CB8AC3E}">
        <p14:creationId xmlns:p14="http://schemas.microsoft.com/office/powerpoint/2010/main" val="37716816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24</a:t>
            </a:fld>
            <a:endParaRPr lang="en-US"/>
          </a:p>
        </p:txBody>
      </p:sp>
    </p:spTree>
    <p:extLst>
      <p:ext uri="{BB962C8B-B14F-4D97-AF65-F5344CB8AC3E}">
        <p14:creationId xmlns:p14="http://schemas.microsoft.com/office/powerpoint/2010/main" val="39240962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25</a:t>
            </a:fld>
            <a:endParaRPr lang="en-US"/>
          </a:p>
        </p:txBody>
      </p:sp>
    </p:spTree>
    <p:extLst>
      <p:ext uri="{BB962C8B-B14F-4D97-AF65-F5344CB8AC3E}">
        <p14:creationId xmlns:p14="http://schemas.microsoft.com/office/powerpoint/2010/main" val="4331418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26</a:t>
            </a:fld>
            <a:endParaRPr lang="en-US"/>
          </a:p>
        </p:txBody>
      </p:sp>
    </p:spTree>
    <p:extLst>
      <p:ext uri="{BB962C8B-B14F-4D97-AF65-F5344CB8AC3E}">
        <p14:creationId xmlns:p14="http://schemas.microsoft.com/office/powerpoint/2010/main" val="9610460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27</a:t>
            </a:fld>
            <a:endParaRPr lang="en-US"/>
          </a:p>
        </p:txBody>
      </p:sp>
    </p:spTree>
    <p:extLst>
      <p:ext uri="{BB962C8B-B14F-4D97-AF65-F5344CB8AC3E}">
        <p14:creationId xmlns:p14="http://schemas.microsoft.com/office/powerpoint/2010/main" val="26856670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28</a:t>
            </a:fld>
            <a:endParaRPr lang="en-US"/>
          </a:p>
        </p:txBody>
      </p:sp>
    </p:spTree>
    <p:extLst>
      <p:ext uri="{BB962C8B-B14F-4D97-AF65-F5344CB8AC3E}">
        <p14:creationId xmlns:p14="http://schemas.microsoft.com/office/powerpoint/2010/main" val="35867643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29</a:t>
            </a:fld>
            <a:endParaRPr lang="en-US"/>
          </a:p>
        </p:txBody>
      </p:sp>
    </p:spTree>
    <p:extLst>
      <p:ext uri="{BB962C8B-B14F-4D97-AF65-F5344CB8AC3E}">
        <p14:creationId xmlns:p14="http://schemas.microsoft.com/office/powerpoint/2010/main" val="1395381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a:t>
            </a:fld>
            <a:endParaRPr lang="en-US"/>
          </a:p>
        </p:txBody>
      </p:sp>
    </p:spTree>
    <p:extLst>
      <p:ext uri="{BB962C8B-B14F-4D97-AF65-F5344CB8AC3E}">
        <p14:creationId xmlns:p14="http://schemas.microsoft.com/office/powerpoint/2010/main" val="24734538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Underlined words represent the standard for a</a:t>
            </a:r>
            <a:r>
              <a:rPr lang="en-US" baseline="0" dirty="0" smtClean="0"/>
              <a:t> plainly unreasonable sentence.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30</a:t>
            </a:fld>
            <a:endParaRPr lang="en-US"/>
          </a:p>
        </p:txBody>
      </p:sp>
    </p:spTree>
    <p:extLst>
      <p:ext uri="{BB962C8B-B14F-4D97-AF65-F5344CB8AC3E}">
        <p14:creationId xmlns:p14="http://schemas.microsoft.com/office/powerpoint/2010/main" val="13243198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Underlined words represent the standard for a</a:t>
            </a:r>
            <a:r>
              <a:rPr lang="en-US" baseline="0" dirty="0" smtClean="0"/>
              <a:t> plainly unreasonable sentence.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31</a:t>
            </a:fld>
            <a:endParaRPr lang="en-US"/>
          </a:p>
        </p:txBody>
      </p:sp>
    </p:spTree>
    <p:extLst>
      <p:ext uri="{BB962C8B-B14F-4D97-AF65-F5344CB8AC3E}">
        <p14:creationId xmlns:p14="http://schemas.microsoft.com/office/powerpoint/2010/main" val="18229269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33</a:t>
            </a:fld>
            <a:endParaRPr lang="en-US"/>
          </a:p>
        </p:txBody>
      </p:sp>
    </p:spTree>
    <p:extLst>
      <p:ext uri="{BB962C8B-B14F-4D97-AF65-F5344CB8AC3E}">
        <p14:creationId xmlns:p14="http://schemas.microsoft.com/office/powerpoint/2010/main" val="10737704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DCA51E2-57C7-4AFC-9CA9-FFC2E2094D28}" type="slidenum">
              <a:rPr lang="en-US" smtClean="0"/>
              <a:t>34</a:t>
            </a:fld>
            <a:endParaRPr lang="en-US"/>
          </a:p>
        </p:txBody>
      </p:sp>
    </p:spTree>
    <p:extLst>
      <p:ext uri="{BB962C8B-B14F-4D97-AF65-F5344CB8AC3E}">
        <p14:creationId xmlns:p14="http://schemas.microsoft.com/office/powerpoint/2010/main" val="1809315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914754A-FA77-4097-AA75-AA193975E7C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83896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Objectives</a:t>
            </a:r>
            <a:r>
              <a:rPr lang="en-US" dirty="0" smtClean="0"/>
              <a:t>:</a:t>
            </a:r>
            <a:r>
              <a:rPr lang="en-US" baseline="0" dirty="0" smtClean="0"/>
              <a:t> to be able to compare and contrast the major changes to the UCMJ as represented by the statutes (articles) and rules (R.C.M.).  Audience should be able to recognize and apply the changes to their MJ practice. </a:t>
            </a:r>
          </a:p>
          <a:p>
            <a:endParaRPr lang="en-US" baseline="0" dirty="0" smtClean="0"/>
          </a:p>
          <a:p>
            <a:r>
              <a:rPr lang="en-US" baseline="0" dirty="0" smtClean="0"/>
              <a:t>How many participants have helped to negotiate a pretrial agreement?</a:t>
            </a:r>
          </a:p>
          <a:p>
            <a:endParaRPr lang="en-US" baseline="0" dirty="0" smtClean="0"/>
          </a:p>
          <a:p>
            <a:r>
              <a:rPr lang="en-US" baseline="0" dirty="0" smtClean="0"/>
              <a:t>What steps will you take to get better informed on these changes so that you can start applying them when they become effective on 1 January 2019?</a:t>
            </a:r>
          </a:p>
          <a:p>
            <a:endParaRPr lang="en-US" baseline="0" dirty="0" smtClean="0"/>
          </a:p>
          <a:p>
            <a:r>
              <a:rPr lang="en-US" baseline="0" dirty="0" smtClean="0"/>
              <a:t>Though some of the articles and rules are characterized as “new,” in many cases the changes simply conform the article or rule to current practice.  There is a good deal of reorganization in both the articles and the rules.  Many of the changes simply provide clarification where it was lacking in the current MCM.</a:t>
            </a:r>
          </a:p>
          <a:p>
            <a:endParaRPr lang="en-US" baseline="0"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79102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Start with a history of pretrial agreements to understand how our existing pretrial agreement practice developed over time. </a:t>
            </a:r>
          </a:p>
          <a:p>
            <a:endParaRPr lang="en-US" baseline="0" dirty="0" smtClean="0"/>
          </a:p>
          <a:p>
            <a:r>
              <a:rPr lang="en-US" baseline="0" dirty="0" smtClean="0"/>
              <a:t>New protections in UCMJ, which became effective in 1951, created an immense backlog of cases at the trial and appellate levels.  Compare number of cases in 1953 to cases in the last FY. </a:t>
            </a:r>
          </a:p>
          <a:p>
            <a:endParaRPr lang="en-US" baseline="0" dirty="0" smtClean="0"/>
          </a:p>
          <a:p>
            <a:r>
              <a:rPr lang="en-US" dirty="0" smtClean="0"/>
              <a:t>PTAs became part of MJ practice out of necessity to</a:t>
            </a:r>
            <a:r>
              <a:rPr lang="en-US" baseline="0" dirty="0" smtClean="0"/>
              <a:t> relieve a military justice system that was overworked and significantly backlogged after two major wars.   PTAs initially pushed by TJAG at the time, who sent a memo to the field suggesting the use of pretrial agreements to help with clearing the backlog of cases. </a:t>
            </a:r>
          </a:p>
          <a:p>
            <a:endParaRPr lang="en-US" baseline="0" dirty="0" smtClean="0"/>
          </a:p>
          <a:p>
            <a:r>
              <a:rPr lang="en-US" dirty="0" smtClean="0"/>
              <a:t>In FY 1953, the Army processed 11,158 GCMs.  In FY 2016, the Army processed 615 GCMs.</a:t>
            </a:r>
            <a:r>
              <a:rPr lang="en-US" baseline="0" dirty="0" smtClean="0"/>
              <a:t> </a:t>
            </a:r>
          </a:p>
          <a:p>
            <a:endParaRPr lang="en-US" baseline="0" dirty="0" smtClean="0"/>
          </a:p>
          <a:p>
            <a:r>
              <a:rPr lang="en-US" baseline="0" dirty="0" smtClean="0"/>
              <a:t>U.S. v. Gordon, 10 C.M.R. 130, 132 (C.M.A. 1953) “While we express no view relative to the desirability or feasibility of such a practice before courts-martial, we observe that it has the sanction of long usage before the criminal courts of the Federal and state jurisdictions.”</a:t>
            </a:r>
          </a:p>
          <a:p>
            <a:endParaRPr lang="en-US" baseline="0" dirty="0" smtClean="0"/>
          </a:p>
          <a:p>
            <a:r>
              <a:rPr lang="en-US" sz="1200" kern="1200" dirty="0" smtClean="0">
                <a:solidFill>
                  <a:schemeClr val="tx1"/>
                </a:solidFill>
                <a:effectLst/>
                <a:latin typeface="+mn-lt"/>
                <a:ea typeface="+mn-ea"/>
                <a:cs typeface="+mn-cs"/>
              </a:rPr>
              <a:t>See U.S. DEP’T OF NAVY, SEC’Y OF THE NAVY INSTR. 5811.1, PRETRIAL AGREEMENTS AS TO GUILTY PLEAS IN GENERAL COURTS-MARTIAL</a:t>
            </a:r>
          </a:p>
          <a:p>
            <a:r>
              <a:rPr lang="en-US" sz="1200" kern="1200" dirty="0" smtClean="0">
                <a:solidFill>
                  <a:schemeClr val="tx1"/>
                </a:solidFill>
                <a:effectLst/>
                <a:latin typeface="+mn-lt"/>
                <a:ea typeface="+mn-ea"/>
                <a:cs typeface="+mn-cs"/>
              </a:rPr>
              <a:t>(11 Sept. 1957)</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Judiciary initially</a:t>
            </a:r>
            <a:r>
              <a:rPr lang="en-US" baseline="0" dirty="0" smtClean="0"/>
              <a:t> skeptical on the use of plea agreements.  </a:t>
            </a:r>
            <a:r>
              <a:rPr lang="en-US" dirty="0" smtClean="0"/>
              <a:t>For example, an agreement calling for trial by military judge alone was allowed but had “the appearance of evil,” United</a:t>
            </a:r>
            <a:r>
              <a:rPr lang="en-US" baseline="0" dirty="0" smtClean="0"/>
              <a:t> States v. </a:t>
            </a:r>
            <a:r>
              <a:rPr lang="en-US" baseline="0" dirty="0" err="1" smtClean="0"/>
              <a:t>Schmeltz</a:t>
            </a:r>
            <a:r>
              <a:rPr lang="en-US" baseline="0" dirty="0" smtClean="0"/>
              <a:t>, 1 M.J. 8, 11 (C.M.A. 1975)</a:t>
            </a:r>
          </a:p>
          <a:p>
            <a:endParaRPr lang="en-US"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37018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does statutory authority for pretrial agreements come from?  Bonus round:  Why two parts to a pretrial agreement?</a:t>
            </a:r>
          </a:p>
          <a:p>
            <a:endParaRPr lang="en-US" dirty="0" smtClean="0"/>
          </a:p>
          <a:p>
            <a:r>
              <a:rPr lang="en-US" dirty="0" smtClean="0"/>
              <a:t>Existing</a:t>
            </a:r>
            <a:r>
              <a:rPr lang="en-US" baseline="0" dirty="0" smtClean="0"/>
              <a:t> </a:t>
            </a:r>
            <a:r>
              <a:rPr lang="en-US" b="1" dirty="0" smtClean="0"/>
              <a:t>Art. 60(c)(4)(C) + (two part thing/MJ</a:t>
            </a:r>
            <a:r>
              <a:rPr lang="en-US" b="1" baseline="0" dirty="0" smtClean="0"/>
              <a:t> independent) Article 37 against UCI.  See also R.C.M. 910. </a:t>
            </a:r>
            <a:endParaRPr lang="en-US" dirty="0" smtClean="0"/>
          </a:p>
          <a:p>
            <a:endParaRPr lang="en-US" dirty="0" smtClean="0"/>
          </a:p>
          <a:p>
            <a:r>
              <a:rPr lang="en-US" b="1" dirty="0" smtClean="0"/>
              <a:t>If a pre-trial agreement has been entered into </a:t>
            </a:r>
            <a:r>
              <a:rPr lang="en-US" dirty="0" smtClean="0"/>
              <a:t>by the convening authority and the accused, as authorized by Rule for Courts-Martial 705, the </a:t>
            </a:r>
            <a:r>
              <a:rPr lang="en-US" b="1" dirty="0" smtClean="0"/>
              <a:t>convening authority </a:t>
            </a:r>
            <a:r>
              <a:rPr lang="en-US" dirty="0" smtClean="0"/>
              <a:t>or another person authorized to act under this section </a:t>
            </a:r>
            <a:r>
              <a:rPr lang="en-US" b="1" dirty="0" smtClean="0"/>
              <a:t>shall have the authority to approve, disapprove, commute, or suspend a sentence in whole or in part pursuant to the terms of the pre-trial agreement</a:t>
            </a:r>
            <a:r>
              <a:rPr lang="en-US" dirty="0" smtClean="0"/>
              <a:t>, subject to the following limitations for convictions of offenses that involve a mandatory minimum sentence[.]</a:t>
            </a:r>
          </a:p>
          <a:p>
            <a:endParaRPr lang="en-US" dirty="0" smtClean="0"/>
          </a:p>
          <a:p>
            <a:r>
              <a:rPr lang="en-US" dirty="0" smtClean="0"/>
              <a:t>As</a:t>
            </a:r>
            <a:r>
              <a:rPr lang="en-US" baseline="0" dirty="0" smtClean="0"/>
              <a:t> to two-part agreements, see current R.C.M. 910(f)(3): If a plea agreement exists, the military judge shall require disclosure of the entire agreement before the plea is accepted, provided that in trial before military judge alone the military judge ordinarily shall not examine any sentence limitation contained in the agreement until after the sentence of the court-martial has been announced.  In the new R.C.M. 910(f)(3), the second part of that sentence has been deleted; the section ends with “plea is accepted.”</a:t>
            </a:r>
            <a:endParaRPr lang="en-US" dirty="0" smtClean="0"/>
          </a:p>
          <a:p>
            <a:endParaRPr lang="en-US" dirty="0" smtClean="0"/>
          </a:p>
          <a:p>
            <a:r>
              <a:rPr lang="en-US" dirty="0" smtClean="0"/>
              <a:t>E</a:t>
            </a:r>
            <a:r>
              <a:rPr lang="en-US" baseline="0" dirty="0" smtClean="0"/>
              <a:t>xisting Art. 60 will be replaced by two other articles that more accurately reflect the convening authority’s diminished authority to take action on a case </a:t>
            </a:r>
            <a:r>
              <a:rPr lang="en-US" b="0" i="1" baseline="0" dirty="0" smtClean="0"/>
              <a:t>post-trial.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11097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MJRG Report: Under a practice that was developed before the establishment of military judges in 1968 (in the Military Justice Act of 1968), the sentencing authority cannot be informed in advance of a sentence limitation because that would be tantamount to allowing the court to be influenced by the convening authority’s view on an appropriate sentence, in violation of Article 37’s prohibition on unlawful command influence.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Before military judges were detailed to every case, panels who were aware of a pretrial agreement between the accused and the convening authority (the CA is the rater or senior rater of most, if not all, of the panel members) would simply “max” the accused on sentencing knowing that the convening authority would reduce the sentence post-trial.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0318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new Article 60a and 60b</a:t>
            </a:r>
            <a:r>
              <a:rPr lang="en-US" baseline="0" dirty="0" smtClean="0"/>
              <a:t> codify the current limited authority of the convening authority to act post-trial on the findings (60b) and sentence (60a) in certain cases.  If the maximum punishment for any offense for which the accused was found guilty was more than two years, or if total confinement (consecutively) was more than six months, or if the sentence includes a punitive discharge, or if the accused is found guilty of an Article 120 or 120b offense, then the convening authority cannot modify the findings, and can only modify the sentence if the military judge recommends suspension, in accordance with that recommendation (but cannot suspend a mandatory minimum sentence), or if the TC recommends, on substantial assistance of the accused in another case, the CA can reduce the sentence in whole or in part (even beyond a mandatory minimum).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9858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4</a:t>
            </a:fld>
            <a:endParaRPr lang="en-US"/>
          </a:p>
        </p:txBody>
      </p:sp>
    </p:spTree>
    <p:extLst>
      <p:ext uri="{BB962C8B-B14F-4D97-AF65-F5344CB8AC3E}">
        <p14:creationId xmlns:p14="http://schemas.microsoft.com/office/powerpoint/2010/main" val="33901844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Congress created a new statute, which transferred authority for plea agreements – currently referred to as “pretrial agreements” – from Article 60 (Action of convening authority) to a new Article 53a (Plea agreements).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31785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Existing R.C.M. 705(b)(2)(E) Take specified action on the sentence adjudged by the court-martial.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Existing Art. 60(c)(4)(C) “…the authority to approve, disapprove, commute, or suspend a sentence in whole or in part pursuant to the terms of the pre-trial agreement….”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New R.C.M. 705(d)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Sentence limitations.</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(1)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In general.</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 plea agreement that limits the sentence that can be adjudged by the court-martial for one or more charges and specifications may contain: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 a limitation on the maximum punishment that can be imposed by the court-martial;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(B) a limitation on the minimum punishment that can be imposed by the court-martial; 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(C) limitations on the maximum and minimum punishments that can be imposed by the court-martial.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(2)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Confinement and fines.</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 G</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eneral or special courts-martial.</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(i) In a plea agreement in which the accused waives the right to elect sentencing by members and agrees to a limitation on the confinement or the amount of a fine that may be imposed by the military judge for more than one charge or specification under paragraph (1), the agreement shall include separate limitations, as applicable, for each charge or specification.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(ii) In a plea agreement in which the convening authority and accused agree to sentencing by members, limitations on the sentence that may be adjudged shall be expressed as limitations on the total punishment that may be imposed by the members.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(B)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Summary court-martial</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 plea agreement involving limitations on the sentence that may be adjudged shall be expressed as limitations on the total punishment that may be imposed by the court-martial.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(3)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Other punishments.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 plea agreement may include a limitation as to other authorized punishments as set forth in R.C.M. 1003.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(4)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Capital cases.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 sentence limitation under paragraph (1) may not include the possibility of a sentence of death.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(5)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Mandatory minimum punishments for certain offenses.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 sentence limitation under paragraph (1) may not provide for a sentence less than the applicable mandatory minimum sentence for an offense referred to in Article 56(b)(2), except as follows: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 If the accused pleads guilty to the offense, the agreement may have the effect of reducing a mandatory dishonorable discharge to a bad-conduct discharge.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(B) Upon recommendation of trial counsel, in exchange for substantial assistance by the accused in the investigation or prosecution of another person who has committed an offense, a plea agreement may provide for a sentence that is less than the mandatory minimum sentence for the offense charged.</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853728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This will likely be part of R.C.M. 910(f)(7)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§856. Art. 56. Sentencing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(showing the offenses for which a mandatory minimum punishment applies under Art. 53a, plea agreements).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(b) SENTENCE MINIMUMS FOR CERTAIN OFFENSES.—(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1) Except as provided in subsection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(c)</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of section 853a of this title (Art. 53a), punishment for any offense specified in paragraph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shall include dismissal or dishonorable discharge, as applicable.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(2) The offenses referred to in paragraph (1) are as follows: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Rape under subsection (a) of section 920 of this title (Art. 120).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(B) Sexual assault under subsection (b) of such section (article).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 Rape of a child under subsection (a) of section 920b of this title (Art. 120b).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 Sexual assault of a child under subsection (b) of such section (article).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 An attempt to commit an offense specified in subparagraph (A), (B), (C), or (D) that is punishable under section 880 of this title (Art. 80).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(F) Conspiracy to commit an offense specified in subparagraph (A), (B), (C), or (D) that is punishable under section 881 of this title (Art. 81).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0791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No changes here, but what does right to complete presentencing proceedings mean in light of the expanded plea agreement provisions?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593337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plea agreement can provide for a BCD instead of the mandatory minimum DD for Art. 120 offenses.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Subsection 6, in blue, above, is newly added to the list of offenses that carry a mandatory minimum punishment of a dismissal or DD.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Upon recommendation by the TC, in exchange for substantial assistance in another’s case, a plea agreement can provide for a sentence that is less than the mandatory minimum (not just DD to BCD).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§856. Art. 56. Sentencing </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(b)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SENTENCE MINIMUMS FOR CERTAIN OFFENSES.—(1) Except as provided in subsection (d)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[subsection (c)?]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of section 853a of this title (Art. 53a), punishment for any offense specified in paragraph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shall include dismissal or dishonorable discharge, as applicable.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(2)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offenses referred to in paragraph (1) are as follows: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Rape under subsection (a) of section 920 of this title (article 120).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(B) Sexual assault under subsection (b) of such section (article).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 Rape of a child under subsection (a) of section 920b of this title (article 120b).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(D) Sexual assault of a child under subsection (b) of such section (article).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 An attempt to commit an offense specified in subparagraph (A), (B), (C), or (D) that is punishable under section 880 of this title (article 80).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(F) Conspiracy to commit an offense specified in subparagraph (A), (B), (C), or (D) that is punishable under section 881 of this title (article 81).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96985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provisions are not new, but they are new to Article 53a.   </a:t>
            </a:r>
          </a:p>
          <a:p>
            <a:endParaRPr lang="en-US" dirty="0" smtClean="0"/>
          </a:p>
          <a:p>
            <a:r>
              <a:rPr lang="en-US" dirty="0" smtClean="0"/>
              <a:t>For example, for Art. 53a(c)(1), above, see existing R.C.M.</a:t>
            </a:r>
            <a:r>
              <a:rPr lang="en-US" baseline="0" dirty="0" smtClean="0"/>
              <a:t> 1107(d)(1)(C)(ii): </a:t>
            </a:r>
            <a:r>
              <a:rPr lang="en-US" sz="1200" b="0" i="0" u="none" strike="noStrike" kern="1200" baseline="0" dirty="0" smtClean="0">
                <a:solidFill>
                  <a:schemeClr val="tx1"/>
                </a:solidFill>
                <a:latin typeface="+mn-lt"/>
                <a:ea typeface="+mn-ea"/>
                <a:cs typeface="+mn-cs"/>
              </a:rPr>
              <a:t> </a:t>
            </a:r>
            <a:r>
              <a:rPr lang="en-US" sz="1200" b="0" i="1" u="none" strike="noStrike" kern="1200" baseline="0" dirty="0" smtClean="0">
                <a:solidFill>
                  <a:schemeClr val="tx1"/>
                </a:solidFill>
                <a:latin typeface="+mn-lt"/>
                <a:ea typeface="+mn-ea"/>
                <a:cs typeface="+mn-cs"/>
              </a:rPr>
              <a:t>Pretrial agreement. </a:t>
            </a:r>
            <a:r>
              <a:rPr lang="en-US" sz="1200" b="0" i="0" u="none" strike="noStrike" kern="1200" baseline="0" dirty="0" smtClean="0">
                <a:solidFill>
                  <a:schemeClr val="tx1"/>
                </a:solidFill>
                <a:latin typeface="+mn-lt"/>
                <a:ea typeface="+mn-ea"/>
                <a:cs typeface="+mn-cs"/>
              </a:rPr>
              <a:t>If a pretrial agreement has been entered into by the convening authority and the accused, as authorized by R.C.M. 705, the convening authority or another person authorized to act under this rule shall have the authority to approve, </a:t>
            </a:r>
            <a:r>
              <a:rPr lang="pt-BR" sz="1200" b="0" i="0" u="none" strike="noStrike" kern="1200" baseline="0" dirty="0" smtClean="0">
                <a:solidFill>
                  <a:schemeClr val="tx1"/>
                </a:solidFill>
                <a:latin typeface="+mn-lt"/>
                <a:ea typeface="+mn-ea"/>
                <a:cs typeface="+mn-cs"/>
              </a:rPr>
              <a:t>disapprove, commute, or suspend a sentence, in </a:t>
            </a:r>
            <a:r>
              <a:rPr lang="en-US" sz="1200" b="0" i="0" u="none" strike="noStrike" kern="1200" baseline="0" dirty="0" smtClean="0">
                <a:solidFill>
                  <a:schemeClr val="tx1"/>
                </a:solidFill>
                <a:latin typeface="+mn-lt"/>
                <a:ea typeface="+mn-ea"/>
                <a:cs typeface="+mn-cs"/>
              </a:rPr>
              <a:t>whole or in part, pursuant to the terms of the pretrial agreement. However, if a mandatory minimum sentence of a dishonorable discharge applies to an offense for which an accused has been convicted, the convening authority or another person authorized to act under this rule may commute the dishonorable discharge to a bad-conduct discharge pursuant to the terms of the pretrial agreement.</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And for new Article 53a(c)(2), see existing R.C.M. 1107(d)(1)(C)(</a:t>
            </a:r>
            <a:r>
              <a:rPr lang="en-US" sz="1200" b="0" i="0" u="none" strike="noStrike" kern="1200" baseline="0" dirty="0" err="1" smtClean="0">
                <a:solidFill>
                  <a:schemeClr val="tx1"/>
                </a:solidFill>
                <a:latin typeface="+mn-lt"/>
                <a:ea typeface="+mn-ea"/>
                <a:cs typeface="+mn-cs"/>
              </a:rPr>
              <a:t>i</a:t>
            </a:r>
            <a:r>
              <a:rPr lang="en-US" sz="1200" b="0" i="0" u="none" strike="noStrike" kern="1200" baseline="0" dirty="0" smtClean="0">
                <a:solidFill>
                  <a:schemeClr val="tx1"/>
                </a:solidFill>
                <a:latin typeface="+mn-lt"/>
                <a:ea typeface="+mn-ea"/>
                <a:cs typeface="+mn-cs"/>
              </a:rPr>
              <a:t>): </a:t>
            </a:r>
            <a:r>
              <a:rPr lang="en-US" sz="1200" b="0" i="1" u="none" strike="noStrike" kern="1200" baseline="0" dirty="0" smtClean="0">
                <a:solidFill>
                  <a:schemeClr val="tx1"/>
                </a:solidFill>
                <a:latin typeface="+mn-lt"/>
                <a:ea typeface="+mn-ea"/>
                <a:cs typeface="+mn-cs"/>
              </a:rPr>
              <a:t>Trial counsel recommendation. </a:t>
            </a:r>
            <a:r>
              <a:rPr lang="en-US" sz="1200" b="0" i="0" u="none" strike="noStrike" kern="1200" baseline="0" dirty="0" smtClean="0">
                <a:solidFill>
                  <a:schemeClr val="tx1"/>
                </a:solidFill>
                <a:latin typeface="+mn-lt"/>
                <a:ea typeface="+mn-ea"/>
                <a:cs typeface="+mn-cs"/>
              </a:rPr>
              <a:t>Upon the recommendation of the trial counsel, in recognition of the substantial assistance by the accused in the investigation or prosecution of another person who has committed an offense, the convening authority or another person authorized to act under this rule shall have the authority to disapprove, commute, or suspend the adjudged sentence, in whole or in part, even with respect to an offense for which a mandatory minimum sentence exists.</a:t>
            </a:r>
          </a:p>
          <a:p>
            <a:endParaRPr lang="en-US"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See also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current Art. 60(c)(4)(B), and the reference to inclusion of the term in pretrial agreements is in Art. 60(c)(4)(C)(</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i</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40437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substantial assistance provision is not new.  It exists in the current Art. 60(c)(4)(B), and the reference to inclusion of the term in pretrial agreements is in Art. 60(c)(4)(C)(</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i</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But the ability of a convening authority to act on a sentence limitation on the TC’s recommendation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after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entry of judgement is new.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See also current R.C.M. 1107(d)(1)(C)(i)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smtClean="0">
                <a:ln>
                  <a:noFill/>
                </a:ln>
                <a:solidFill>
                  <a:prstClr val="black"/>
                </a:solidFill>
                <a:effectLst/>
                <a:uLnTx/>
                <a:uFillTx/>
                <a:latin typeface="+mn-lt"/>
                <a:ea typeface="+mn-ea"/>
                <a:cs typeface="+mn-cs"/>
              </a:rPr>
              <a:t>Trial counsel recommendation.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Upon the recommendation of the trial counsel, in recognition of the substantial assistance by the accused in the investigation or prosecution of another person who has committed an offense, the convening authority or another person authorized to act under this rule shall have the authority to disapprove, commute, or suspend the adjudged sentence, in whole or in part, even with respect to an offense for which a mandatory minimum sentence exists.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By way of analogy to federal criminal practice, some additional info on substantial assistance: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r>
            <a:br>
              <a:rPr kumimoji="0" lang="en-US" sz="1200" b="0" i="0" u="none" strike="noStrike" kern="1200" cap="none" spc="0" normalizeH="0" baseline="0" noProof="0" dirty="0" smtClean="0">
                <a:ln>
                  <a:noFill/>
                </a:ln>
                <a:solidFill>
                  <a:prstClr val="black"/>
                </a:solidFill>
                <a:effectLst/>
                <a:uLnTx/>
                <a:uFillTx/>
                <a:latin typeface="+mn-lt"/>
                <a:ea typeface="+mn-ea"/>
                <a:cs typeface="+mn-cs"/>
              </a:rPr>
            </a:br>
            <a:r>
              <a:rPr kumimoji="0" lang="en-US" sz="1200" b="1" i="0" u="none" strike="noStrike" kern="1200" cap="none" spc="0" normalizeH="0" baseline="0" noProof="0" dirty="0" smtClean="0">
                <a:ln>
                  <a:noFill/>
                </a:ln>
                <a:solidFill>
                  <a:prstClr val="black"/>
                </a:solidFill>
                <a:effectLst/>
                <a:uLnTx/>
                <a:uFillTx/>
                <a:latin typeface="+mn-lt"/>
                <a:ea typeface="+mn-ea"/>
                <a:cs typeface="+mn-cs"/>
              </a:rPr>
              <a:t>§ 5K1.1. Substantial Assistance to Authorities (Policy Statement)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Upon motion of the government stating that the defendant has provided substantial assistance in the investigation or prosecution of another person who has committed an offense, the court may depart from the [sentencing] guidelines.</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The appropriate reduction shall be determined by the court for reasons stated that may include, but are not limited to, consideration of the following:</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(1)</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the court's evaluation of the significance and usefulness of the defendant's assistance, taking into consideration the government's evaluation of the assistance rendered;</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(2)</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the truthfulness, completeness, and reliability of any information or testimony provided by the defendant;</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(3)</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the nature and extent of the defendant's assistance;</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(4)</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any injury suffered, or any danger or risk of injury to the defendant or his family resulting from his assistance;</a:t>
            </a:r>
          </a:p>
          <a:p>
            <a:pPr marL="914400" marR="0" lvl="2"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(5)</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the timeliness of the defendant's assistance.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a:r>
            <a:br>
              <a:rPr kumimoji="0" lang="en-US" sz="1200" b="0" i="0" u="none" strike="noStrike" kern="1200" cap="none" spc="0" normalizeH="0" baseline="0" noProof="0" dirty="0" smtClean="0">
                <a:ln>
                  <a:noFill/>
                </a:ln>
                <a:solidFill>
                  <a:prstClr val="black"/>
                </a:solidFill>
                <a:effectLst/>
                <a:uLnTx/>
                <a:uFillTx/>
                <a:latin typeface="+mn-lt"/>
                <a:ea typeface="+mn-ea"/>
                <a:cs typeface="+mn-cs"/>
              </a:rPr>
            </a:br>
            <a:r>
              <a:rPr kumimoji="0" lang="en-US" sz="1200" b="0" i="0" u="none" strike="noStrike" kern="1200" cap="none" spc="0" normalizeH="0" baseline="0" noProof="0" dirty="0" smtClean="0">
                <a:ln>
                  <a:noFill/>
                </a:ln>
                <a:solidFill>
                  <a:prstClr val="black"/>
                </a:solidFill>
                <a:effectLst/>
                <a:uLnTx/>
                <a:uFillTx/>
                <a:latin typeface="+mn-lt"/>
                <a:ea typeface="+mn-ea"/>
                <a:cs typeface="+mn-cs"/>
              </a:rPr>
              <a:t>U.S. Code Title 18, Crimes and Criminal Procedure, Sentencing Guidelines for the United States Courts, Appendix § 5K1</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56699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plea agreement is binding on the parties (convening authority and accused) and the military judge. </a:t>
            </a:r>
          </a:p>
          <a:p>
            <a:endParaRPr lang="en-US" dirty="0" smtClean="0"/>
          </a:p>
          <a:p>
            <a:pPr defTabSz="924916">
              <a:defRPr/>
            </a:pPr>
            <a:r>
              <a:rPr lang="en-US" dirty="0" smtClean="0"/>
              <a:t>See also new R.C.M. 910(f)(5): </a:t>
            </a:r>
            <a:r>
              <a:rPr lang="en-US" i="1" dirty="0" smtClean="0"/>
              <a:t>Sentence limitations in plea agreements.</a:t>
            </a:r>
            <a:r>
              <a:rPr lang="en-US" dirty="0" smtClean="0"/>
              <a:t> If a plea agreement contains limitations on the punishment that may be imposed, the court-martial, subject to paragraph (4)(B) and R.C.M. 705, </a:t>
            </a:r>
            <a:r>
              <a:rPr lang="en-US" b="1" dirty="0" smtClean="0"/>
              <a:t>shall sentence the accused in accordance with the agreement</a:t>
            </a:r>
            <a:r>
              <a:rPr lang="en-US" dirty="0" smtClean="0"/>
              <a:t>.</a:t>
            </a:r>
          </a:p>
          <a:p>
            <a:endParaRPr lang="en-US" dirty="0" smtClean="0"/>
          </a:p>
          <a:p>
            <a:r>
              <a:rPr lang="en-US" dirty="0" smtClean="0"/>
              <a:t>See also new R.C.M. 910(f)(6):  </a:t>
            </a:r>
            <a:r>
              <a:rPr lang="en-US" i="1" dirty="0" smtClean="0"/>
              <a:t>Accepted plea agreement. </a:t>
            </a:r>
            <a:r>
              <a:rPr lang="en-US" dirty="0" smtClean="0"/>
              <a:t>After the plea agreement inquiry, the military judge shall announce on the record whether the plea and the plea agreement are accepted. Upon acceptance by the military judge, </a:t>
            </a:r>
            <a:r>
              <a:rPr lang="en-US" b="1" dirty="0" smtClean="0"/>
              <a:t>a plea agreement shall bind the parties and the court-martial</a:t>
            </a:r>
            <a:r>
              <a:rPr lang="en-US" dirty="0" smtClean="0"/>
              <a:t>.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511888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Controversy on the Power of the Judge…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Range issues – “meaningful” sentencing range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Full and fair presentencing proceeding – if you “pick a number” is it full and fair? Must the judge have a range?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Right to counsel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Right to due process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Right to challenge jurisdiction of the court-martial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Right to a speedy trial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Right to complete presentencing proceedings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	Complete and effective exercise of post-trial and appellate rights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Role of sentencing case? IS there any value?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Why is there even a controversy? Original MJRG proposal, sentencing by judge alone + parameters = judge would always have a “range” and freedom to sentence. Not so much anymore: Congress did not have military judge alone sentencing only and rejected parameters.  So…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ALSO – Can you now agree to a BCD? And if it’s segmented sentencing… do you do it per offense? How does it look for members for sentencing?  Only confinement and fines, and only when imposed by a military judge, are segmented.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506202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a:t>
            </a:r>
            <a:r>
              <a:rPr lang="en-US" baseline="0" dirty="0" smtClean="0"/>
              <a:t> permissible terms have not changed.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9759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 Art. 29(c).</a:t>
            </a:r>
            <a:r>
              <a:rPr lang="en-US" baseline="0" dirty="0" smtClean="0"/>
              <a:t>  In addition to members under subsection (b), the military judge shall impanel alternate members, if the convening authority authorizes alternate members.  </a:t>
            </a:r>
          </a:p>
          <a:p>
            <a:endParaRPr lang="en-US" baseline="0" dirty="0" smtClean="0"/>
          </a:p>
          <a:p>
            <a:r>
              <a:rPr lang="en-US" baseline="0" dirty="0" smtClean="0"/>
              <a:t>See also R.C.M. 912A(a)(4). A convening authority may authorize the military judge to impanel alternate members.  When authorized by the convening authority, the military judge shall designate which of the impaneled members are alternate members in accordance with these rules and consistent with the instructions of the convening authority. </a:t>
            </a:r>
          </a:p>
          <a:p>
            <a:pPr marL="228600" indent="-228600">
              <a:buAutoNum type="alphaUcParenBoth"/>
            </a:pPr>
            <a:r>
              <a:rPr lang="en-US" baseline="0" dirty="0" smtClean="0"/>
              <a:t>If the convening authority authorizes the military judge to impanel a specific number of alternate members, the number of members impaneled shall be the number of members required under paragraphs (1), (2), or (3) of this subsection, as applicable, plus the number of alternate members specified by the convening authority.  The military judge shall not impanel the court-martial until the specified number of alternate members have been identified.  New members may be detailed in order to impanel the specified number of alternate members.  </a:t>
            </a:r>
          </a:p>
          <a:p>
            <a:pPr marL="228600" indent="-228600">
              <a:buAutoNum type="alphaUcParenBoth"/>
            </a:pPr>
            <a:r>
              <a:rPr lang="en-US" baseline="0" dirty="0" smtClean="0"/>
              <a:t>If the convening authority does not authorize the military judge to impanel a specific number of alternate members, and instead authorizes the military judge to impanel alternate members only if, after the exercise of all challenges, excess members remain, the number of members impaneled shall be the number of members required under paragraphs (a)(1), (2), or (3) of this rule and no more than three alternate members.  New members shall not be detailed in order to impanel alternate members.  </a:t>
            </a:r>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5</a:t>
            </a:fld>
            <a:endParaRPr lang="en-US"/>
          </a:p>
        </p:txBody>
      </p:sp>
    </p:spTree>
    <p:extLst>
      <p:ext uri="{BB962C8B-B14F-4D97-AF65-F5344CB8AC3E}">
        <p14:creationId xmlns:p14="http://schemas.microsoft.com/office/powerpoint/2010/main" val="202205346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Permissible terms are largely unchanged except for:</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an additional election that may be waived – the right to elect sentencing by members after trial by members;</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new provision requiring that sentences to confinement by the MJ for two or more charges or specifications by served concurrently or consecutively; and</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broad catch-all in (G) that allows “Any other term or condition that is not contrary to or inconsistent with this rule.”</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Under new R.C.M. 902A, an accused can elect to be sentenced under the existing or new sentencing rules, under certain specific circumstances.  The election applies to all offenses, regardless of the date of the alleged offenses.  Accused does not have to plead guilty in order to make this election.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427618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Permissible terms are largely unchanged except for:</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an additional election that may be waived – the right to elect sentencing by members after trial by members;</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new provision requiring that sentences to confinement by the MJ for two or more charges or specifications by served concurrently or consecutively; and</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broad catch-all in (G) that allows “Any other term or condition that is not contrary to or inconsistent with this rule.”</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Under new R.C.M. 902A, an accused can elect to be sentenced under the existing or new sentencing rules, under certain specific circumstances.  The election applies to all offenses, regardless of the date of the alleged offenses.  Accused does not have to plead guilty in order to make this election.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500441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Permissible terms are largely unchanged except for:</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an additional election that may be waived – the right to elect sentencing by members after trial by members;</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new provision requiring that sentences to confinement by the MJ for two or more charges or specifications by served concurrently or consecutively; and</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broad catch-all in (G) that allows “Any other term or condition that is not contrary to or inconsistent with this rule.”</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Under new R.C.M. 902A, an accused can elect to be sentenced under the existing or new sentencing rules, under certain specific circumstances.  The election applies to all offenses, regardless of the date of the alleged offenses.  Accused does not have to plead guilty in order to make this election.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341796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[*Note: In order to have the military judge sentence the accused, the accused should choose trial by GCM or SPCM consisting of military judge alone (R.C.M. 903). In a circumstance, such as mixed pleas, where trial is by members, but where sentencing by a military judge alone is desired, the accused may agree to sentencing by military judge alone (R.C.M. 1002).]</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49860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This slide references the new default sentencing by the MJ, even after findings by members.  When the judge sentences an accused under the new rules, the judge will state a separate sentence to confinement or fines for each charge or specification.  This is segmented sentencing.  If the accused elects sentencing by members after findings by members, the members will state one sentence for all charges and specifications.  That is unitary sentencing.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Plea agreements will reflect these new sentencing rules, by providing separate limits for each charge or specification if the accused does not elect sentencing by members.  If the accused elects sentencing by members, the existing unitary sentencing approach applies, and the sentence limitation in the plea agreement will be a limit on the total punishment the members can impose.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provision requiring the sentences to confinement or fines to be served concurrently or consecutively is applicable only to plea agreements in which an accused has waived the right to request trial by a court-martial composed of members or has waived the right to elect sentencing by members after findings by members.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New R.C.M. 705(c)(2)(F)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When applicable, a provision requiring that the sentences to confinement or fines adjudged by the military judge for two or more charges or specifications be served concurrently or consecutively. Such an agreement shall specifically identify the charges or specifications that will be served concurrently or consecutively[.]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New R.C.M. 705(d)(2) </a:t>
            </a:r>
            <a:r>
              <a:rPr kumimoji="0" lang="en-US" sz="1200" b="1" i="1" u="none" strike="noStrike" kern="1200" cap="none" spc="0" normalizeH="0" baseline="0" noProof="0" dirty="0" smtClean="0">
                <a:ln>
                  <a:noFill/>
                </a:ln>
                <a:solidFill>
                  <a:prstClr val="black"/>
                </a:solidFill>
                <a:effectLst/>
                <a:uLnTx/>
                <a:uFillTx/>
                <a:latin typeface="+mn-lt"/>
                <a:ea typeface="+mn-ea"/>
                <a:cs typeface="+mn-cs"/>
              </a:rPr>
              <a:t>Confinement and fines. </a:t>
            </a:r>
            <a:endParaRPr kumimoji="0" lang="en-US"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General or special courts-martial. </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 In a plea agreement in which the accused waives the right to elect sentencing by members and agrees to a limitation on the confinement or the amount of a fine that may be imposed by the military judge for more than one charge or specification under paragraph (1), the agreement shall include separate limitations , as applicable, for each charge or specification.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(ii) In a plea agreement in which the convening authority and accused agree to sentencing by members, limitations on the sentence that may be adjudged shall be expressed as limitations on the total punishment that may be imposed by the members.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8020851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See R.C.M. 705(d)(2).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1704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Permissible terms are largely unchanged except for:</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an additional election that may be waived – the right to elect sentencing by members after trial by members;</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new provision requiring that sentences to confinement by the MJ for two or more charges or specifications by served concurrently or consecutively; and</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a broad catch-all in (G) that allows “Any other term or condition that is not contrary to or inconsistent with this rule.”</a:t>
            </a:r>
          </a:p>
          <a:p>
            <a:pPr marL="231229" marR="0" lvl="0" indent="-231229" algn="l" defTabSz="914400" rtl="0" eaLnBrk="1" fontAlgn="auto" latinLnBrk="0" hangingPunct="1">
              <a:lnSpc>
                <a:spcPct val="100000"/>
              </a:lnSpc>
              <a:spcBef>
                <a:spcPts val="0"/>
              </a:spcBef>
              <a:spcAft>
                <a:spcPts val="0"/>
              </a:spcAft>
              <a:buClrTx/>
              <a:buSzTx/>
              <a:buFontTx/>
              <a:buAutoNum type="arabicParenR"/>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Under new R.C.M. 902A, an accused can elect to be sentenced under the existing or new sentencing rules, under certain specific circumstances.  The election applies to all offenses, regardless of the date of the alleged offenses.  Accused does not have to plead guilty in order to make this election.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618614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491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These terms are not new, but they are new to R.C.M. 705</a:t>
            </a:r>
          </a:p>
          <a:p>
            <a:pPr marL="0" marR="0" lvl="0" indent="0" algn="l" defTabSz="924916"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24916"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See existing R.C.M. 910(a)(1) A plea of guilty may not be received as to an offense for which a sentence of death is mandatory.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See existing R.C.M. 1107(d)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Action on the sentence:</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Exceptions. </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Trial counsel recommendation.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Upon the recommendation of the trial counsel, in recognition of the substantial assistance by the accused in the investigation or prosecution of another person who has committed an offense, the convening authority or another person authorized to act under this rule shall have the authority to disapprove, commute, or suspend the adjudged sentence, in whole or in part, even with respect to an offense for which a mandatory minimum sentence exists.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Discussion </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phrase “investigation or prosecution of another person who has committed an offense” includes offenses under the UCMJ or other Federal, State, local, or foreign criminal statutes.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(ii)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Pretrial agreement.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If a pretrial agreement has been entered into by the convening authority and the accused, as authorized by R.C.M. 705, the convening authority or another person authorized to act under this rule shall have the authority to approve, disapprove, commute, or suspend a sentence, in whole or in part, pursuant to the terms of the pretrial agreement. However, if a mandatory minimum sentence of a dishonorable discharge applies to an offense for which an accused has been convicted, the convening authority or another person authorized to act under this rule may commute the dishonorable discharge to a bad-conduct discharge pursuant to the terms of the pretrial agreement.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570315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“new” withdrawal provision in the R.C.M. reflects existing practice and case law.  This slide is mainly a review of the existing rule.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Existing R.C.M. 910(h)(1):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Withdrawal by the accused.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If after acceptance</a:t>
            </a:r>
            <a:r>
              <a:rPr kumimoji="0" lang="pt-BR" sz="1200" b="0" i="0" u="none" strike="noStrike" kern="1200" cap="none" spc="0" normalizeH="0" baseline="0" noProof="0" dirty="0" smtClean="0">
                <a:ln>
                  <a:noFill/>
                </a:ln>
                <a:solidFill>
                  <a:prstClr val="black"/>
                </a:solidFill>
                <a:effectLst/>
                <a:uLnTx/>
                <a:uFillTx/>
                <a:latin typeface="+mn-lt"/>
                <a:ea typeface="+mn-ea"/>
                <a:cs typeface="+mn-cs"/>
              </a:rPr>
              <a:t> of the plea but before the sentence is announced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accused requests to withdraw a plea of guilty and substitute a plea of not guilty or a plea of guilty to a lesser included offense, the military judge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may for good cause shown permit the accused to do so</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smtClean="0">
                <a:ln>
                  <a:noFill/>
                </a:ln>
                <a:solidFill>
                  <a:prstClr val="black"/>
                </a:solidFill>
                <a:effectLst/>
                <a:uLnTx/>
                <a:uFillTx/>
                <a:latin typeface="+mn-lt"/>
                <a:ea typeface="+mn-ea"/>
                <a:cs typeface="+mn-cs"/>
              </a:rPr>
              <a:t>See U.S. v. Parker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62 M.J. 459  “An accused may withdraw from a pretrial agreement at any time, subject to the rules governing guilty pleas and confessional stipulations.”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New R.C.M. 910(h)(1):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Withdrawal by the accused.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If after acceptance of the plea but before the sentence is announced the accused requests to withdraw a plea of guilty and substitute a plea of not guilty or a plea of guilty to a lesser included offense, the military judge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shall permit the accused to do so for good cause shown</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413508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“new” withdrawal provision in the R.C.M. reflects existing practice and case law.  This slide is mainly a review of the existing rule.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Existing R.C.M. 910(h)(1):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Withdrawal by the accused.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If after acceptance</a:t>
            </a:r>
            <a:r>
              <a:rPr kumimoji="0" lang="pt-BR" sz="1200" b="0" i="0" u="none" strike="noStrike" kern="1200" cap="none" spc="0" normalizeH="0" baseline="0" noProof="0" dirty="0" smtClean="0">
                <a:ln>
                  <a:noFill/>
                </a:ln>
                <a:solidFill>
                  <a:prstClr val="black"/>
                </a:solidFill>
                <a:effectLst/>
                <a:uLnTx/>
                <a:uFillTx/>
                <a:latin typeface="+mn-lt"/>
                <a:ea typeface="+mn-ea"/>
                <a:cs typeface="+mn-cs"/>
              </a:rPr>
              <a:t> of the plea but before the sentence is announced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the accused requests to withdraw a plea of guilty and substitute a plea of not guilty or a plea of guilty to a lesser included offense, the military judge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may for good cause shown permit the accused to do so</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smtClean="0">
                <a:ln>
                  <a:noFill/>
                </a:ln>
                <a:solidFill>
                  <a:prstClr val="black"/>
                </a:solidFill>
                <a:effectLst/>
                <a:uLnTx/>
                <a:uFillTx/>
                <a:latin typeface="+mn-lt"/>
                <a:ea typeface="+mn-ea"/>
                <a:cs typeface="+mn-cs"/>
              </a:rPr>
              <a:t>See U.S. v. Parker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62 M.J. 459  “An accused may withdraw from a pretrial agreement at any time, subject to the rules governing guilty pleas and confessional stipulations.”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New R.C.M. 910(h)(1):  </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Withdrawal by the accused.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If after acceptance of the plea but before the sentence is announced the accused requests to withdraw a plea of guilty and substitute a plea of not guilty or a plea of guilty to a lesser included offense, the military judge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shall permit the accused to do so for good cause shown</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CA51E2-57C7-4AFC-9CA9-FFC2E2094D2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7994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Existing</a:t>
            </a:r>
            <a:r>
              <a:rPr lang="en-US" dirty="0" smtClean="0"/>
              <a:t> </a:t>
            </a:r>
            <a:r>
              <a:rPr lang="en-US" b="1" dirty="0" smtClean="0"/>
              <a:t>Article 52. Number of votes required</a:t>
            </a:r>
            <a:endParaRPr lang="en-US" dirty="0" smtClean="0"/>
          </a:p>
          <a:p>
            <a:r>
              <a:rPr lang="en-US" dirty="0" smtClean="0"/>
              <a:t>(a)(1) DP = must be convicted of the offense by unanimous vote.</a:t>
            </a:r>
          </a:p>
          <a:p>
            <a:r>
              <a:rPr lang="en-US" dirty="0" smtClean="0"/>
              <a:t>(2) Any other offense - concurrence of </a:t>
            </a:r>
            <a:r>
              <a:rPr lang="en-US" b="1" dirty="0" smtClean="0"/>
              <a:t>two-thirds</a:t>
            </a:r>
            <a:r>
              <a:rPr lang="en-US" dirty="0" smtClean="0"/>
              <a:t>.</a:t>
            </a:r>
          </a:p>
          <a:p>
            <a:r>
              <a:rPr lang="en-US" dirty="0" smtClean="0"/>
              <a:t>(b)(1) No person may be sentenced to death, unless all</a:t>
            </a:r>
            <a:r>
              <a:rPr lang="en-US" baseline="0" dirty="0" smtClean="0"/>
              <a:t> members concur</a:t>
            </a:r>
            <a:r>
              <a:rPr lang="en-US" dirty="0" smtClean="0"/>
              <a:t>.</a:t>
            </a:r>
          </a:p>
          <a:p>
            <a:r>
              <a:rPr lang="en-US" dirty="0" smtClean="0"/>
              <a:t>(2) No person may be sentenced to life imprisonment or to confinement for more than ten years, except by the concurrence of three-fourths of the members present at the time the vote is taken.</a:t>
            </a:r>
          </a:p>
          <a:p>
            <a:r>
              <a:rPr lang="en-US" dirty="0" smtClean="0"/>
              <a:t>(3) All other sentences shall be determined by the concurrence of two-thirds of the members present at the time the vote is taken.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6</a:t>
            </a:fld>
            <a:endParaRPr lang="en-US"/>
          </a:p>
        </p:txBody>
      </p:sp>
    </p:spTree>
    <p:extLst>
      <p:ext uri="{BB962C8B-B14F-4D97-AF65-F5344CB8AC3E}">
        <p14:creationId xmlns:p14="http://schemas.microsoft.com/office/powerpoint/2010/main" val="1842647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Like a summary court-martial, cases can be referred directly to this new forum which consists of a military judge.</a:t>
            </a:r>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7</a:t>
            </a:fld>
            <a:endParaRPr lang="en-US"/>
          </a:p>
        </p:txBody>
      </p:sp>
    </p:spTree>
    <p:extLst>
      <p:ext uri="{BB962C8B-B14F-4D97-AF65-F5344CB8AC3E}">
        <p14:creationId xmlns:p14="http://schemas.microsoft.com/office/powerpoint/2010/main" val="3236367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Like a summary court-martial, cases can be referred directly to this new forum which consists of a military judge.</a:t>
            </a:r>
          </a:p>
          <a:p>
            <a:endParaRPr lang="en-US" dirty="0" smtClean="0"/>
          </a:p>
          <a:p>
            <a:r>
              <a:rPr lang="en-US" dirty="0" smtClean="0"/>
              <a:t>One purpose of</a:t>
            </a:r>
            <a:r>
              <a:rPr lang="en-US" baseline="0" dirty="0" smtClean="0"/>
              <a:t> this forum is for use in the event of large-scale mobilizations.  An accused can be tried for minor offenses, punished if necessary, and returned to unit. </a:t>
            </a:r>
          </a:p>
          <a:p>
            <a:endParaRPr lang="en-US" baseline="0" dirty="0" smtClean="0"/>
          </a:p>
          <a:p>
            <a:r>
              <a:rPr lang="en-US" baseline="0" dirty="0" smtClean="0"/>
              <a:t>The USMC has SPCMCAs that refer cases to SPCMs.  The exception for 112a offenses allows drug offenses to be tried at this forum after referral by a SPCMCA. </a:t>
            </a:r>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8</a:t>
            </a:fld>
            <a:endParaRPr lang="en-US"/>
          </a:p>
        </p:txBody>
      </p:sp>
    </p:spTree>
    <p:extLst>
      <p:ext uri="{BB962C8B-B14F-4D97-AF65-F5344CB8AC3E}">
        <p14:creationId xmlns:p14="http://schemas.microsoft.com/office/powerpoint/2010/main" val="3423038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3DCA51E2-57C7-4AFC-9CA9-FFC2E2094D28}" type="slidenum">
              <a:rPr lang="en-US" smtClean="0"/>
              <a:t>9</a:t>
            </a:fld>
            <a:endParaRPr lang="en-US"/>
          </a:p>
        </p:txBody>
      </p:sp>
    </p:spTree>
    <p:extLst>
      <p:ext uri="{BB962C8B-B14F-4D97-AF65-F5344CB8AC3E}">
        <p14:creationId xmlns:p14="http://schemas.microsoft.com/office/powerpoint/2010/main" val="3171826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6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97641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99918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396305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26206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09739"/>
            <a:ext cx="7886700" cy="2852737"/>
          </a:xfrm>
        </p:spPr>
        <p:txBody>
          <a:bodyPr anchor="b"/>
          <a:lstStyle>
            <a:lvl1pPr>
              <a:defRPr sz="6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3893412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As of 3 August 2018</a:t>
            </a:r>
            <a:endParaRPr lang="en-US"/>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114020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93439" y="365126"/>
            <a:ext cx="7471422" cy="741779"/>
          </a:xfrm>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As of 3 August 2018</a:t>
            </a:r>
            <a:endParaRPr lang="en-US"/>
          </a:p>
        </p:txBody>
      </p:sp>
      <p:sp>
        <p:nvSpPr>
          <p:cNvPr id="8" name="Footer Placeholder 7"/>
          <p:cNvSpPr>
            <a:spLocks noGrp="1"/>
          </p:cNvSpPr>
          <p:nvPr>
            <p:ph type="ftr" sz="quarter" idx="11"/>
          </p:nvPr>
        </p:nvSpPr>
        <p:spPr/>
        <p:txBody>
          <a:bodyPr/>
          <a:lstStyle/>
          <a:p>
            <a:r>
              <a:rPr lang="en-US" smtClean="0"/>
              <a:t>MTT Training Product</a:t>
            </a:r>
            <a:endParaRPr lang="en-US"/>
          </a:p>
        </p:txBody>
      </p:sp>
      <p:sp>
        <p:nvSpPr>
          <p:cNvPr id="9" name="Slide Number Placeholder 8"/>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347061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As of 3 August 2018</a:t>
            </a:r>
            <a:endParaRPr lang="en-US"/>
          </a:p>
        </p:txBody>
      </p:sp>
      <p:sp>
        <p:nvSpPr>
          <p:cNvPr id="4" name="Footer Placeholder 3"/>
          <p:cNvSpPr>
            <a:spLocks noGrp="1"/>
          </p:cNvSpPr>
          <p:nvPr>
            <p:ph type="ftr" sz="quarter" idx="11"/>
          </p:nvPr>
        </p:nvSpPr>
        <p:spPr/>
        <p:txBody>
          <a:bodyPr/>
          <a:lstStyle/>
          <a:p>
            <a:r>
              <a:rPr lang="en-US" smtClean="0"/>
              <a:t>MTT Training Product</a:t>
            </a:r>
            <a:endParaRPr lang="en-US"/>
          </a:p>
        </p:txBody>
      </p:sp>
      <p:sp>
        <p:nvSpPr>
          <p:cNvPr id="5" name="Slide Number Placeholder 4"/>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1444404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As of 3 August 2018</a:t>
            </a:r>
            <a:endParaRPr lang="en-US"/>
          </a:p>
        </p:txBody>
      </p:sp>
      <p:sp>
        <p:nvSpPr>
          <p:cNvPr id="3" name="Footer Placeholder 2"/>
          <p:cNvSpPr>
            <a:spLocks noGrp="1"/>
          </p:cNvSpPr>
          <p:nvPr>
            <p:ph type="ftr" sz="quarter" idx="11"/>
          </p:nvPr>
        </p:nvSpPr>
        <p:spPr/>
        <p:txBody>
          <a:bodyPr/>
          <a:lstStyle/>
          <a:p>
            <a:r>
              <a:rPr lang="en-US" smtClean="0"/>
              <a:t>MTT Training Product</a:t>
            </a:r>
            <a:endParaRPr lang="en-US"/>
          </a:p>
        </p:txBody>
      </p:sp>
      <p:sp>
        <p:nvSpPr>
          <p:cNvPr id="4" name="Slide Number Placeholder 3"/>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32007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As of 3 August 2018</a:t>
            </a:r>
            <a:endParaRPr lang="en-US"/>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235869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As of 3 August 2018</a:t>
            </a:r>
            <a:endParaRPr lang="en-US"/>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a:t>
            </a:fld>
            <a:endParaRPr lang="en-US"/>
          </a:p>
        </p:txBody>
      </p:sp>
    </p:spTree>
    <p:extLst>
      <p:ext uri="{BB962C8B-B14F-4D97-AF65-F5344CB8AC3E}">
        <p14:creationId xmlns:p14="http://schemas.microsoft.com/office/powerpoint/2010/main" val="961008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google.com/url?q=http://usmilitary.about.com/library/milinfo/armybranches/bljag.htm&amp;sa=U&amp;ei=Md-dUs6fCfLJsASol4GICg&amp;ved=0CC4Q9QEwAg&amp;sig2=LdwYuMvmchFOsO_18ITDnw&amp;usg=AFQjCNFQRZdhoHKzLe_ZFAxjqhOwcrSc3Q"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55350" y="213769"/>
            <a:ext cx="7132320" cy="74071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78160" y="1360112"/>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As of 3 August 2018</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MTT Training Product</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51688-D484-4090-998C-23E303179EF8}" type="slidenum">
              <a:rPr lang="en-US" smtClean="0"/>
              <a:t>‹#›</a:t>
            </a:fld>
            <a:endParaRPr lang="en-US"/>
          </a:p>
        </p:txBody>
      </p:sp>
      <p:pic>
        <p:nvPicPr>
          <p:cNvPr id="7" name="Picture 6" descr="154px-US_Army_logo_svg.png"/>
          <p:cNvPicPr>
            <a:picLocks noChangeAspect="1"/>
          </p:cNvPicPr>
          <p:nvPr userDrawn="1"/>
        </p:nvPicPr>
        <p:blipFill>
          <a:blip r:embed="rId13" cstate="print"/>
          <a:stretch>
            <a:fillRect/>
          </a:stretch>
        </p:blipFill>
        <p:spPr>
          <a:xfrm>
            <a:off x="111709" y="62415"/>
            <a:ext cx="780036" cy="1043423"/>
          </a:xfrm>
          <a:prstGeom prst="rect">
            <a:avLst/>
          </a:prstGeom>
        </p:spPr>
      </p:pic>
      <p:pic>
        <p:nvPicPr>
          <p:cNvPr id="8" name="Picture 2" descr="https://encrypted-tbn1.gstatic.com/images?q=tbn:ANd9GcQGVQg6HvRjxdbh1G7TppKH_qEy-AFZthtQ26bq4v6qeAnfpQbhPZ7dbjo">
            <a:hlinkClick r:id="rId14"/>
          </p:cNvPr>
          <p:cNvPicPr>
            <a:picLocks noChangeAspect="1" noChangeArrowheads="1"/>
          </p:cNvPicPr>
          <p:nvPr userDrawn="1"/>
        </p:nvPicPr>
        <p:blipFill>
          <a:blip r:embed="rId15" cstate="print"/>
          <a:srcRect/>
          <a:stretch>
            <a:fillRect/>
          </a:stretch>
        </p:blipFill>
        <p:spPr bwMode="auto">
          <a:xfrm>
            <a:off x="8151276" y="84389"/>
            <a:ext cx="881015" cy="999473"/>
          </a:xfrm>
          <a:prstGeom prst="rect">
            <a:avLst/>
          </a:prstGeom>
          <a:noFill/>
        </p:spPr>
      </p:pic>
      <p:cxnSp>
        <p:nvCxnSpPr>
          <p:cNvPr id="10" name="Straight Connector 9"/>
          <p:cNvCxnSpPr/>
          <p:nvPr userDrawn="1"/>
        </p:nvCxnSpPr>
        <p:spPr>
          <a:xfrm>
            <a:off x="995455" y="1051753"/>
            <a:ext cx="7132320" cy="0"/>
          </a:xfrm>
          <a:prstGeom prst="line">
            <a:avLst/>
          </a:prstGeom>
          <a:ln w="53975">
            <a:solidFill>
              <a:schemeClr val="tx1"/>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2864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a:t>
            </a:fld>
            <a:endParaRPr lang="en-US"/>
          </a:p>
        </p:txBody>
      </p:sp>
      <p:sp>
        <p:nvSpPr>
          <p:cNvPr id="7" name="Text Box 12"/>
          <p:cNvSpPr txBox="1">
            <a:spLocks noChangeArrowheads="1"/>
          </p:cNvSpPr>
          <p:nvPr/>
        </p:nvSpPr>
        <p:spPr bwMode="auto">
          <a:xfrm>
            <a:off x="998620" y="2187698"/>
            <a:ext cx="70866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Aft>
                <a:spcPts val="300"/>
              </a:spcAft>
            </a:pPr>
            <a:endParaRPr lang="en-US" altLang="en-US" sz="3200" b="1" dirty="0" smtClean="0">
              <a:solidFill>
                <a:srgbClr val="0000FF"/>
              </a:solidFill>
              <a:cs typeface="Arial" pitchFamily="34" charset="0"/>
            </a:endParaRPr>
          </a:p>
          <a:p>
            <a:pPr algn="ctr" eaLnBrk="1" hangingPunct="1">
              <a:spcAft>
                <a:spcPts val="300"/>
              </a:spcAft>
            </a:pPr>
            <a:r>
              <a:rPr lang="en-US" altLang="en-US" sz="3200" b="1" dirty="0" smtClean="0">
                <a:cs typeface="Arial" pitchFamily="34" charset="0"/>
              </a:rPr>
              <a:t>MILITARY JUSTICE ACT OF 2016</a:t>
            </a:r>
          </a:p>
          <a:p>
            <a:pPr algn="ctr">
              <a:spcAft>
                <a:spcPts val="1800"/>
              </a:spcAft>
              <a:defRPr/>
            </a:pPr>
            <a:endParaRPr lang="en-US" sz="2400" b="1" dirty="0" smtClean="0">
              <a:solidFill>
                <a:srgbClr val="0000FF"/>
              </a:solidFill>
              <a:latin typeface="Arial" charset="0"/>
              <a:cs typeface="Arial" charset="0"/>
            </a:endParaRPr>
          </a:p>
          <a:p>
            <a:pPr algn="ctr">
              <a:spcAft>
                <a:spcPts val="1800"/>
              </a:spcAft>
              <a:defRPr/>
            </a:pPr>
            <a:r>
              <a:rPr lang="en-US" sz="3200" b="1" dirty="0">
                <a:solidFill>
                  <a:srgbClr val="0070C0"/>
                </a:solidFill>
                <a:latin typeface="Arial" charset="0"/>
                <a:cs typeface="Arial" charset="0"/>
              </a:rPr>
              <a:t>Forums, Findings, and Sentencing</a:t>
            </a:r>
          </a:p>
        </p:txBody>
      </p:sp>
    </p:spTree>
    <p:extLst>
      <p:ext uri="{BB962C8B-B14F-4D97-AF65-F5344CB8AC3E}">
        <p14:creationId xmlns:p14="http://schemas.microsoft.com/office/powerpoint/2010/main" val="29506495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64674"/>
            <a:ext cx="7739845" cy="740712"/>
          </a:xfrm>
        </p:spPr>
        <p:txBody>
          <a:bodyPr>
            <a:noAutofit/>
          </a:bodyPr>
          <a:lstStyle/>
          <a:p>
            <a:pPr algn="ctr"/>
            <a:r>
              <a:rPr lang="en-US" sz="3200" b="1" dirty="0" smtClean="0"/>
              <a:t>Courts-Martial with Members</a:t>
            </a:r>
            <a:endParaRPr lang="en-US" sz="3200" i="1"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10</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439672879"/>
              </p:ext>
            </p:extLst>
          </p:nvPr>
        </p:nvGraphicFramePr>
        <p:xfrm>
          <a:off x="628650" y="1396999"/>
          <a:ext cx="7886700" cy="4892728"/>
        </p:xfrm>
        <a:graphic>
          <a:graphicData uri="http://schemas.openxmlformats.org/drawingml/2006/table">
            <a:tbl>
              <a:tblPr firstRow="1" bandRow="1">
                <a:tableStyleId>{5C22544A-7EE6-4342-B048-85BDC9FD1C3A}</a:tableStyleId>
              </a:tblPr>
              <a:tblGrid>
                <a:gridCol w="2040409">
                  <a:extLst>
                    <a:ext uri="{9D8B030D-6E8A-4147-A177-3AD203B41FA5}">
                      <a16:colId xmlns:a16="http://schemas.microsoft.com/office/drawing/2014/main" xmlns="" val="2528078964"/>
                    </a:ext>
                  </a:extLst>
                </a:gridCol>
                <a:gridCol w="1614617">
                  <a:extLst>
                    <a:ext uri="{9D8B030D-6E8A-4147-A177-3AD203B41FA5}">
                      <a16:colId xmlns:a16="http://schemas.microsoft.com/office/drawing/2014/main" xmlns="" val="3686240362"/>
                    </a:ext>
                  </a:extLst>
                </a:gridCol>
                <a:gridCol w="634313">
                  <a:extLst>
                    <a:ext uri="{9D8B030D-6E8A-4147-A177-3AD203B41FA5}">
                      <a16:colId xmlns:a16="http://schemas.microsoft.com/office/drawing/2014/main" xmlns="" val="2999906944"/>
                    </a:ext>
                  </a:extLst>
                </a:gridCol>
                <a:gridCol w="741406">
                  <a:extLst>
                    <a:ext uri="{9D8B030D-6E8A-4147-A177-3AD203B41FA5}">
                      <a16:colId xmlns:a16="http://schemas.microsoft.com/office/drawing/2014/main" xmlns="" val="2978298174"/>
                    </a:ext>
                  </a:extLst>
                </a:gridCol>
                <a:gridCol w="1532237">
                  <a:extLst>
                    <a:ext uri="{9D8B030D-6E8A-4147-A177-3AD203B41FA5}">
                      <a16:colId xmlns:a16="http://schemas.microsoft.com/office/drawing/2014/main" xmlns="" val="2618324720"/>
                    </a:ext>
                  </a:extLst>
                </a:gridCol>
                <a:gridCol w="667265">
                  <a:extLst>
                    <a:ext uri="{9D8B030D-6E8A-4147-A177-3AD203B41FA5}">
                      <a16:colId xmlns:a16="http://schemas.microsoft.com/office/drawing/2014/main" xmlns="" val="886871665"/>
                    </a:ext>
                  </a:extLst>
                </a:gridCol>
                <a:gridCol w="656453">
                  <a:extLst>
                    <a:ext uri="{9D8B030D-6E8A-4147-A177-3AD203B41FA5}">
                      <a16:colId xmlns:a16="http://schemas.microsoft.com/office/drawing/2014/main" xmlns="" val="1409270030"/>
                    </a:ext>
                  </a:extLst>
                </a:gridCol>
              </a:tblGrid>
              <a:tr h="428711">
                <a:tc rowSpan="2">
                  <a:txBody>
                    <a:bodyPr/>
                    <a:lstStyle/>
                    <a:p>
                      <a:endParaRPr lang="en-US" dirty="0"/>
                    </a:p>
                  </a:txBody>
                  <a:tcPr anchor="ctr"/>
                </a:tc>
                <a:tc gridSpan="3">
                  <a:txBody>
                    <a:bodyPr/>
                    <a:lstStyle/>
                    <a:p>
                      <a:pPr algn="ctr"/>
                      <a:r>
                        <a:rPr lang="en-US" dirty="0" smtClean="0">
                          <a:solidFill>
                            <a:schemeClr val="tx1"/>
                          </a:solidFill>
                        </a:rPr>
                        <a:t>Current</a:t>
                      </a:r>
                      <a:endParaRPr lang="en-US" dirty="0">
                        <a:solidFill>
                          <a:schemeClr val="tx1"/>
                        </a:solidFill>
                      </a:endParaRPr>
                    </a:p>
                  </a:txBody>
                  <a:tcPr anchor="ctr"/>
                </a:tc>
                <a:tc hMerge="1">
                  <a:txBody>
                    <a:bodyPr/>
                    <a:lstStyle/>
                    <a:p>
                      <a:endParaRPr lang="en-US"/>
                    </a:p>
                  </a:txBody>
                  <a:tcPr/>
                </a:tc>
                <a:tc hMerge="1">
                  <a:txBody>
                    <a:bodyPr/>
                    <a:lstStyle/>
                    <a:p>
                      <a:endParaRPr lang="en-US"/>
                    </a:p>
                  </a:txBody>
                  <a:tcPr/>
                </a:tc>
                <a:tc gridSpan="3">
                  <a:txBody>
                    <a:bodyPr/>
                    <a:lstStyle/>
                    <a:p>
                      <a:pPr algn="ctr"/>
                      <a:r>
                        <a:rPr lang="en-US" dirty="0" smtClean="0">
                          <a:solidFill>
                            <a:schemeClr val="tx1"/>
                          </a:solidFill>
                        </a:rPr>
                        <a:t>MJA16</a:t>
                      </a:r>
                      <a:endParaRPr lang="en-US" dirty="0">
                        <a:solidFill>
                          <a:schemeClr val="tx1"/>
                        </a:solidFill>
                      </a:endParaRPr>
                    </a:p>
                  </a:txBody>
                  <a:tcPr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397957668"/>
                  </a:ext>
                </a:extLst>
              </a:tr>
              <a:tr h="428711">
                <a:tc vMerge="1">
                  <a:txBody>
                    <a:bodyPr/>
                    <a:lstStyle/>
                    <a:p>
                      <a:endParaRPr lang="en-US"/>
                    </a:p>
                  </a:txBody>
                  <a:tcPr/>
                </a:tc>
                <a:tc>
                  <a:txBody>
                    <a:bodyPr/>
                    <a:lstStyle/>
                    <a:p>
                      <a:pPr algn="ctr"/>
                      <a:r>
                        <a:rPr lang="en-US" sz="1800" dirty="0" smtClean="0">
                          <a:solidFill>
                            <a:schemeClr val="tx1"/>
                          </a:solidFill>
                        </a:rPr>
                        <a:t>Composition</a:t>
                      </a:r>
                      <a:endParaRPr lang="en-US" sz="1800" dirty="0">
                        <a:solidFill>
                          <a:schemeClr val="tx1"/>
                        </a:solidFill>
                      </a:endParaRPr>
                    </a:p>
                  </a:txBody>
                  <a:tcPr anchor="ctr"/>
                </a:tc>
                <a:tc>
                  <a:txBody>
                    <a:bodyPr/>
                    <a:lstStyle/>
                    <a:p>
                      <a:pPr algn="ctr"/>
                      <a:r>
                        <a:rPr lang="en-US" sz="1800" dirty="0" smtClean="0">
                          <a:solidFill>
                            <a:schemeClr val="tx1"/>
                          </a:solidFill>
                        </a:rPr>
                        <a:t>F</a:t>
                      </a:r>
                      <a:endParaRPr lang="en-US" sz="1800" dirty="0">
                        <a:solidFill>
                          <a:schemeClr val="tx1"/>
                        </a:solidFill>
                      </a:endParaRPr>
                    </a:p>
                  </a:txBody>
                  <a:tcPr anchor="ctr"/>
                </a:tc>
                <a:tc>
                  <a:txBody>
                    <a:bodyPr/>
                    <a:lstStyle/>
                    <a:p>
                      <a:pPr algn="ctr"/>
                      <a:r>
                        <a:rPr lang="en-US" sz="1800" dirty="0" smtClean="0">
                          <a:solidFill>
                            <a:schemeClr val="tx1"/>
                          </a:solidFill>
                        </a:rPr>
                        <a:t>S</a:t>
                      </a:r>
                      <a:endParaRPr lang="en-US" sz="1800" dirty="0">
                        <a:solidFill>
                          <a:schemeClr val="tx1"/>
                        </a:solidFill>
                      </a:endParaRPr>
                    </a:p>
                  </a:txBody>
                  <a:tcPr anchor="ctr"/>
                </a:tc>
                <a:tc>
                  <a:txBody>
                    <a:bodyPr/>
                    <a:lstStyle/>
                    <a:p>
                      <a:pPr algn="ctr"/>
                      <a:r>
                        <a:rPr lang="en-US" sz="1800" dirty="0" smtClean="0">
                          <a:solidFill>
                            <a:schemeClr val="tx1"/>
                          </a:solidFill>
                        </a:rPr>
                        <a:t>Composition</a:t>
                      </a:r>
                      <a:endParaRPr lang="en-US" sz="1800" dirty="0">
                        <a:solidFill>
                          <a:schemeClr val="tx1"/>
                        </a:solidFill>
                      </a:endParaRPr>
                    </a:p>
                  </a:txBody>
                  <a:tcPr anchor="ctr"/>
                </a:tc>
                <a:tc>
                  <a:txBody>
                    <a:bodyPr/>
                    <a:lstStyle/>
                    <a:p>
                      <a:pPr algn="ctr"/>
                      <a:r>
                        <a:rPr lang="en-US" sz="1800" dirty="0" smtClean="0">
                          <a:solidFill>
                            <a:schemeClr val="tx1"/>
                          </a:solidFill>
                        </a:rPr>
                        <a:t>F</a:t>
                      </a:r>
                      <a:endParaRPr lang="en-US" sz="1800" dirty="0">
                        <a:solidFill>
                          <a:schemeClr val="tx1"/>
                        </a:solidFill>
                      </a:endParaRPr>
                    </a:p>
                  </a:txBody>
                  <a:tcPr anchor="ctr"/>
                </a:tc>
                <a:tc>
                  <a:txBody>
                    <a:bodyPr/>
                    <a:lstStyle/>
                    <a:p>
                      <a:pPr algn="ctr"/>
                      <a:r>
                        <a:rPr lang="en-US" sz="1800" dirty="0" smtClean="0">
                          <a:solidFill>
                            <a:schemeClr val="tx1"/>
                          </a:solidFill>
                        </a:rPr>
                        <a:t>S</a:t>
                      </a:r>
                      <a:endParaRPr lang="en-US" sz="1800" dirty="0">
                        <a:solidFill>
                          <a:schemeClr val="tx1"/>
                        </a:solidFill>
                      </a:endParaRPr>
                    </a:p>
                  </a:txBody>
                  <a:tcPr anchor="ctr"/>
                </a:tc>
                <a:extLst>
                  <a:ext uri="{0D108BD9-81ED-4DB2-BD59-A6C34878D82A}">
                    <a16:rowId xmlns:a16="http://schemas.microsoft.com/office/drawing/2014/main" xmlns="" val="3891456877"/>
                  </a:ext>
                </a:extLst>
              </a:tr>
              <a:tr h="857422">
                <a:tc>
                  <a:txBody>
                    <a:bodyPr/>
                    <a:lstStyle/>
                    <a:p>
                      <a:r>
                        <a:rPr lang="en-US" dirty="0" smtClean="0"/>
                        <a:t>GCM – Capital</a:t>
                      </a:r>
                      <a:endParaRPr lang="en-US" dirty="0"/>
                    </a:p>
                  </a:txBody>
                  <a:tcPr anchor="b"/>
                </a:tc>
                <a:tc>
                  <a:txBody>
                    <a:bodyPr/>
                    <a:lstStyle/>
                    <a:p>
                      <a:r>
                        <a:rPr lang="en-US" dirty="0" smtClean="0"/>
                        <a:t>MJ and no</a:t>
                      </a:r>
                      <a:r>
                        <a:rPr lang="en-US" baseline="0" dirty="0" smtClean="0"/>
                        <a:t> &lt; </a:t>
                      </a:r>
                      <a:r>
                        <a:rPr lang="en-US" dirty="0" smtClean="0"/>
                        <a:t>12</a:t>
                      </a:r>
                      <a:endParaRPr lang="en-US" dirty="0"/>
                    </a:p>
                  </a:txBody>
                  <a:tcPr anchor="b"/>
                </a:tc>
                <a:tc>
                  <a:txBody>
                    <a:bodyPr/>
                    <a:lstStyle/>
                    <a:p>
                      <a:r>
                        <a:rPr lang="en-US" dirty="0" smtClean="0"/>
                        <a:t>All</a:t>
                      </a:r>
                      <a:endParaRPr lang="en-US" dirty="0"/>
                    </a:p>
                  </a:txBody>
                  <a:tcPr anchor="b"/>
                </a:tc>
                <a:tc>
                  <a:txBody>
                    <a:bodyPr/>
                    <a:lstStyle/>
                    <a:p>
                      <a:r>
                        <a:rPr lang="en-US" dirty="0" smtClean="0"/>
                        <a:t>All</a:t>
                      </a:r>
                      <a:endParaRPr lang="en-US" dirty="0"/>
                    </a:p>
                  </a:txBody>
                  <a:tcPr anchor="b"/>
                </a:tc>
                <a:tc>
                  <a:txBody>
                    <a:bodyPr/>
                    <a:lstStyle/>
                    <a:p>
                      <a:r>
                        <a:rPr lang="en-US" dirty="0" smtClean="0"/>
                        <a:t>MJ and 12*</a:t>
                      </a:r>
                      <a:endParaRPr lang="en-US" dirty="0"/>
                    </a:p>
                  </a:txBody>
                  <a:tcPr anchor="b"/>
                </a:tc>
                <a:tc>
                  <a:txBody>
                    <a:bodyPr/>
                    <a:lstStyle/>
                    <a:p>
                      <a:r>
                        <a:rPr lang="en-US" dirty="0" smtClean="0"/>
                        <a:t>All</a:t>
                      </a:r>
                      <a:endParaRPr lang="en-US" dirty="0"/>
                    </a:p>
                  </a:txBody>
                  <a:tcPr anchor="b"/>
                </a:tc>
                <a:tc>
                  <a:txBody>
                    <a:bodyPr/>
                    <a:lstStyle/>
                    <a:p>
                      <a:r>
                        <a:rPr lang="en-US" dirty="0" smtClean="0"/>
                        <a:t>All</a:t>
                      </a:r>
                      <a:endParaRPr lang="en-US" dirty="0"/>
                    </a:p>
                  </a:txBody>
                  <a:tcPr anchor="b"/>
                </a:tc>
                <a:extLst>
                  <a:ext uri="{0D108BD9-81ED-4DB2-BD59-A6C34878D82A}">
                    <a16:rowId xmlns:a16="http://schemas.microsoft.com/office/drawing/2014/main" xmlns="" val="3188023152"/>
                  </a:ext>
                </a:extLst>
              </a:tr>
              <a:tr h="857422">
                <a:tc>
                  <a:txBody>
                    <a:bodyPr/>
                    <a:lstStyle/>
                    <a:p>
                      <a:r>
                        <a:rPr lang="en-US" dirty="0" smtClean="0"/>
                        <a:t>GCM</a:t>
                      </a:r>
                      <a:r>
                        <a:rPr lang="en-US" baseline="0" dirty="0" smtClean="0"/>
                        <a:t> – Non-capital</a:t>
                      </a:r>
                      <a:endParaRPr lang="en-US" dirty="0"/>
                    </a:p>
                  </a:txBody>
                  <a:tcPr anchor="b"/>
                </a:tc>
                <a:tc>
                  <a:txBody>
                    <a:bodyPr/>
                    <a:lstStyle/>
                    <a:p>
                      <a:r>
                        <a:rPr lang="en-US" dirty="0" smtClean="0"/>
                        <a:t>MJ and no</a:t>
                      </a:r>
                      <a:r>
                        <a:rPr lang="en-US" baseline="0" dirty="0" smtClean="0"/>
                        <a:t> &lt; 5</a:t>
                      </a:r>
                      <a:endParaRPr lang="en-US" dirty="0"/>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2/3</a:t>
                      </a:r>
                      <a:endParaRPr lang="en-US" dirty="0"/>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2/3**</a:t>
                      </a:r>
                      <a:endParaRPr lang="en-US" dirty="0"/>
                    </a:p>
                  </a:txBody>
                  <a:tcPr anchor="b"/>
                </a:tc>
                <a:tc>
                  <a:txBody>
                    <a:bodyPr/>
                    <a:lstStyle/>
                    <a:p>
                      <a:r>
                        <a:rPr lang="en-US" dirty="0" smtClean="0"/>
                        <a:t>MJ and 8*</a:t>
                      </a:r>
                      <a:endParaRPr lang="en-US" dirty="0"/>
                    </a:p>
                  </a:txBody>
                  <a:tcPr anchor="b"/>
                </a:tc>
                <a:tc>
                  <a:txBody>
                    <a:bodyPr/>
                    <a:lstStyle/>
                    <a:p>
                      <a:r>
                        <a:rPr lang="en-US" dirty="0" smtClean="0"/>
                        <a:t>3/4</a:t>
                      </a:r>
                      <a:endParaRPr lang="en-US" dirty="0"/>
                    </a:p>
                  </a:txBody>
                  <a:tcPr anchor="b"/>
                </a:tc>
                <a:tc>
                  <a:txBody>
                    <a:bodyPr/>
                    <a:lstStyle/>
                    <a:p>
                      <a:r>
                        <a:rPr lang="en-US" dirty="0" smtClean="0"/>
                        <a:t>3/4</a:t>
                      </a:r>
                      <a:endParaRPr lang="en-US" dirty="0"/>
                    </a:p>
                  </a:txBody>
                  <a:tcPr anchor="b"/>
                </a:tc>
                <a:extLst>
                  <a:ext uri="{0D108BD9-81ED-4DB2-BD59-A6C34878D82A}">
                    <a16:rowId xmlns:a16="http://schemas.microsoft.com/office/drawing/2014/main" xmlns="" val="1359871749"/>
                  </a:ext>
                </a:extLst>
              </a:tr>
              <a:tr h="857422">
                <a:tc>
                  <a:txBody>
                    <a:bodyPr/>
                    <a:lstStyle/>
                    <a:p>
                      <a:r>
                        <a:rPr lang="en-US" dirty="0" smtClean="0"/>
                        <a:t>SPCM</a:t>
                      </a:r>
                      <a:endParaRPr lang="en-US" dirty="0"/>
                    </a:p>
                  </a:txBody>
                  <a:tcPr anchor="b"/>
                </a:tc>
                <a:tc>
                  <a:txBody>
                    <a:bodyPr/>
                    <a:lstStyle/>
                    <a:p>
                      <a:r>
                        <a:rPr lang="en-US" dirty="0" smtClean="0"/>
                        <a:t>MJ and no &lt; 3</a:t>
                      </a:r>
                      <a:endParaRPr lang="en-US" dirty="0"/>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2/3</a:t>
                      </a:r>
                      <a:endParaRPr lang="en-US" dirty="0"/>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2/3</a:t>
                      </a:r>
                      <a:endParaRPr lang="en-US" dirty="0"/>
                    </a:p>
                  </a:txBody>
                  <a:tcPr anchor="b"/>
                </a:tc>
                <a:tc>
                  <a:txBody>
                    <a:bodyPr/>
                    <a:lstStyle/>
                    <a:p>
                      <a:r>
                        <a:rPr lang="en-US" dirty="0" smtClean="0"/>
                        <a:t>MJ and 4*</a:t>
                      </a:r>
                      <a:endParaRPr lang="en-US" dirty="0"/>
                    </a:p>
                  </a:txBody>
                  <a:tcPr anchor="b"/>
                </a:tc>
                <a:tc>
                  <a:txBody>
                    <a:bodyPr/>
                    <a:lstStyle/>
                    <a:p>
                      <a:r>
                        <a:rPr lang="en-US" dirty="0" smtClean="0"/>
                        <a:t>3/4</a:t>
                      </a:r>
                      <a:endParaRPr lang="en-US" dirty="0"/>
                    </a:p>
                  </a:txBody>
                  <a:tcPr anchor="b"/>
                </a:tc>
                <a:tc>
                  <a:txBody>
                    <a:bodyPr/>
                    <a:lstStyle/>
                    <a:p>
                      <a:r>
                        <a:rPr lang="en-US" dirty="0" smtClean="0"/>
                        <a:t>3/4</a:t>
                      </a:r>
                      <a:endParaRPr lang="en-US" dirty="0"/>
                    </a:p>
                  </a:txBody>
                  <a:tcPr anchor="b"/>
                </a:tc>
                <a:extLst>
                  <a:ext uri="{0D108BD9-81ED-4DB2-BD59-A6C34878D82A}">
                    <a16:rowId xmlns:a16="http://schemas.microsoft.com/office/drawing/2014/main" xmlns="" val="2673022392"/>
                  </a:ext>
                </a:extLst>
              </a:tr>
              <a:tr h="1294027">
                <a:tc gridSpan="7">
                  <a:txBody>
                    <a:bodyPr/>
                    <a:lstStyle/>
                    <a:p>
                      <a:r>
                        <a:rPr lang="en-US" dirty="0" smtClean="0"/>
                        <a:t>F =</a:t>
                      </a:r>
                      <a:r>
                        <a:rPr lang="en-US" baseline="0" dirty="0" smtClean="0"/>
                        <a:t> findings</a:t>
                      </a:r>
                    </a:p>
                    <a:p>
                      <a:r>
                        <a:rPr lang="en-US" baseline="0" dirty="0" smtClean="0"/>
                        <a:t>S = sentencing</a:t>
                      </a:r>
                    </a:p>
                    <a:p>
                      <a:r>
                        <a:rPr lang="en-US" dirty="0" smtClean="0"/>
                        <a:t>* Plus alternates if specified by CA; in non-capital GCM, can be reduced to 7</a:t>
                      </a:r>
                      <a:r>
                        <a:rPr lang="en-US" baseline="0" dirty="0" smtClean="0"/>
                        <a:t> or 6 if after </a:t>
                      </a:r>
                      <a:r>
                        <a:rPr lang="en-US" baseline="0" dirty="0" err="1" smtClean="0"/>
                        <a:t>impanelment</a:t>
                      </a:r>
                      <a:r>
                        <a:rPr lang="en-US" baseline="0" dirty="0" smtClean="0"/>
                        <a:t> there is an excusal, no alternates, and enlisted quorum remains</a:t>
                      </a:r>
                    </a:p>
                    <a:p>
                      <a:r>
                        <a:rPr lang="en-US" baseline="0" dirty="0" smtClean="0"/>
                        <a:t>** 3/4 required for life imprisonment or confinement for &gt;10 years</a:t>
                      </a:r>
                      <a:endParaRPr lang="en-US" dirty="0"/>
                    </a:p>
                  </a:txBody>
                  <a:tcPr anchor="b"/>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587629383"/>
                  </a:ext>
                </a:extLst>
              </a:tr>
            </a:tbl>
          </a:graphicData>
        </a:graphic>
      </p:graphicFrame>
    </p:spTree>
    <p:extLst>
      <p:ext uri="{BB962C8B-B14F-4D97-AF65-F5344CB8AC3E}">
        <p14:creationId xmlns:p14="http://schemas.microsoft.com/office/powerpoint/2010/main" val="2730807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43075" y="213769"/>
            <a:ext cx="7225155" cy="740712"/>
          </a:xfrm>
        </p:spPr>
        <p:txBody>
          <a:bodyPr>
            <a:normAutofit fontScale="90000"/>
          </a:bodyPr>
          <a:lstStyle/>
          <a:p>
            <a:pPr algn="ctr"/>
            <a:r>
              <a:rPr lang="en-US" sz="3200" dirty="0" smtClean="0"/>
              <a:t>Votes Required for Findings &amp; Sentencing</a:t>
            </a:r>
            <a:endParaRPr lang="en-US" sz="3200" dirty="0"/>
          </a:p>
        </p:txBody>
      </p:sp>
      <p:sp>
        <p:nvSpPr>
          <p:cNvPr id="3" name="Content Placeholder 2"/>
          <p:cNvSpPr>
            <a:spLocks noGrp="1"/>
          </p:cNvSpPr>
          <p:nvPr>
            <p:ph idx="1"/>
          </p:nvPr>
        </p:nvSpPr>
        <p:spPr>
          <a:xfrm>
            <a:off x="456713" y="1267239"/>
            <a:ext cx="8294378" cy="5212139"/>
          </a:xfrm>
        </p:spPr>
        <p:txBody>
          <a:bodyPr>
            <a:normAutofit fontScale="70000" lnSpcReduction="20000"/>
          </a:bodyPr>
          <a:lstStyle/>
          <a:p>
            <a:r>
              <a:rPr lang="en-US" b="1" dirty="0"/>
              <a:t>New Art. 52. Votes required for </a:t>
            </a:r>
            <a:r>
              <a:rPr lang="en-US" b="1" dirty="0" smtClean="0"/>
              <a:t>conviction and sentencing</a:t>
            </a:r>
          </a:p>
          <a:p>
            <a:pPr lvl="1"/>
            <a:r>
              <a:rPr lang="en-US" dirty="0" smtClean="0"/>
              <a:t>To be convicted in non-capital GCM or SPCM, </a:t>
            </a:r>
            <a:r>
              <a:rPr lang="en-US" b="1" dirty="0">
                <a:solidFill>
                  <a:srgbClr val="0070C0"/>
                </a:solidFill>
              </a:rPr>
              <a:t>at least three-fourths of the members</a:t>
            </a:r>
            <a:r>
              <a:rPr lang="en-US" dirty="0">
                <a:solidFill>
                  <a:srgbClr val="0070C0"/>
                </a:solidFill>
              </a:rPr>
              <a:t> </a:t>
            </a:r>
            <a:r>
              <a:rPr lang="en-US" dirty="0" smtClean="0">
                <a:solidFill>
                  <a:srgbClr val="0070C0"/>
                </a:solidFill>
              </a:rPr>
              <a:t>must concur</a:t>
            </a:r>
          </a:p>
          <a:p>
            <a:pPr lvl="2"/>
            <a:r>
              <a:rPr lang="en-US" dirty="0" smtClean="0"/>
              <a:t>Used to be two-thirds to convict</a:t>
            </a:r>
          </a:p>
          <a:p>
            <a:pPr lvl="1"/>
            <a:r>
              <a:rPr lang="en-US" dirty="0" smtClean="0"/>
              <a:t>For all sentences except death, </a:t>
            </a:r>
            <a:r>
              <a:rPr lang="en-US" b="1" dirty="0" smtClean="0">
                <a:solidFill>
                  <a:srgbClr val="0070C0"/>
                </a:solidFill>
              </a:rPr>
              <a:t>three-fourths of the members must concur</a:t>
            </a:r>
          </a:p>
          <a:p>
            <a:pPr lvl="2"/>
            <a:r>
              <a:rPr lang="en-US" dirty="0" smtClean="0"/>
              <a:t>Used to be two-thirds unless sentence was for more than 10 years confinement, then three-fourths</a:t>
            </a:r>
          </a:p>
          <a:p>
            <a:pPr lvl="1"/>
            <a:r>
              <a:rPr lang="en-US" dirty="0" smtClean="0"/>
              <a:t>Death penalty still requires unanimous finding of guilty of an offense made punishable by death and that sentence shall include death</a:t>
            </a:r>
          </a:p>
          <a:p>
            <a:pPr marL="457200" lvl="1" indent="0">
              <a:buNone/>
            </a:pPr>
            <a:endParaRPr lang="en-US" dirty="0" smtClean="0"/>
          </a:p>
          <a:p>
            <a:r>
              <a:rPr lang="en-US" b="1" dirty="0"/>
              <a:t>New R.C.M. 921(c</a:t>
            </a:r>
            <a:r>
              <a:rPr lang="en-US" b="1" dirty="0" smtClean="0"/>
              <a:t>)</a:t>
            </a:r>
            <a:r>
              <a:rPr lang="en-US" dirty="0" smtClean="0"/>
              <a:t>(</a:t>
            </a:r>
            <a:r>
              <a:rPr lang="en-US" dirty="0"/>
              <a:t>2)</a:t>
            </a:r>
            <a:r>
              <a:rPr lang="en-US" i="1" dirty="0"/>
              <a:t> </a:t>
            </a:r>
            <a:r>
              <a:rPr lang="en-US" dirty="0" smtClean="0">
                <a:solidFill>
                  <a:srgbClr val="0070C0"/>
                </a:solidFill>
              </a:rPr>
              <a:t>A </a:t>
            </a:r>
            <a:r>
              <a:rPr lang="en-US" dirty="0">
                <a:solidFill>
                  <a:srgbClr val="0070C0"/>
                </a:solidFill>
              </a:rPr>
              <a:t>finding of guilty results only if </a:t>
            </a:r>
            <a:r>
              <a:rPr lang="en-US" b="1" dirty="0">
                <a:solidFill>
                  <a:srgbClr val="0070C0"/>
                </a:solidFill>
              </a:rPr>
              <a:t>at least three-fourths of the members </a:t>
            </a:r>
            <a:r>
              <a:rPr lang="en-US" dirty="0">
                <a:solidFill>
                  <a:srgbClr val="0070C0"/>
                </a:solidFill>
              </a:rPr>
              <a:t>present vote</a:t>
            </a:r>
            <a:r>
              <a:rPr lang="en-US" dirty="0"/>
              <a:t> for a finding of guilty</a:t>
            </a:r>
            <a:r>
              <a:rPr lang="en-US" dirty="0" smtClean="0"/>
              <a:t>.</a:t>
            </a:r>
          </a:p>
          <a:p>
            <a:pPr marL="0" indent="0">
              <a:buNone/>
            </a:pPr>
            <a:endParaRPr lang="en-US" dirty="0" smtClean="0"/>
          </a:p>
          <a:p>
            <a:r>
              <a:rPr lang="en-US" b="1" dirty="0"/>
              <a:t>New R.C.M. 1006(d)(4)</a:t>
            </a:r>
            <a:br>
              <a:rPr lang="en-US" b="1" dirty="0"/>
            </a:br>
            <a:endParaRPr lang="en-US" b="1" dirty="0"/>
          </a:p>
          <a:p>
            <a:pPr marL="341313" indent="0">
              <a:buNone/>
            </a:pPr>
            <a:r>
              <a:rPr lang="en-US" b="1" i="1" dirty="0"/>
              <a:t>Death</a:t>
            </a:r>
            <a:r>
              <a:rPr lang="en-US" i="1" dirty="0"/>
              <a:t>. </a:t>
            </a:r>
            <a:r>
              <a:rPr lang="en-US" dirty="0"/>
              <a:t>A sentence may include death only if the members </a:t>
            </a:r>
            <a:r>
              <a:rPr lang="en-US" b="1" dirty="0"/>
              <a:t>unanimously vote </a:t>
            </a:r>
            <a:r>
              <a:rPr lang="en-US" dirty="0"/>
              <a:t>for the sentence to include death.</a:t>
            </a:r>
            <a:br>
              <a:rPr lang="en-US" dirty="0"/>
            </a:br>
            <a:endParaRPr lang="en-US" dirty="0"/>
          </a:p>
          <a:p>
            <a:pPr marL="341313" indent="0">
              <a:buNone/>
            </a:pPr>
            <a:r>
              <a:rPr lang="en-US" b="1" i="1" dirty="0"/>
              <a:t>Other</a:t>
            </a:r>
            <a:r>
              <a:rPr lang="en-US" i="1" dirty="0"/>
              <a:t>. </a:t>
            </a:r>
            <a:r>
              <a:rPr lang="en-US" dirty="0">
                <a:solidFill>
                  <a:srgbClr val="0070C0"/>
                </a:solidFill>
              </a:rPr>
              <a:t>Any sentence other than death may be determined only if </a:t>
            </a:r>
            <a:r>
              <a:rPr lang="en-US" b="1" dirty="0">
                <a:solidFill>
                  <a:srgbClr val="0070C0"/>
                </a:solidFill>
              </a:rPr>
              <a:t>at least three-fourths of the members</a:t>
            </a:r>
            <a:r>
              <a:rPr lang="en-US" dirty="0">
                <a:solidFill>
                  <a:srgbClr val="0070C0"/>
                </a:solidFill>
              </a:rPr>
              <a:t> vote </a:t>
            </a:r>
            <a:r>
              <a:rPr lang="en-US" dirty="0"/>
              <a:t>for that sentence.</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11</a:t>
            </a:fld>
            <a:endParaRPr lang="en-US"/>
          </a:p>
        </p:txBody>
      </p:sp>
    </p:spTree>
    <p:extLst>
      <p:ext uri="{BB962C8B-B14F-4D97-AF65-F5344CB8AC3E}">
        <p14:creationId xmlns:p14="http://schemas.microsoft.com/office/powerpoint/2010/main" val="619831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R.C.M. 917</a:t>
            </a:r>
            <a:endParaRPr lang="en-US" sz="3200" b="1" dirty="0"/>
          </a:p>
        </p:txBody>
      </p:sp>
      <p:sp>
        <p:nvSpPr>
          <p:cNvPr id="3" name="Content Placeholder 2"/>
          <p:cNvSpPr>
            <a:spLocks noGrp="1"/>
          </p:cNvSpPr>
          <p:nvPr>
            <p:ph idx="1"/>
          </p:nvPr>
        </p:nvSpPr>
        <p:spPr/>
        <p:txBody>
          <a:bodyPr>
            <a:normAutofit fontScale="85000" lnSpcReduction="20000"/>
          </a:bodyPr>
          <a:lstStyle/>
          <a:p>
            <a:r>
              <a:rPr lang="en-US" b="1" dirty="0"/>
              <a:t>Existing R.C.M. 917. Motion for a finding of not guilty</a:t>
            </a:r>
          </a:p>
          <a:p>
            <a:pPr lvl="1"/>
            <a:r>
              <a:rPr lang="en-US" dirty="0"/>
              <a:t>MJ shall enter finding of NG on motion or </a:t>
            </a:r>
            <a:r>
              <a:rPr lang="en-US" i="1" dirty="0" err="1"/>
              <a:t>sua</a:t>
            </a:r>
            <a:r>
              <a:rPr lang="en-US" i="1" dirty="0"/>
              <a:t> </a:t>
            </a:r>
            <a:r>
              <a:rPr lang="en-US" i="1" dirty="0" err="1"/>
              <a:t>sponte</a:t>
            </a:r>
            <a:r>
              <a:rPr lang="en-US" i="1" dirty="0"/>
              <a:t> </a:t>
            </a:r>
            <a:r>
              <a:rPr lang="en-US" dirty="0"/>
              <a:t>after evidence on either side is closed </a:t>
            </a:r>
            <a:r>
              <a:rPr lang="en-US" dirty="0">
                <a:solidFill>
                  <a:srgbClr val="FF0000"/>
                </a:solidFill>
              </a:rPr>
              <a:t>and</a:t>
            </a:r>
            <a:r>
              <a:rPr lang="en-US" dirty="0"/>
              <a:t> </a:t>
            </a:r>
            <a:r>
              <a:rPr lang="en-US" dirty="0">
                <a:solidFill>
                  <a:srgbClr val="FF0000"/>
                </a:solidFill>
              </a:rPr>
              <a:t>before findings</a:t>
            </a:r>
          </a:p>
          <a:p>
            <a:pPr lvl="2"/>
            <a:r>
              <a:rPr lang="en-US" dirty="0"/>
              <a:t>If the evidence is insufficient to sustain a conviction</a:t>
            </a:r>
          </a:p>
          <a:p>
            <a:pPr lvl="2"/>
            <a:r>
              <a:rPr lang="en-US" dirty="0"/>
              <a:t>Ruling granting motion for finding of NG is final</a:t>
            </a:r>
          </a:p>
          <a:p>
            <a:pPr lvl="2"/>
            <a:r>
              <a:rPr lang="en-US" dirty="0"/>
              <a:t>Ruling denying motion for finding of NG may be reconsidered at any time prior to authentication of the record</a:t>
            </a:r>
            <a:br>
              <a:rPr lang="en-US" dirty="0"/>
            </a:br>
            <a:endParaRPr lang="en-US" dirty="0"/>
          </a:p>
          <a:p>
            <a:r>
              <a:rPr lang="en-US" b="1" dirty="0"/>
              <a:t>New R.C.M. 917. Motion for a finding of not guilty</a:t>
            </a:r>
          </a:p>
          <a:p>
            <a:pPr lvl="1"/>
            <a:r>
              <a:rPr lang="en-US" dirty="0"/>
              <a:t>MJ shall enter a finding of NG on motion or </a:t>
            </a:r>
            <a:r>
              <a:rPr lang="en-US" i="1" dirty="0" err="1"/>
              <a:t>sua</a:t>
            </a:r>
            <a:r>
              <a:rPr lang="en-US" i="1" dirty="0"/>
              <a:t> </a:t>
            </a:r>
            <a:r>
              <a:rPr lang="en-US" i="1" dirty="0" err="1"/>
              <a:t>sponte</a:t>
            </a:r>
            <a:r>
              <a:rPr lang="en-US" i="1" dirty="0"/>
              <a:t> </a:t>
            </a:r>
            <a:r>
              <a:rPr lang="en-US" dirty="0"/>
              <a:t>at any time after the evidence on either side is closed </a:t>
            </a:r>
            <a:r>
              <a:rPr lang="en-US" dirty="0">
                <a:solidFill>
                  <a:srgbClr val="0070C0"/>
                </a:solidFill>
              </a:rPr>
              <a:t>but</a:t>
            </a:r>
            <a:r>
              <a:rPr lang="en-US" dirty="0"/>
              <a:t> </a:t>
            </a:r>
            <a:r>
              <a:rPr lang="en-US" dirty="0">
                <a:solidFill>
                  <a:srgbClr val="0070C0"/>
                </a:solidFill>
              </a:rPr>
              <a:t>prior to entry of judgment</a:t>
            </a:r>
          </a:p>
          <a:p>
            <a:pPr lvl="2"/>
            <a:r>
              <a:rPr lang="en-US" dirty="0"/>
              <a:t>If the evidence is insufficient to sustain a conviction</a:t>
            </a:r>
          </a:p>
          <a:p>
            <a:pPr lvl="2"/>
            <a:r>
              <a:rPr lang="en-US" dirty="0"/>
              <a:t>Ruling granting motion for finding of NG is final</a:t>
            </a:r>
          </a:p>
          <a:p>
            <a:pPr lvl="2"/>
            <a:r>
              <a:rPr lang="en-US" dirty="0"/>
              <a:t>Ruling denying motion for finding of NG may be reconsidered </a:t>
            </a:r>
            <a:r>
              <a:rPr lang="en-US" dirty="0">
                <a:solidFill>
                  <a:srgbClr val="0070C0"/>
                </a:solidFill>
              </a:rPr>
              <a:t>at any time before entry of judgment</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12</a:t>
            </a:fld>
            <a:endParaRPr lang="en-US"/>
          </a:p>
        </p:txBody>
      </p:sp>
    </p:spTree>
    <p:extLst>
      <p:ext uri="{BB962C8B-B14F-4D97-AF65-F5344CB8AC3E}">
        <p14:creationId xmlns:p14="http://schemas.microsoft.com/office/powerpoint/2010/main" val="466694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Findings – Appeal by the U.S.</a:t>
            </a:r>
            <a:endParaRPr lang="en-US" sz="3200" b="1" dirty="0"/>
          </a:p>
        </p:txBody>
      </p:sp>
      <p:sp>
        <p:nvSpPr>
          <p:cNvPr id="3" name="Content Placeholder 2"/>
          <p:cNvSpPr>
            <a:spLocks noGrp="1"/>
          </p:cNvSpPr>
          <p:nvPr>
            <p:ph idx="1"/>
          </p:nvPr>
        </p:nvSpPr>
        <p:spPr/>
        <p:txBody>
          <a:bodyPr>
            <a:normAutofit fontScale="92500" lnSpcReduction="20000"/>
          </a:bodyPr>
          <a:lstStyle/>
          <a:p>
            <a:r>
              <a:rPr lang="en-US" b="1" dirty="0"/>
              <a:t>Art. 62.  Appeal by the United States</a:t>
            </a:r>
          </a:p>
          <a:p>
            <a:pPr lvl="1"/>
            <a:r>
              <a:rPr lang="en-US" dirty="0"/>
              <a:t>(a)(1) In a trial by general or special court-martial . . . the United States may appeal the following: </a:t>
            </a:r>
          </a:p>
          <a:p>
            <a:pPr lvl="1"/>
            <a:r>
              <a:rPr lang="en-US" b="1" dirty="0"/>
              <a:t>New </a:t>
            </a:r>
            <a:r>
              <a:rPr lang="en-US" dirty="0"/>
              <a:t>(G) </a:t>
            </a:r>
            <a:r>
              <a:rPr lang="en-US" dirty="0">
                <a:solidFill>
                  <a:srgbClr val="0070C0"/>
                </a:solidFill>
              </a:rPr>
              <a:t>An order or ruling of the military judge entering a finding of not guilty with respect to a charge or specification following the return of a finding of guilty by the members.</a:t>
            </a:r>
          </a:p>
          <a:p>
            <a:pPr lvl="1"/>
            <a:r>
              <a:rPr lang="en-US" b="1" dirty="0"/>
              <a:t>New</a:t>
            </a:r>
            <a:r>
              <a:rPr lang="en-US" dirty="0"/>
              <a:t> (e) </a:t>
            </a:r>
            <a:r>
              <a:rPr lang="en-US" dirty="0">
                <a:solidFill>
                  <a:srgbClr val="0070C0"/>
                </a:solidFill>
              </a:rPr>
              <a:t>The provisions of this article shall be liberally construed to effect its purposes</a:t>
            </a:r>
            <a:r>
              <a:rPr lang="en-US" dirty="0" smtClean="0">
                <a:solidFill>
                  <a:srgbClr val="0070C0"/>
                </a:solidFill>
              </a:rPr>
              <a:t>.</a:t>
            </a:r>
          </a:p>
          <a:p>
            <a:r>
              <a:rPr lang="en-US" dirty="0" smtClean="0"/>
              <a:t>R.C.M. 908(a)</a:t>
            </a:r>
          </a:p>
          <a:p>
            <a:pPr lvl="1"/>
            <a:r>
              <a:rPr lang="en-US" dirty="0" smtClean="0"/>
              <a:t>The United States may not appeal an order or ruling that is, or amounts to, a finding of not guilty with respect to the charge or specification </a:t>
            </a:r>
            <a:r>
              <a:rPr lang="en-US" dirty="0" smtClean="0">
                <a:solidFill>
                  <a:srgbClr val="0070C0"/>
                </a:solidFill>
              </a:rPr>
              <a:t>except when the military judge enters a finding of not guilty with respect to a charge or specification following the return of a finding of guilty by the members.</a:t>
            </a:r>
            <a:r>
              <a:rPr lang="en-US" dirty="0" smtClean="0"/>
              <a:t> </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13</a:t>
            </a:fld>
            <a:endParaRPr lang="en-US"/>
          </a:p>
        </p:txBody>
      </p:sp>
    </p:spTree>
    <p:extLst>
      <p:ext uri="{BB962C8B-B14F-4D97-AF65-F5344CB8AC3E}">
        <p14:creationId xmlns:p14="http://schemas.microsoft.com/office/powerpoint/2010/main" val="3039736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Findings – Appeal by the U.S.</a:t>
            </a:r>
            <a:endParaRPr lang="en-US" sz="3200" b="1" dirty="0"/>
          </a:p>
        </p:txBody>
      </p:sp>
      <p:sp>
        <p:nvSpPr>
          <p:cNvPr id="3" name="Content Placeholder 2"/>
          <p:cNvSpPr>
            <a:spLocks noGrp="1"/>
          </p:cNvSpPr>
          <p:nvPr>
            <p:ph idx="1"/>
          </p:nvPr>
        </p:nvSpPr>
        <p:spPr/>
        <p:txBody>
          <a:bodyPr>
            <a:normAutofit/>
          </a:bodyPr>
          <a:lstStyle/>
          <a:p>
            <a:pPr marL="0" indent="0">
              <a:buNone/>
            </a:pPr>
            <a:r>
              <a:rPr lang="en-US" dirty="0" smtClean="0"/>
              <a:t>The Government may </a:t>
            </a:r>
            <a:r>
              <a:rPr lang="en-US" dirty="0"/>
              <a:t>appeal the following: </a:t>
            </a:r>
          </a:p>
          <a:p>
            <a:pPr lvl="1"/>
            <a:r>
              <a:rPr lang="en-US" dirty="0" smtClean="0">
                <a:solidFill>
                  <a:srgbClr val="0070C0"/>
                </a:solidFill>
              </a:rPr>
              <a:t>An </a:t>
            </a:r>
            <a:r>
              <a:rPr lang="en-US" dirty="0">
                <a:solidFill>
                  <a:srgbClr val="0070C0"/>
                </a:solidFill>
              </a:rPr>
              <a:t>order or ruling of the military judge entering a finding of not guilty with respect to a charge or specification following the return of a finding of guilty by the members</a:t>
            </a:r>
            <a:r>
              <a:rPr lang="en-US" dirty="0" smtClean="0">
                <a:solidFill>
                  <a:srgbClr val="0070C0"/>
                </a:solidFill>
              </a:rPr>
              <a:t>.</a:t>
            </a:r>
            <a:r>
              <a:rPr lang="en-US" dirty="0" smtClean="0"/>
              <a:t/>
            </a:r>
            <a:br>
              <a:rPr lang="en-US" dirty="0" smtClean="0"/>
            </a:br>
            <a:endParaRPr lang="en-US" dirty="0" smtClean="0"/>
          </a:p>
          <a:p>
            <a:pPr lvl="1"/>
            <a:r>
              <a:rPr lang="en-US" dirty="0" smtClean="0"/>
              <a:t>Art. 62(a)(1)(G) and R.C.M. 908(a)</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14</a:t>
            </a:fld>
            <a:endParaRPr lang="en-US"/>
          </a:p>
        </p:txBody>
      </p:sp>
    </p:spTree>
    <p:extLst>
      <p:ext uri="{BB962C8B-B14F-4D97-AF65-F5344CB8AC3E}">
        <p14:creationId xmlns:p14="http://schemas.microsoft.com/office/powerpoint/2010/main" val="2836274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620309" y="1360488"/>
            <a:ext cx="5801782" cy="4351337"/>
          </a:xfrm>
        </p:spPr>
      </p:pic>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15</a:t>
            </a:fld>
            <a:endParaRPr lang="en-US"/>
          </a:p>
        </p:txBody>
      </p:sp>
    </p:spTree>
    <p:extLst>
      <p:ext uri="{BB962C8B-B14F-4D97-AF65-F5344CB8AC3E}">
        <p14:creationId xmlns:p14="http://schemas.microsoft.com/office/powerpoint/2010/main" val="2620351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Sentencing</a:t>
            </a:r>
            <a:endParaRPr lang="en-US" sz="3200" b="1" dirty="0"/>
          </a:p>
        </p:txBody>
      </p:sp>
      <p:sp>
        <p:nvSpPr>
          <p:cNvPr id="3" name="Content Placeholder 2"/>
          <p:cNvSpPr>
            <a:spLocks noGrp="1"/>
          </p:cNvSpPr>
          <p:nvPr>
            <p:ph idx="1"/>
          </p:nvPr>
        </p:nvSpPr>
        <p:spPr/>
        <p:txBody>
          <a:bodyPr>
            <a:normAutofit/>
          </a:bodyPr>
          <a:lstStyle/>
          <a:p>
            <a:r>
              <a:rPr lang="en-US" dirty="0"/>
              <a:t>Existing rules </a:t>
            </a:r>
            <a:br>
              <a:rPr lang="en-US" dirty="0"/>
            </a:br>
            <a:endParaRPr lang="en-US" dirty="0"/>
          </a:p>
          <a:p>
            <a:r>
              <a:rPr lang="en-US" dirty="0"/>
              <a:t>MJRG sentencing </a:t>
            </a:r>
            <a:r>
              <a:rPr lang="en-US" dirty="0" smtClean="0"/>
              <a:t>proposals</a:t>
            </a:r>
          </a:p>
          <a:p>
            <a:endParaRPr lang="en-US" dirty="0"/>
          </a:p>
          <a:p>
            <a:r>
              <a:rPr lang="en-US" dirty="0"/>
              <a:t>New Art. 56. Sentencing</a:t>
            </a:r>
            <a:br>
              <a:rPr lang="en-US" dirty="0"/>
            </a:br>
            <a:endParaRPr lang="en-US" dirty="0"/>
          </a:p>
          <a:p>
            <a:r>
              <a:rPr lang="en-US" dirty="0"/>
              <a:t>Accused election under R.C.M. 1002(b)</a:t>
            </a:r>
          </a:p>
          <a:p>
            <a:pPr marL="0" indent="0">
              <a:buFont typeface="Wingdings" panose="05000000000000000000" pitchFamily="2" charset="2"/>
              <a:buNone/>
            </a:pPr>
            <a:endParaRPr lang="en-US" dirty="0"/>
          </a:p>
          <a:p>
            <a:r>
              <a:rPr lang="en-US" dirty="0"/>
              <a:t>Effective dates of sentences</a:t>
            </a:r>
          </a:p>
          <a:p>
            <a:pPr marL="0" indent="0">
              <a:buNone/>
            </a:pP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16</a:t>
            </a:fld>
            <a:endParaRPr lang="en-US"/>
          </a:p>
        </p:txBody>
      </p:sp>
    </p:spTree>
    <p:extLst>
      <p:ext uri="{BB962C8B-B14F-4D97-AF65-F5344CB8AC3E}">
        <p14:creationId xmlns:p14="http://schemas.microsoft.com/office/powerpoint/2010/main" val="3133095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Sentencing – Existing Rules</a:t>
            </a: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a:t>If court-martial with members finds accused guilty, members determine the sentence</a:t>
            </a:r>
            <a:br>
              <a:rPr lang="en-US" dirty="0"/>
            </a:br>
            <a:endParaRPr lang="en-US" dirty="0"/>
          </a:p>
          <a:p>
            <a:r>
              <a:rPr lang="en-US" dirty="0"/>
              <a:t>If accused pleads guilty, the members detailed to court-martial determine the sentence, unless accused makes judge alone election</a:t>
            </a:r>
            <a:br>
              <a:rPr lang="en-US" dirty="0"/>
            </a:br>
            <a:endParaRPr lang="en-US" dirty="0"/>
          </a:p>
          <a:p>
            <a:r>
              <a:rPr lang="en-US" dirty="0"/>
              <a:t>Sentencing is </a:t>
            </a:r>
            <a:r>
              <a:rPr lang="en-US" b="1" dirty="0"/>
              <a:t>unitary</a:t>
            </a:r>
            <a:r>
              <a:rPr lang="en-US" dirty="0"/>
              <a:t> – court-martial imposes a single sentence for all of the offenses for which accused found guilty</a:t>
            </a:r>
          </a:p>
          <a:p>
            <a:endParaRPr lang="en-US" dirty="0"/>
          </a:p>
          <a:p>
            <a:r>
              <a:rPr lang="en-US" dirty="0"/>
              <a:t>Government cannot appeal a court-martial sentence</a:t>
            </a:r>
          </a:p>
          <a:p>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17</a:t>
            </a:fld>
            <a:endParaRPr lang="en-US"/>
          </a:p>
        </p:txBody>
      </p:sp>
    </p:spTree>
    <p:extLst>
      <p:ext uri="{BB962C8B-B14F-4D97-AF65-F5344CB8AC3E}">
        <p14:creationId xmlns:p14="http://schemas.microsoft.com/office/powerpoint/2010/main" val="305585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Sentencing – MJRG Proposals</a:t>
            </a:r>
            <a:endParaRPr lang="en-US" sz="3200" b="1" dirty="0"/>
          </a:p>
        </p:txBody>
      </p:sp>
      <p:sp>
        <p:nvSpPr>
          <p:cNvPr id="3" name="Content Placeholder 2"/>
          <p:cNvSpPr>
            <a:spLocks noGrp="1"/>
          </p:cNvSpPr>
          <p:nvPr>
            <p:ph idx="1"/>
          </p:nvPr>
        </p:nvSpPr>
        <p:spPr/>
        <p:txBody>
          <a:bodyPr>
            <a:normAutofit fontScale="92500" lnSpcReduction="10000"/>
          </a:bodyPr>
          <a:lstStyle/>
          <a:p>
            <a:r>
              <a:rPr lang="en-US" dirty="0"/>
              <a:t>All sentencing by military judge</a:t>
            </a:r>
          </a:p>
          <a:p>
            <a:pPr marL="0" indent="0">
              <a:buNone/>
            </a:pPr>
            <a:endParaRPr lang="en-US" dirty="0"/>
          </a:p>
          <a:p>
            <a:r>
              <a:rPr lang="en-US" dirty="0"/>
              <a:t>Sentencing parameters and criteria for GCM and SPCM</a:t>
            </a:r>
            <a:br>
              <a:rPr lang="en-US" dirty="0"/>
            </a:br>
            <a:endParaRPr lang="en-US" dirty="0"/>
          </a:p>
          <a:p>
            <a:r>
              <a:rPr lang="en-US" dirty="0"/>
              <a:t>Parameters with upper and lower limits</a:t>
            </a:r>
            <a:br>
              <a:rPr lang="en-US" dirty="0"/>
            </a:br>
            <a:endParaRPr lang="en-US" dirty="0"/>
          </a:p>
          <a:p>
            <a:r>
              <a:rPr lang="en-US" dirty="0"/>
              <a:t>Criteria or factors that aggravate or mitigate severity</a:t>
            </a:r>
            <a:br>
              <a:rPr lang="en-US" dirty="0"/>
            </a:br>
            <a:endParaRPr lang="en-US" dirty="0"/>
          </a:p>
          <a:p>
            <a:r>
              <a:rPr lang="en-US" dirty="0"/>
              <a:t>12 offense categories vs. 43 in Federal guidelines</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18</a:t>
            </a:fld>
            <a:endParaRPr lang="en-US"/>
          </a:p>
        </p:txBody>
      </p:sp>
    </p:spTree>
    <p:extLst>
      <p:ext uri="{BB962C8B-B14F-4D97-AF65-F5344CB8AC3E}">
        <p14:creationId xmlns:p14="http://schemas.microsoft.com/office/powerpoint/2010/main" val="655601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Sentencing – New Rules</a:t>
            </a:r>
            <a:endParaRPr lang="en-US" sz="3200" b="1" dirty="0"/>
          </a:p>
        </p:txBody>
      </p:sp>
      <p:sp>
        <p:nvSpPr>
          <p:cNvPr id="3" name="Content Placeholder 2"/>
          <p:cNvSpPr>
            <a:spLocks noGrp="1"/>
          </p:cNvSpPr>
          <p:nvPr>
            <p:ph idx="1"/>
          </p:nvPr>
        </p:nvSpPr>
        <p:spPr/>
        <p:txBody>
          <a:bodyPr>
            <a:normAutofit/>
          </a:bodyPr>
          <a:lstStyle/>
          <a:p>
            <a:r>
              <a:rPr lang="en-US" b="1" dirty="0" smtClean="0"/>
              <a:t>Default </a:t>
            </a:r>
            <a:r>
              <a:rPr lang="en-US" b="1" dirty="0"/>
              <a:t>provision</a:t>
            </a:r>
            <a:r>
              <a:rPr lang="en-US" dirty="0"/>
              <a:t>: If accused is convicted of an offense in a trial the </a:t>
            </a:r>
            <a:r>
              <a:rPr lang="en-US" b="1" dirty="0"/>
              <a:t>MJ shall sentence the </a:t>
            </a:r>
            <a:r>
              <a:rPr lang="en-US" b="1" dirty="0" smtClean="0"/>
              <a:t>accused</a:t>
            </a:r>
            <a:br>
              <a:rPr lang="en-US" b="1" dirty="0" smtClean="0"/>
            </a:br>
            <a:endParaRPr lang="en-US" b="1" dirty="0"/>
          </a:p>
          <a:p>
            <a:r>
              <a:rPr lang="en-US" dirty="0"/>
              <a:t>If the accused is convicted of an offense in a trial consisting of a MJ and members </a:t>
            </a:r>
            <a:r>
              <a:rPr lang="en-US" b="1" dirty="0"/>
              <a:t>and the </a:t>
            </a:r>
            <a:r>
              <a:rPr lang="en-US" b="1" dirty="0">
                <a:solidFill>
                  <a:srgbClr val="0070C0"/>
                </a:solidFill>
              </a:rPr>
              <a:t>accused elects sentencing by members </a:t>
            </a:r>
            <a:r>
              <a:rPr lang="en-US" b="1" dirty="0"/>
              <a:t>under Art. 25</a:t>
            </a:r>
            <a:r>
              <a:rPr lang="en-US" dirty="0"/>
              <a:t>, members shall sentence accused</a:t>
            </a:r>
            <a:br>
              <a:rPr lang="en-US" dirty="0"/>
            </a:b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19</a:t>
            </a:fld>
            <a:endParaRPr lang="en-US"/>
          </a:p>
        </p:txBody>
      </p:sp>
    </p:spTree>
    <p:extLst>
      <p:ext uri="{BB962C8B-B14F-4D97-AF65-F5344CB8AC3E}">
        <p14:creationId xmlns:p14="http://schemas.microsoft.com/office/powerpoint/2010/main" val="3976889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55350" y="164674"/>
            <a:ext cx="7132320" cy="740712"/>
          </a:xfrm>
        </p:spPr>
        <p:txBody>
          <a:bodyPr>
            <a:normAutofit/>
          </a:bodyPr>
          <a:lstStyle/>
          <a:p>
            <a:pPr algn="ctr"/>
            <a:r>
              <a:rPr lang="en-US" sz="3200" b="1" dirty="0" smtClean="0"/>
              <a:t>Forums, Composition, Jurisdiction</a:t>
            </a:r>
            <a:endParaRPr lang="en-US" sz="3200" b="1" dirty="0"/>
          </a:p>
        </p:txBody>
      </p:sp>
      <p:sp>
        <p:nvSpPr>
          <p:cNvPr id="3" name="Content Placeholder 2"/>
          <p:cNvSpPr>
            <a:spLocks noGrp="1"/>
          </p:cNvSpPr>
          <p:nvPr>
            <p:ph idx="1"/>
          </p:nvPr>
        </p:nvSpPr>
        <p:spPr>
          <a:xfrm>
            <a:off x="208655" y="1292605"/>
            <a:ext cx="8573266" cy="4993896"/>
          </a:xfrm>
        </p:spPr>
        <p:txBody>
          <a:bodyPr>
            <a:noAutofit/>
          </a:bodyPr>
          <a:lstStyle/>
          <a:p>
            <a:r>
              <a:rPr lang="en-US" sz="2400" b="1" dirty="0"/>
              <a:t>New Art. 16. Courts-martial classified (GCM, SPCM, SCM)</a:t>
            </a:r>
          </a:p>
          <a:p>
            <a:r>
              <a:rPr lang="en-US" sz="2400" b="1" dirty="0" smtClean="0"/>
              <a:t>Implemented by New </a:t>
            </a:r>
            <a:r>
              <a:rPr lang="en-US" sz="2400" b="1" dirty="0"/>
              <a:t>R.C.M. 501 Composition and personnel of </a:t>
            </a:r>
            <a:r>
              <a:rPr lang="en-US" sz="2400" b="1" dirty="0" smtClean="0"/>
              <a:t>courts-martial</a:t>
            </a:r>
          </a:p>
          <a:p>
            <a:r>
              <a:rPr lang="en-US" sz="2400" b="1" dirty="0" smtClean="0"/>
              <a:t>General Courts-martial (3 x types)</a:t>
            </a:r>
            <a:endParaRPr lang="en-US" sz="2400" b="1" dirty="0"/>
          </a:p>
          <a:p>
            <a:pPr lvl="1"/>
            <a:r>
              <a:rPr lang="en-US" sz="2000" i="1" dirty="0"/>
              <a:t>Capital cases. </a:t>
            </a:r>
          </a:p>
          <a:p>
            <a:pPr lvl="2"/>
            <a:r>
              <a:rPr lang="en-US" b="1" dirty="0"/>
              <a:t>MJ and TWELVE </a:t>
            </a:r>
            <a:r>
              <a:rPr lang="en-US" dirty="0" smtClean="0"/>
              <a:t>members (and alternate </a:t>
            </a:r>
            <a:r>
              <a:rPr lang="en-US" dirty="0"/>
              <a:t>members if authorized by </a:t>
            </a:r>
            <a:r>
              <a:rPr lang="en-US" dirty="0" smtClean="0"/>
              <a:t>CA)</a:t>
            </a:r>
            <a:endParaRPr lang="en-US" dirty="0"/>
          </a:p>
          <a:p>
            <a:pPr lvl="1"/>
            <a:r>
              <a:rPr lang="en-US" sz="2000" i="1" dirty="0"/>
              <a:t>General courts-martial, non-capital cases</a:t>
            </a:r>
            <a:r>
              <a:rPr lang="en-US" sz="2000" dirty="0"/>
              <a:t>. </a:t>
            </a:r>
          </a:p>
          <a:p>
            <a:pPr lvl="2"/>
            <a:r>
              <a:rPr lang="en-US" b="1" dirty="0"/>
              <a:t>MJ and EIGHT </a:t>
            </a:r>
            <a:r>
              <a:rPr lang="en-US" dirty="0" smtClean="0"/>
              <a:t>members (and </a:t>
            </a:r>
            <a:r>
              <a:rPr lang="en-US" dirty="0"/>
              <a:t>alternate members if authorized by </a:t>
            </a:r>
            <a:r>
              <a:rPr lang="en-US" dirty="0" smtClean="0"/>
              <a:t>CA) </a:t>
            </a:r>
          </a:p>
          <a:p>
            <a:pPr lvl="3"/>
            <a:r>
              <a:rPr lang="en-US" sz="2000" dirty="0" smtClean="0"/>
              <a:t>Can be reduced to six or seven if, after </a:t>
            </a:r>
            <a:r>
              <a:rPr lang="en-US" sz="2000" dirty="0" err="1" smtClean="0"/>
              <a:t>impanelment</a:t>
            </a:r>
            <a:r>
              <a:rPr lang="en-US" sz="2000" dirty="0" smtClean="0"/>
              <a:t>, there are challenges or excusals</a:t>
            </a:r>
            <a:endParaRPr lang="en-US" sz="2000" dirty="0"/>
          </a:p>
          <a:p>
            <a:pPr lvl="2"/>
            <a:r>
              <a:rPr lang="en-US" b="1" dirty="0"/>
              <a:t>MJ </a:t>
            </a:r>
            <a:r>
              <a:rPr lang="en-US" b="1" dirty="0" smtClean="0"/>
              <a:t>alone</a:t>
            </a:r>
            <a:r>
              <a:rPr lang="en-US" dirty="0" smtClean="0"/>
              <a:t> after accused election</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a:t>
            </a:fld>
            <a:endParaRPr lang="en-US"/>
          </a:p>
        </p:txBody>
      </p:sp>
    </p:spTree>
    <p:extLst>
      <p:ext uri="{BB962C8B-B14F-4D97-AF65-F5344CB8AC3E}">
        <p14:creationId xmlns:p14="http://schemas.microsoft.com/office/powerpoint/2010/main" val="3114964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Sentencing – New Rules</a:t>
            </a:r>
            <a:endParaRPr lang="en-US" sz="3200" dirty="0"/>
          </a:p>
        </p:txBody>
      </p:sp>
      <p:sp>
        <p:nvSpPr>
          <p:cNvPr id="3" name="Content Placeholder 2"/>
          <p:cNvSpPr>
            <a:spLocks noGrp="1"/>
          </p:cNvSpPr>
          <p:nvPr>
            <p:ph idx="1"/>
          </p:nvPr>
        </p:nvSpPr>
        <p:spPr/>
        <p:txBody>
          <a:bodyPr>
            <a:normAutofit fontScale="92500" lnSpcReduction="10000"/>
          </a:bodyPr>
          <a:lstStyle/>
          <a:p>
            <a:r>
              <a:rPr lang="en-US" b="1" dirty="0"/>
              <a:t>New Art. 53. Findings and sentencing</a:t>
            </a:r>
          </a:p>
          <a:p>
            <a:pPr lvl="1"/>
            <a:r>
              <a:rPr lang="en-US" b="1" dirty="0"/>
              <a:t>Default provision</a:t>
            </a:r>
            <a:r>
              <a:rPr lang="en-US" dirty="0"/>
              <a:t>: If accused is convicted of an offense in a trial the </a:t>
            </a:r>
            <a:r>
              <a:rPr lang="en-US" b="1" dirty="0"/>
              <a:t>MJ shall sentence the accused</a:t>
            </a:r>
          </a:p>
          <a:p>
            <a:pPr lvl="1"/>
            <a:r>
              <a:rPr lang="en-US" dirty="0"/>
              <a:t>If the accused is convicted of an offense in a trial consisting of a MJ and members </a:t>
            </a:r>
            <a:r>
              <a:rPr lang="en-US" b="1" dirty="0"/>
              <a:t>and the accused elects sentencing by members under Art. 25</a:t>
            </a:r>
            <a:r>
              <a:rPr lang="en-US" dirty="0"/>
              <a:t>, members shall sentence accused</a:t>
            </a:r>
            <a:br>
              <a:rPr lang="en-US" dirty="0"/>
            </a:br>
            <a:endParaRPr lang="en-US" dirty="0"/>
          </a:p>
          <a:p>
            <a:r>
              <a:rPr lang="en-US" b="1" dirty="0"/>
              <a:t>R.C.M. 1002(b)</a:t>
            </a:r>
          </a:p>
          <a:p>
            <a:pPr lvl="1"/>
            <a:r>
              <a:rPr lang="en-US" dirty="0"/>
              <a:t>In noncapital cases, accused may elect sentencing by members</a:t>
            </a:r>
          </a:p>
          <a:p>
            <a:pPr lvl="1"/>
            <a:r>
              <a:rPr lang="en-US" dirty="0"/>
              <a:t>In capital cases, accused may elect sentencing by members for all charges and specifications for which death may not be adjudged</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20</a:t>
            </a:fld>
            <a:endParaRPr lang="en-US"/>
          </a:p>
        </p:txBody>
      </p:sp>
    </p:spTree>
    <p:extLst>
      <p:ext uri="{BB962C8B-B14F-4D97-AF65-F5344CB8AC3E}">
        <p14:creationId xmlns:p14="http://schemas.microsoft.com/office/powerpoint/2010/main" val="558827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821" y="296950"/>
            <a:ext cx="7458357" cy="740712"/>
          </a:xfrm>
        </p:spPr>
        <p:txBody>
          <a:bodyPr>
            <a:normAutofit/>
          </a:bodyPr>
          <a:lstStyle/>
          <a:p>
            <a:pPr algn="ctr"/>
            <a:r>
              <a:rPr lang="en-US" sz="3200" b="1" dirty="0" smtClean="0"/>
              <a:t>Sentencing – Unitary v. Segmented</a:t>
            </a:r>
            <a:endParaRPr lang="en-US" sz="3200" b="1" dirty="0"/>
          </a:p>
        </p:txBody>
      </p:sp>
      <p:sp>
        <p:nvSpPr>
          <p:cNvPr id="3" name="Content Placeholder 2"/>
          <p:cNvSpPr>
            <a:spLocks noGrp="1"/>
          </p:cNvSpPr>
          <p:nvPr>
            <p:ph idx="1"/>
          </p:nvPr>
        </p:nvSpPr>
        <p:spPr>
          <a:xfrm>
            <a:off x="578160" y="1360112"/>
            <a:ext cx="7886700" cy="4912556"/>
          </a:xfrm>
        </p:spPr>
        <p:txBody>
          <a:bodyPr>
            <a:normAutofit fontScale="92500"/>
          </a:bodyPr>
          <a:lstStyle/>
          <a:p>
            <a:pPr>
              <a:lnSpc>
                <a:spcPct val="80000"/>
              </a:lnSpc>
            </a:pPr>
            <a:r>
              <a:rPr lang="en-US" b="1" dirty="0"/>
              <a:t>Unitary Sentencing</a:t>
            </a:r>
            <a:r>
              <a:rPr lang="en-US" dirty="0"/>
              <a:t>. The court-martial will adjudge a sing</a:t>
            </a:r>
            <a:r>
              <a:rPr lang="pt-BR" dirty="0"/>
              <a:t>le sentence for all the offenses of which the </a:t>
            </a:r>
            <a:r>
              <a:rPr lang="en-US" dirty="0"/>
              <a:t>accused was found guilty. </a:t>
            </a:r>
          </a:p>
          <a:p>
            <a:pPr marL="684213">
              <a:spcBef>
                <a:spcPts val="500"/>
              </a:spcBef>
            </a:pPr>
            <a:r>
              <a:rPr lang="en-US" sz="2400" dirty="0"/>
              <a:t>	MJ and members do this now</a:t>
            </a:r>
          </a:p>
          <a:p>
            <a:pPr marL="684213">
              <a:spcBef>
                <a:spcPts val="500"/>
              </a:spcBef>
            </a:pPr>
            <a:r>
              <a:rPr lang="en-US" sz="2200" dirty="0"/>
              <a:t>	</a:t>
            </a:r>
            <a:r>
              <a:rPr lang="en-US" sz="2400" dirty="0"/>
              <a:t>No change to members sentencing in MJA16</a:t>
            </a:r>
          </a:p>
          <a:p>
            <a:pPr marL="684213">
              <a:spcBef>
                <a:spcPts val="500"/>
              </a:spcBef>
            </a:pPr>
            <a:r>
              <a:rPr lang="en-US" sz="2400" dirty="0"/>
              <a:t>	MJ does unitary for all but confinement/fines in </a:t>
            </a:r>
            <a:r>
              <a:rPr lang="en-US" sz="2400" dirty="0" smtClean="0"/>
              <a:t>MJA16</a:t>
            </a:r>
            <a:br>
              <a:rPr lang="en-US" sz="2400" dirty="0" smtClean="0"/>
            </a:br>
            <a:endParaRPr lang="en-US" sz="2400" dirty="0"/>
          </a:p>
          <a:p>
            <a:pPr>
              <a:lnSpc>
                <a:spcPct val="80000"/>
              </a:lnSpc>
            </a:pPr>
            <a:r>
              <a:rPr lang="en-US" b="1" dirty="0" smtClean="0"/>
              <a:t>Segmented Sentencing</a:t>
            </a:r>
            <a:r>
              <a:rPr lang="en-US" b="1" i="1" dirty="0" smtClean="0"/>
              <a:t>.  </a:t>
            </a:r>
            <a:r>
              <a:rPr lang="en-US" dirty="0"/>
              <a:t>For confinement and fines, MJ shall determine </a:t>
            </a:r>
            <a:r>
              <a:rPr lang="en-US" dirty="0">
                <a:solidFill>
                  <a:srgbClr val="0070C0"/>
                </a:solidFill>
              </a:rPr>
              <a:t>an appropriate term of confinement and fine for each specification </a:t>
            </a:r>
            <a:r>
              <a:rPr lang="en-US" dirty="0"/>
              <a:t>for which the accused was found guilty. </a:t>
            </a:r>
          </a:p>
          <a:p>
            <a:pPr marL="684213">
              <a:spcBef>
                <a:spcPts val="500"/>
              </a:spcBef>
            </a:pPr>
            <a:r>
              <a:rPr lang="en-US" sz="2400" dirty="0"/>
              <a:t>	MJ, for confinement and fines only</a:t>
            </a:r>
          </a:p>
          <a:p>
            <a:pPr marL="684213">
              <a:spcBef>
                <a:spcPts val="500"/>
              </a:spcBef>
            </a:pPr>
            <a:r>
              <a:rPr lang="en-US" sz="2400" dirty="0"/>
              <a:t>	Members do not do segmented </a:t>
            </a:r>
            <a:r>
              <a:rPr lang="en-US" sz="2400" dirty="0" smtClean="0"/>
              <a:t>sentencing</a:t>
            </a:r>
            <a:r>
              <a:rPr lang="en-US" sz="2400" dirty="0"/>
              <a:t/>
            </a:r>
            <a:br>
              <a:rPr lang="en-US" sz="2400" dirty="0"/>
            </a:br>
            <a:endParaRPr lang="en-US" sz="2400"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21</a:t>
            </a:fld>
            <a:endParaRPr lang="en-US"/>
          </a:p>
        </p:txBody>
      </p:sp>
    </p:spTree>
    <p:extLst>
      <p:ext uri="{BB962C8B-B14F-4D97-AF65-F5344CB8AC3E}">
        <p14:creationId xmlns:p14="http://schemas.microsoft.com/office/powerpoint/2010/main" val="2002874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24665" y="213769"/>
            <a:ext cx="7261976" cy="740712"/>
          </a:xfrm>
        </p:spPr>
        <p:txBody>
          <a:bodyPr>
            <a:noAutofit/>
          </a:bodyPr>
          <a:lstStyle/>
          <a:p>
            <a:pPr algn="ctr"/>
            <a:r>
              <a:rPr lang="en-US" sz="3200" dirty="0" smtClean="0"/>
              <a:t>Sentencing – Unitary v. Segmented</a:t>
            </a:r>
            <a:endParaRPr lang="en-US" sz="3200" dirty="0"/>
          </a:p>
        </p:txBody>
      </p:sp>
      <p:sp>
        <p:nvSpPr>
          <p:cNvPr id="3" name="Content Placeholder 2"/>
          <p:cNvSpPr>
            <a:spLocks noGrp="1"/>
          </p:cNvSpPr>
          <p:nvPr>
            <p:ph idx="1"/>
          </p:nvPr>
        </p:nvSpPr>
        <p:spPr/>
        <p:txBody>
          <a:bodyPr>
            <a:normAutofit/>
          </a:bodyPr>
          <a:lstStyle/>
          <a:p>
            <a:pPr marL="0" indent="463550"/>
            <a:r>
              <a:rPr lang="en-US" sz="2600" b="1" dirty="0"/>
              <a:t>New R.C.M. 1002(d)(2) </a:t>
            </a:r>
            <a:r>
              <a:rPr lang="en-US" sz="2600" b="1" i="1" dirty="0"/>
              <a:t>Sentencing by military  judge.</a:t>
            </a:r>
            <a:r>
              <a:rPr lang="en-US" sz="2600" b="1" dirty="0"/>
              <a:t> </a:t>
            </a:r>
          </a:p>
          <a:p>
            <a:pPr marL="463550" indent="0">
              <a:buNone/>
            </a:pPr>
            <a:r>
              <a:rPr lang="en-US" sz="2200" b="1" dirty="0"/>
              <a:t/>
            </a:r>
            <a:br>
              <a:rPr lang="en-US" sz="2200" b="1" dirty="0"/>
            </a:br>
            <a:r>
              <a:rPr lang="en-US" sz="2200" dirty="0"/>
              <a:t>(C) </a:t>
            </a:r>
            <a:r>
              <a:rPr lang="en-US" sz="2200" i="1" dirty="0"/>
              <a:t>Unitary sentencing for other forms of punishment</a:t>
            </a:r>
            <a:r>
              <a:rPr lang="en-US" sz="2200" dirty="0"/>
              <a:t>. </a:t>
            </a:r>
            <a:r>
              <a:rPr lang="en-US" sz="2200" b="1" dirty="0"/>
              <a:t>All punishments other than confinement or fine </a:t>
            </a:r>
            <a:r>
              <a:rPr lang="en-US" sz="2200" dirty="0"/>
              <a:t>available under R.C.M. 1003, if any, shall be determined as </a:t>
            </a:r>
            <a:r>
              <a:rPr lang="en-US" sz="2200" b="1" dirty="0"/>
              <a:t>a single, unitary component </a:t>
            </a:r>
            <a:r>
              <a:rPr lang="en-US" sz="2200" dirty="0"/>
              <a:t>of the sentence, covering all of the guilty findings in their entirety. The military judge shall not segment those punishments among the guilty findings.</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22</a:t>
            </a:fld>
            <a:endParaRPr lang="en-US"/>
          </a:p>
        </p:txBody>
      </p:sp>
    </p:spTree>
    <p:extLst>
      <p:ext uri="{BB962C8B-B14F-4D97-AF65-F5344CB8AC3E}">
        <p14:creationId xmlns:p14="http://schemas.microsoft.com/office/powerpoint/2010/main" val="842039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42821" y="296950"/>
            <a:ext cx="7458357" cy="740712"/>
          </a:xfrm>
        </p:spPr>
        <p:txBody>
          <a:bodyPr>
            <a:normAutofit/>
          </a:bodyPr>
          <a:lstStyle/>
          <a:p>
            <a:pPr algn="ctr"/>
            <a:r>
              <a:rPr lang="en-US" sz="3200" dirty="0" smtClean="0"/>
              <a:t>Sentencing – Unitary v. Segmented</a:t>
            </a:r>
            <a:endParaRPr lang="en-US" sz="3200" dirty="0"/>
          </a:p>
        </p:txBody>
      </p:sp>
      <p:sp>
        <p:nvSpPr>
          <p:cNvPr id="3" name="Content Placeholder 2"/>
          <p:cNvSpPr>
            <a:spLocks noGrp="1"/>
          </p:cNvSpPr>
          <p:nvPr>
            <p:ph idx="1"/>
          </p:nvPr>
        </p:nvSpPr>
        <p:spPr/>
        <p:txBody>
          <a:bodyPr>
            <a:normAutofit lnSpcReduction="10000"/>
          </a:bodyPr>
          <a:lstStyle/>
          <a:p>
            <a:r>
              <a:rPr lang="en-US" sz="2600" b="1" dirty="0"/>
              <a:t>Existing R.C.M. 1002(b) </a:t>
            </a:r>
          </a:p>
          <a:p>
            <a:pPr marL="341313" indent="0">
              <a:buNone/>
            </a:pPr>
            <a:r>
              <a:rPr lang="en-US" sz="2400" b="1" i="1" dirty="0"/>
              <a:t>Unitary Sentencing</a:t>
            </a:r>
            <a:r>
              <a:rPr lang="en-US" sz="2400" i="1" dirty="0"/>
              <a:t>. </a:t>
            </a:r>
            <a:r>
              <a:rPr lang="en-US" sz="2400" dirty="0" smtClean="0"/>
              <a:t>The </a:t>
            </a:r>
            <a:r>
              <a:rPr lang="en-US" sz="2400" dirty="0"/>
              <a:t>court-martial will adjudge </a:t>
            </a:r>
            <a:r>
              <a:rPr lang="en-US" sz="2400" b="1" dirty="0"/>
              <a:t>a sing</a:t>
            </a:r>
            <a:r>
              <a:rPr lang="pt-BR" sz="2400" b="1" dirty="0"/>
              <a:t>le sentence for all the offenses </a:t>
            </a:r>
            <a:r>
              <a:rPr lang="pt-BR" sz="2400" dirty="0"/>
              <a:t>of which the </a:t>
            </a:r>
            <a:r>
              <a:rPr lang="en-US" sz="2400" dirty="0"/>
              <a:t>accused was found guilty. </a:t>
            </a:r>
            <a:br>
              <a:rPr lang="en-US" sz="2400" dirty="0"/>
            </a:br>
            <a:endParaRPr lang="en-US" sz="2400" dirty="0"/>
          </a:p>
          <a:p>
            <a:r>
              <a:rPr lang="en-US" sz="2600" b="1" dirty="0"/>
              <a:t>New R.C.M. 1002(d)</a:t>
            </a:r>
          </a:p>
          <a:p>
            <a:pPr marL="341313" indent="0">
              <a:buNone/>
            </a:pPr>
            <a:r>
              <a:rPr lang="en-US" sz="2400" dirty="0"/>
              <a:t>(d) </a:t>
            </a:r>
            <a:r>
              <a:rPr lang="en-US" sz="2400" i="1" dirty="0"/>
              <a:t>Noncapital cases.</a:t>
            </a:r>
            <a:endParaRPr lang="en-US" sz="2400" dirty="0"/>
          </a:p>
          <a:p>
            <a:pPr marL="341313" indent="0">
              <a:buNone/>
            </a:pPr>
            <a:r>
              <a:rPr lang="en-US" sz="2400" dirty="0"/>
              <a:t>     (1) </a:t>
            </a:r>
            <a:r>
              <a:rPr lang="en-US" sz="2400" i="1" dirty="0"/>
              <a:t>Sentencing </a:t>
            </a:r>
            <a:r>
              <a:rPr lang="en-US" sz="2400" b="1" i="1" dirty="0"/>
              <a:t>by members</a:t>
            </a:r>
            <a:r>
              <a:rPr lang="en-US" sz="2400" dirty="0"/>
              <a:t>.</a:t>
            </a:r>
            <a:r>
              <a:rPr lang="en-US" sz="2400" i="1" dirty="0"/>
              <a:t> </a:t>
            </a:r>
            <a:r>
              <a:rPr lang="en-US" sz="2400" dirty="0"/>
              <a:t>In a GCM or SPCM in which the accused has elected sentencing by members, members shall determine </a:t>
            </a:r>
            <a:r>
              <a:rPr lang="en-US" sz="2400" b="1" dirty="0"/>
              <a:t>a single sentence for all of the charges and specifications </a:t>
            </a:r>
            <a:r>
              <a:rPr lang="en-US" sz="2400" dirty="0"/>
              <a:t>of which the accused was found guilty. </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23</a:t>
            </a:fld>
            <a:endParaRPr lang="en-US"/>
          </a:p>
        </p:txBody>
      </p:sp>
    </p:spTree>
    <p:extLst>
      <p:ext uri="{BB962C8B-B14F-4D97-AF65-F5344CB8AC3E}">
        <p14:creationId xmlns:p14="http://schemas.microsoft.com/office/powerpoint/2010/main" val="2990186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2"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253" y="213769"/>
            <a:ext cx="7311071" cy="740712"/>
          </a:xfrm>
        </p:spPr>
        <p:txBody>
          <a:bodyPr>
            <a:noAutofit/>
          </a:bodyPr>
          <a:lstStyle/>
          <a:p>
            <a:pPr algn="ctr"/>
            <a:r>
              <a:rPr lang="en-US" sz="3200" b="1" dirty="0" smtClean="0"/>
              <a:t>Segmented Sentencing</a:t>
            </a:r>
            <a:endParaRPr lang="en-US" sz="3200" b="1" dirty="0"/>
          </a:p>
        </p:txBody>
      </p:sp>
      <p:sp>
        <p:nvSpPr>
          <p:cNvPr id="3" name="Content Placeholder 2"/>
          <p:cNvSpPr>
            <a:spLocks noGrp="1"/>
          </p:cNvSpPr>
          <p:nvPr>
            <p:ph idx="1"/>
          </p:nvPr>
        </p:nvSpPr>
        <p:spPr>
          <a:xfrm>
            <a:off x="578160" y="1360112"/>
            <a:ext cx="7886700" cy="5087282"/>
          </a:xfrm>
        </p:spPr>
        <p:txBody>
          <a:bodyPr>
            <a:normAutofit/>
          </a:bodyPr>
          <a:lstStyle/>
          <a:p>
            <a:pPr marL="0" indent="0">
              <a:buNone/>
              <a:tabLst>
                <a:tab pos="463550" algn="l"/>
              </a:tabLst>
            </a:pPr>
            <a:r>
              <a:rPr lang="en-US" sz="3200" b="1" dirty="0" smtClean="0"/>
              <a:t>Concurrent </a:t>
            </a:r>
            <a:r>
              <a:rPr lang="en-US" sz="3200" b="1" dirty="0"/>
              <a:t>or consecutive terms of confinement</a:t>
            </a:r>
            <a:r>
              <a:rPr lang="en-US" sz="3200" dirty="0"/>
              <a:t>. </a:t>
            </a:r>
            <a:endParaRPr lang="en-US" sz="3200" dirty="0" smtClean="0"/>
          </a:p>
          <a:p>
            <a:pPr marL="0" indent="0">
              <a:buNone/>
              <a:tabLst>
                <a:tab pos="463550" algn="l"/>
              </a:tabLst>
            </a:pPr>
            <a:r>
              <a:rPr lang="en-US" sz="3200" i="1" dirty="0"/>
              <a:t>	</a:t>
            </a:r>
            <a:r>
              <a:rPr lang="en-US" sz="3200" dirty="0" smtClean="0"/>
              <a:t>If </a:t>
            </a:r>
            <a:r>
              <a:rPr lang="en-US" sz="3200" dirty="0"/>
              <a:t>a sentence includes more than one term of confinement, the military judge shall determine whether the terms of confinement will run concurrently or consecutively. </a:t>
            </a:r>
            <a:r>
              <a:rPr lang="en-US" sz="3200" dirty="0" smtClean="0"/>
              <a:t>…</a:t>
            </a:r>
          </a:p>
          <a:p>
            <a:pPr marL="0" indent="0">
              <a:buNone/>
              <a:tabLst>
                <a:tab pos="463550" algn="l"/>
              </a:tabLst>
            </a:pPr>
            <a:r>
              <a:rPr lang="en-US" sz="3200" dirty="0">
                <a:solidFill>
                  <a:srgbClr val="0070C0"/>
                </a:solidFill>
              </a:rPr>
              <a:t>	</a:t>
            </a:r>
            <a:endParaRPr lang="en-US" sz="2600"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24</a:t>
            </a:fld>
            <a:endParaRPr lang="en-US"/>
          </a:p>
        </p:txBody>
      </p:sp>
    </p:spTree>
    <p:extLst>
      <p:ext uri="{BB962C8B-B14F-4D97-AF65-F5344CB8AC3E}">
        <p14:creationId xmlns:p14="http://schemas.microsoft.com/office/powerpoint/2010/main" val="19917480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253" y="213769"/>
            <a:ext cx="7311071" cy="740712"/>
          </a:xfrm>
        </p:spPr>
        <p:txBody>
          <a:bodyPr>
            <a:noAutofit/>
          </a:bodyPr>
          <a:lstStyle/>
          <a:p>
            <a:pPr algn="ctr"/>
            <a:r>
              <a:rPr lang="en-US" sz="3200" b="1" dirty="0" smtClean="0"/>
              <a:t>Segmented Sentencing</a:t>
            </a:r>
            <a:endParaRPr lang="en-US" sz="3200" b="1" dirty="0"/>
          </a:p>
        </p:txBody>
      </p:sp>
      <p:sp>
        <p:nvSpPr>
          <p:cNvPr id="3" name="Content Placeholder 2"/>
          <p:cNvSpPr>
            <a:spLocks noGrp="1"/>
          </p:cNvSpPr>
          <p:nvPr>
            <p:ph idx="1"/>
          </p:nvPr>
        </p:nvSpPr>
        <p:spPr>
          <a:xfrm>
            <a:off x="578160" y="1360112"/>
            <a:ext cx="7886700" cy="5087282"/>
          </a:xfrm>
        </p:spPr>
        <p:txBody>
          <a:bodyPr>
            <a:normAutofit lnSpcReduction="10000"/>
          </a:bodyPr>
          <a:lstStyle/>
          <a:p>
            <a:pPr marL="0" indent="0">
              <a:buNone/>
              <a:tabLst>
                <a:tab pos="463550" algn="l"/>
              </a:tabLst>
            </a:pPr>
            <a:r>
              <a:rPr lang="en-US" sz="3200" dirty="0" smtClean="0">
                <a:solidFill>
                  <a:srgbClr val="0070C0"/>
                </a:solidFill>
              </a:rPr>
              <a:t>The </a:t>
            </a:r>
            <a:r>
              <a:rPr lang="en-US" sz="3200" dirty="0">
                <a:solidFill>
                  <a:srgbClr val="0070C0"/>
                </a:solidFill>
              </a:rPr>
              <a:t>terms of confinement for two or more specifications </a:t>
            </a:r>
            <a:r>
              <a:rPr lang="en-US" sz="3200" b="1" dirty="0">
                <a:solidFill>
                  <a:srgbClr val="0070C0"/>
                </a:solidFill>
              </a:rPr>
              <a:t>shall run concurrently</a:t>
            </a:r>
            <a:r>
              <a:rPr lang="en-US" sz="3200" dirty="0"/>
              <a:t>—</a:t>
            </a:r>
          </a:p>
          <a:p>
            <a:pPr lvl="1">
              <a:tabLst>
                <a:tab pos="682625" algn="l"/>
              </a:tabLst>
            </a:pPr>
            <a:r>
              <a:rPr lang="en-US" sz="2600" dirty="0"/>
              <a:t>when each specification involves the </a:t>
            </a:r>
            <a:r>
              <a:rPr lang="en-US" sz="2600" b="1" dirty="0"/>
              <a:t>same victim and the same act or transaction</a:t>
            </a:r>
            <a:r>
              <a:rPr lang="en-US" sz="2600" dirty="0"/>
              <a:t>;</a:t>
            </a:r>
          </a:p>
          <a:p>
            <a:pPr lvl="1">
              <a:tabLst>
                <a:tab pos="682625" algn="l"/>
              </a:tabLst>
            </a:pPr>
            <a:r>
              <a:rPr lang="en-US" sz="2600" dirty="0"/>
              <a:t>when provided for in </a:t>
            </a:r>
            <a:r>
              <a:rPr lang="en-US" sz="2600" b="1" dirty="0"/>
              <a:t>a plea agreement</a:t>
            </a:r>
            <a:r>
              <a:rPr lang="en-US" sz="2600" dirty="0"/>
              <a:t>; </a:t>
            </a:r>
          </a:p>
          <a:p>
            <a:pPr lvl="1">
              <a:tabLst>
                <a:tab pos="682625" algn="l"/>
              </a:tabLst>
            </a:pPr>
            <a:r>
              <a:rPr lang="en-US" sz="2600" dirty="0"/>
              <a:t>when the accused is found guilty of two or more specifications and the military judge finds the </a:t>
            </a:r>
            <a:r>
              <a:rPr lang="en-US" sz="2600" b="1" dirty="0"/>
              <a:t>charges or specifications are unreasonably multiplied</a:t>
            </a:r>
            <a:r>
              <a:rPr lang="en-US" sz="2600" dirty="0"/>
              <a:t>; or</a:t>
            </a:r>
          </a:p>
          <a:p>
            <a:pPr lvl="1">
              <a:tabLst>
                <a:tab pos="682625" algn="l"/>
              </a:tabLst>
            </a:pPr>
            <a:r>
              <a:rPr lang="en-US" sz="2600" dirty="0"/>
              <a:t>when otherwise appropriate</a:t>
            </a:r>
          </a:p>
          <a:p>
            <a:pPr lvl="1">
              <a:tabLst>
                <a:tab pos="682625" algn="l"/>
              </a:tabLst>
            </a:pPr>
            <a:r>
              <a:rPr lang="en-US" sz="2600" dirty="0"/>
              <a:t>in a special court-martial, </a:t>
            </a:r>
            <a:r>
              <a:rPr lang="en-US" sz="2600" dirty="0" smtClean="0"/>
              <a:t>to </a:t>
            </a:r>
            <a:r>
              <a:rPr lang="en-US" sz="2600" dirty="0"/>
              <a:t>reduce the total confinement to the maximum confinement </a:t>
            </a:r>
            <a:r>
              <a:rPr lang="en-US" sz="2600" dirty="0" smtClean="0"/>
              <a:t>authorized</a:t>
            </a:r>
            <a:endParaRPr lang="en-US" sz="2600"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25</a:t>
            </a:fld>
            <a:endParaRPr lang="en-US"/>
          </a:p>
        </p:txBody>
      </p:sp>
    </p:spTree>
    <p:extLst>
      <p:ext uri="{BB962C8B-B14F-4D97-AF65-F5344CB8AC3E}">
        <p14:creationId xmlns:p14="http://schemas.microsoft.com/office/powerpoint/2010/main" val="14538516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06253" y="213769"/>
            <a:ext cx="7311071" cy="740712"/>
          </a:xfrm>
        </p:spPr>
        <p:txBody>
          <a:bodyPr>
            <a:noAutofit/>
          </a:bodyPr>
          <a:lstStyle/>
          <a:p>
            <a:pPr algn="ctr"/>
            <a:r>
              <a:rPr lang="en-US" sz="3200" dirty="0" smtClean="0"/>
              <a:t>Sentencing – Unitary v. Segmented</a:t>
            </a:r>
            <a:endParaRPr lang="en-US" sz="3200" dirty="0"/>
          </a:p>
        </p:txBody>
      </p:sp>
      <p:sp>
        <p:nvSpPr>
          <p:cNvPr id="3" name="Content Placeholder 2"/>
          <p:cNvSpPr>
            <a:spLocks noGrp="1"/>
          </p:cNvSpPr>
          <p:nvPr>
            <p:ph idx="1"/>
          </p:nvPr>
        </p:nvSpPr>
        <p:spPr>
          <a:xfrm>
            <a:off x="578160" y="1360112"/>
            <a:ext cx="7886700" cy="4841308"/>
          </a:xfrm>
        </p:spPr>
        <p:txBody>
          <a:bodyPr>
            <a:normAutofit fontScale="62500" lnSpcReduction="20000"/>
          </a:bodyPr>
          <a:lstStyle/>
          <a:p>
            <a:pPr marL="1588" indent="-1588"/>
            <a:r>
              <a:rPr lang="en-US" b="1" dirty="0"/>
              <a:t> </a:t>
            </a:r>
            <a:r>
              <a:rPr lang="en-US" sz="3200" b="1" dirty="0"/>
              <a:t>New R.C.M. 1002(d)(2) </a:t>
            </a:r>
            <a:r>
              <a:rPr lang="en-US" sz="3200" b="1" i="1" dirty="0"/>
              <a:t>Sentencing by military judge.</a:t>
            </a:r>
            <a:r>
              <a:rPr lang="en-US" sz="3200" b="1" dirty="0"/>
              <a:t> </a:t>
            </a:r>
            <a:br>
              <a:rPr lang="en-US" sz="3200" b="1" dirty="0"/>
            </a:br>
            <a:endParaRPr lang="en-US" sz="3200" b="1" dirty="0"/>
          </a:p>
          <a:p>
            <a:pPr marL="0" indent="0">
              <a:buNone/>
              <a:tabLst>
                <a:tab pos="463550" algn="l"/>
              </a:tabLst>
            </a:pPr>
            <a:r>
              <a:rPr lang="en-US" sz="3200" dirty="0"/>
              <a:t>	</a:t>
            </a:r>
            <a:r>
              <a:rPr lang="en-US" sz="3200" b="1" i="1" dirty="0"/>
              <a:t>Segmented sentencing for confinement and fines</a:t>
            </a:r>
            <a:r>
              <a:rPr lang="en-US" sz="3200" dirty="0"/>
              <a:t>.</a:t>
            </a:r>
            <a:r>
              <a:rPr lang="en-US" sz="3200" i="1" dirty="0"/>
              <a:t> </a:t>
            </a:r>
            <a:r>
              <a:rPr lang="en-US" sz="3200" dirty="0"/>
              <a:t>The military judge at a general or special court-martial shall determine an appropriate </a:t>
            </a:r>
            <a:r>
              <a:rPr lang="en-US" sz="3200" dirty="0">
                <a:solidFill>
                  <a:srgbClr val="0070C0"/>
                </a:solidFill>
              </a:rPr>
              <a:t>term of confinement and </a:t>
            </a:r>
            <a:r>
              <a:rPr lang="en-US" sz="3200" dirty="0" smtClean="0">
                <a:solidFill>
                  <a:srgbClr val="0070C0"/>
                </a:solidFill>
              </a:rPr>
              <a:t>fine </a:t>
            </a:r>
            <a:r>
              <a:rPr lang="en-US" sz="3200" b="1" dirty="0" smtClean="0">
                <a:solidFill>
                  <a:srgbClr val="0070C0"/>
                </a:solidFill>
              </a:rPr>
              <a:t>for </a:t>
            </a:r>
            <a:r>
              <a:rPr lang="en-US" sz="3200" b="1" dirty="0">
                <a:solidFill>
                  <a:srgbClr val="0070C0"/>
                </a:solidFill>
              </a:rPr>
              <a:t>each specification</a:t>
            </a:r>
            <a:r>
              <a:rPr lang="en-US" sz="3200" dirty="0">
                <a:solidFill>
                  <a:srgbClr val="0070C0"/>
                </a:solidFill>
              </a:rPr>
              <a:t> </a:t>
            </a:r>
            <a:r>
              <a:rPr lang="en-US" sz="3200" dirty="0"/>
              <a:t>for which the accused was found guilty. </a:t>
            </a:r>
            <a:br>
              <a:rPr lang="en-US" sz="3200" dirty="0"/>
            </a:br>
            <a:endParaRPr lang="en-US" sz="3200" dirty="0"/>
          </a:p>
          <a:p>
            <a:pPr marL="0" indent="0">
              <a:buNone/>
              <a:tabLst>
                <a:tab pos="463550" algn="l"/>
              </a:tabLst>
            </a:pPr>
            <a:r>
              <a:rPr lang="en-US" sz="3200" dirty="0"/>
              <a:t>	</a:t>
            </a:r>
            <a:r>
              <a:rPr lang="en-US" sz="3200" b="1" i="1" dirty="0"/>
              <a:t>Concurrent or consecutive terms of confinement</a:t>
            </a:r>
            <a:r>
              <a:rPr lang="en-US" sz="3200" i="1" dirty="0"/>
              <a:t>. </a:t>
            </a:r>
            <a:r>
              <a:rPr lang="en-US" sz="3200" dirty="0"/>
              <a:t>If a sentence includes more than one term of confinement, the military judge shall determine whether the terms of confinement will run concurrently or consecutively. …</a:t>
            </a:r>
            <a:r>
              <a:rPr lang="en-US" sz="3200" dirty="0">
                <a:solidFill>
                  <a:srgbClr val="0070C0"/>
                </a:solidFill>
              </a:rPr>
              <a:t>The terms of confinement for two or more specifications </a:t>
            </a:r>
            <a:r>
              <a:rPr lang="en-US" sz="3200" b="1" dirty="0">
                <a:solidFill>
                  <a:srgbClr val="0070C0"/>
                </a:solidFill>
              </a:rPr>
              <a:t>shall run concurrently</a:t>
            </a:r>
            <a:r>
              <a:rPr lang="en-US" sz="3200" dirty="0"/>
              <a:t>—</a:t>
            </a:r>
          </a:p>
          <a:p>
            <a:pPr lvl="1">
              <a:tabLst>
                <a:tab pos="682625" algn="l"/>
              </a:tabLst>
            </a:pPr>
            <a:r>
              <a:rPr lang="en-US" sz="2600" dirty="0"/>
              <a:t>when each specification involves the same victim and the same act or transaction;</a:t>
            </a:r>
          </a:p>
          <a:p>
            <a:pPr lvl="1">
              <a:tabLst>
                <a:tab pos="682625" algn="l"/>
              </a:tabLst>
            </a:pPr>
            <a:r>
              <a:rPr lang="en-US" sz="2600" dirty="0"/>
              <a:t>when provided for in a plea agreement; </a:t>
            </a:r>
          </a:p>
          <a:p>
            <a:pPr lvl="1">
              <a:tabLst>
                <a:tab pos="682625" algn="l"/>
              </a:tabLst>
            </a:pPr>
            <a:r>
              <a:rPr lang="en-US" sz="2600" dirty="0"/>
              <a:t>when the accused is found guilty of two or more specifications and the military judge finds the charges or specifications are unreasonably multiplied; or</a:t>
            </a:r>
          </a:p>
          <a:p>
            <a:pPr lvl="1">
              <a:tabLst>
                <a:tab pos="682625" algn="l"/>
              </a:tabLst>
            </a:pPr>
            <a:r>
              <a:rPr lang="en-US" sz="2600" dirty="0"/>
              <a:t>when otherwise appropriate</a:t>
            </a:r>
          </a:p>
          <a:p>
            <a:pPr lvl="1">
              <a:tabLst>
                <a:tab pos="682625" algn="l"/>
              </a:tabLst>
            </a:pPr>
            <a:r>
              <a:rPr lang="en-US" sz="2600" dirty="0"/>
              <a:t>in a special court-martial, to the extent necessary to reduce the total confinement to the maximum confinement authorized under R.C.M. 201(f)(2).</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26</a:t>
            </a:fld>
            <a:endParaRPr lang="en-US"/>
          </a:p>
        </p:txBody>
      </p:sp>
    </p:spTree>
    <p:extLst>
      <p:ext uri="{BB962C8B-B14F-4D97-AF65-F5344CB8AC3E}">
        <p14:creationId xmlns:p14="http://schemas.microsoft.com/office/powerpoint/2010/main" val="3450264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Sentencing – Announcement</a:t>
            </a:r>
            <a:endParaRPr lang="en-US" sz="3200" b="1" dirty="0"/>
          </a:p>
        </p:txBody>
      </p:sp>
      <p:sp>
        <p:nvSpPr>
          <p:cNvPr id="3" name="Content Placeholder 2"/>
          <p:cNvSpPr>
            <a:spLocks noGrp="1"/>
          </p:cNvSpPr>
          <p:nvPr>
            <p:ph idx="1"/>
          </p:nvPr>
        </p:nvSpPr>
        <p:spPr/>
        <p:txBody>
          <a:bodyPr>
            <a:normAutofit/>
          </a:bodyPr>
          <a:lstStyle/>
          <a:p>
            <a:pPr marL="0" indent="0">
              <a:buNone/>
            </a:pPr>
            <a:r>
              <a:rPr lang="en-US" dirty="0" smtClean="0"/>
              <a:t>Sentence </a:t>
            </a:r>
            <a:r>
              <a:rPr lang="en-US" dirty="0"/>
              <a:t>announced by </a:t>
            </a:r>
            <a:r>
              <a:rPr lang="en-US" dirty="0">
                <a:solidFill>
                  <a:srgbClr val="0070C0"/>
                </a:solidFill>
              </a:rPr>
              <a:t>MJ</a:t>
            </a:r>
            <a:r>
              <a:rPr lang="en-US" dirty="0"/>
              <a:t> IAW members’ determination; or, if MJ alone, </a:t>
            </a:r>
            <a:r>
              <a:rPr lang="en-US" dirty="0" smtClean="0"/>
              <a:t>by MJ</a:t>
            </a:r>
            <a:r>
              <a:rPr lang="en-US" dirty="0"/>
              <a:t>:</a:t>
            </a:r>
          </a:p>
          <a:p>
            <a:pPr lvl="1"/>
            <a:r>
              <a:rPr lang="en-US" dirty="0"/>
              <a:t>Term of confinement and amount of fine, if any, for each offense</a:t>
            </a:r>
          </a:p>
          <a:p>
            <a:pPr lvl="1"/>
            <a:r>
              <a:rPr lang="en-US" dirty="0"/>
              <a:t>For each term of confinement, whether concurrent or consecutive </a:t>
            </a:r>
          </a:p>
          <a:p>
            <a:pPr lvl="1"/>
            <a:r>
              <a:rPr lang="en-US" dirty="0"/>
              <a:t>Any other punishments as a single, unitary sentence</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27</a:t>
            </a:fld>
            <a:endParaRPr lang="en-US"/>
          </a:p>
        </p:txBody>
      </p:sp>
    </p:spTree>
    <p:extLst>
      <p:ext uri="{BB962C8B-B14F-4D97-AF65-F5344CB8AC3E}">
        <p14:creationId xmlns:p14="http://schemas.microsoft.com/office/powerpoint/2010/main" val="1624543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6006" y="213769"/>
            <a:ext cx="7630191" cy="740712"/>
          </a:xfrm>
        </p:spPr>
        <p:txBody>
          <a:bodyPr>
            <a:normAutofit/>
          </a:bodyPr>
          <a:lstStyle/>
          <a:p>
            <a:pPr algn="ctr"/>
            <a:r>
              <a:rPr lang="en-US" sz="3200" b="1" dirty="0" smtClean="0"/>
              <a:t>Sentencing – Appeal by the U.S.</a:t>
            </a:r>
            <a:endParaRPr lang="en-US" sz="3200" b="1" dirty="0"/>
          </a:p>
        </p:txBody>
      </p:sp>
      <p:sp>
        <p:nvSpPr>
          <p:cNvPr id="3" name="Content Placeholder 2"/>
          <p:cNvSpPr>
            <a:spLocks noGrp="1"/>
          </p:cNvSpPr>
          <p:nvPr>
            <p:ph idx="1"/>
          </p:nvPr>
        </p:nvSpPr>
        <p:spPr>
          <a:xfrm>
            <a:off x="578159" y="1360111"/>
            <a:ext cx="8339809" cy="4996239"/>
          </a:xfrm>
        </p:spPr>
        <p:txBody>
          <a:bodyPr>
            <a:normAutofit fontScale="92500"/>
          </a:bodyPr>
          <a:lstStyle/>
          <a:p>
            <a:pPr marL="0" indent="0">
              <a:buNone/>
            </a:pPr>
            <a:r>
              <a:rPr lang="en-US" sz="2400" dirty="0" smtClean="0"/>
              <a:t>With </a:t>
            </a:r>
            <a:r>
              <a:rPr lang="en-US" sz="2400" dirty="0"/>
              <a:t>the </a:t>
            </a:r>
            <a:r>
              <a:rPr lang="en-US" sz="2400" b="1" dirty="0"/>
              <a:t>approval of </a:t>
            </a:r>
            <a:r>
              <a:rPr lang="en-US" sz="2400" b="1" dirty="0" smtClean="0"/>
              <a:t>TJAG</a:t>
            </a:r>
            <a:r>
              <a:rPr lang="en-US" sz="2400" dirty="0" smtClean="0"/>
              <a:t> </a:t>
            </a:r>
            <a:r>
              <a:rPr lang="en-US" sz="2400" dirty="0"/>
              <a:t>the Government may appeal a sentence to the Court of Criminal Appeals, on the grounds that—</a:t>
            </a:r>
          </a:p>
          <a:p>
            <a:pPr marL="681038" indent="-342900"/>
            <a:r>
              <a:rPr lang="en-US" sz="2400" dirty="0" smtClean="0"/>
              <a:t>the </a:t>
            </a:r>
            <a:r>
              <a:rPr lang="en-US" sz="2400" dirty="0"/>
              <a:t>sentence </a:t>
            </a:r>
            <a:r>
              <a:rPr lang="en-US" sz="2400" b="1" dirty="0"/>
              <a:t>violates the law</a:t>
            </a:r>
            <a:r>
              <a:rPr lang="en-US" sz="2400" dirty="0"/>
              <a:t>; or</a:t>
            </a:r>
          </a:p>
          <a:p>
            <a:pPr marL="681038" indent="-342900"/>
            <a:r>
              <a:rPr lang="en-US" sz="2400" dirty="0" smtClean="0"/>
              <a:t>the </a:t>
            </a:r>
            <a:r>
              <a:rPr lang="en-US" sz="2400" dirty="0"/>
              <a:t>sentence is </a:t>
            </a:r>
            <a:r>
              <a:rPr lang="en-US" sz="2400" b="1"/>
              <a:t>plainly </a:t>
            </a:r>
            <a:r>
              <a:rPr lang="en-US" sz="2400" b="1" smtClean="0"/>
              <a:t>unreasonable</a:t>
            </a:r>
            <a:r>
              <a:rPr lang="en-US" sz="2400" dirty="0" smtClean="0"/>
              <a:t/>
            </a:r>
            <a:br>
              <a:rPr lang="en-US" sz="2400" dirty="0" smtClean="0"/>
            </a:br>
            <a:endParaRPr lang="en-US" sz="2400" dirty="0" smtClean="0"/>
          </a:p>
          <a:p>
            <a:pPr marL="0" indent="0">
              <a:buNone/>
            </a:pPr>
            <a:r>
              <a:rPr lang="en-US" sz="2400" b="1" dirty="0" smtClean="0"/>
              <a:t>Must </a:t>
            </a:r>
            <a:r>
              <a:rPr lang="en-US" sz="2400" b="1" dirty="0"/>
              <a:t>be filed within 60 days after the date on which the judgment of a court-martial is entered</a:t>
            </a:r>
            <a:r>
              <a:rPr lang="en-US" sz="2400" dirty="0"/>
              <a:t> into the record under Art. </a:t>
            </a:r>
            <a:r>
              <a:rPr lang="en-US" sz="2400" dirty="0" smtClean="0"/>
              <a:t>60c</a:t>
            </a:r>
          </a:p>
          <a:p>
            <a:pPr marL="0" indent="0">
              <a:buNone/>
            </a:pPr>
            <a:r>
              <a:rPr lang="en-US" sz="2400" dirty="0"/>
              <a:t>Prior to acting on request, TJAG transmits request to MJ who presided </a:t>
            </a:r>
            <a:r>
              <a:rPr lang="en-US" sz="2400" dirty="0" smtClean="0"/>
              <a:t>for the purposes of providing the MJ, the parties, and any crime victim with an opportunity to make a submission addressing the statement of reasons in the governments request</a:t>
            </a:r>
          </a:p>
          <a:p>
            <a:pPr marL="0" indent="0">
              <a:buNone/>
            </a:pPr>
            <a:r>
              <a:rPr lang="en-US" sz="2400" dirty="0" smtClean="0"/>
              <a:t>Information gathered will be used in TJAGs decision to approve the request to CCA</a:t>
            </a:r>
            <a:endParaRPr lang="en-US" sz="2400" dirty="0"/>
          </a:p>
          <a:p>
            <a:pPr marL="0" indent="0">
              <a:buNone/>
            </a:pPr>
            <a:endParaRPr lang="en-US" sz="2400"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28</a:t>
            </a:fld>
            <a:endParaRPr lang="en-US" dirty="0"/>
          </a:p>
        </p:txBody>
      </p:sp>
    </p:spTree>
    <p:extLst>
      <p:ext uri="{BB962C8B-B14F-4D97-AF65-F5344CB8AC3E}">
        <p14:creationId xmlns:p14="http://schemas.microsoft.com/office/powerpoint/2010/main" val="2695973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16006" y="213769"/>
            <a:ext cx="7630191" cy="740712"/>
          </a:xfrm>
        </p:spPr>
        <p:txBody>
          <a:bodyPr>
            <a:normAutofit/>
          </a:bodyPr>
          <a:lstStyle/>
          <a:p>
            <a:pPr algn="ctr"/>
            <a:r>
              <a:rPr lang="en-US" sz="3200" dirty="0" smtClean="0"/>
              <a:t>Sentencing – Appeal by the U.S.</a:t>
            </a:r>
            <a:endParaRPr lang="en-US" sz="3200" dirty="0"/>
          </a:p>
        </p:txBody>
      </p:sp>
      <p:sp>
        <p:nvSpPr>
          <p:cNvPr id="3" name="Content Placeholder 2"/>
          <p:cNvSpPr>
            <a:spLocks noGrp="1"/>
          </p:cNvSpPr>
          <p:nvPr>
            <p:ph idx="1"/>
          </p:nvPr>
        </p:nvSpPr>
        <p:spPr/>
        <p:txBody>
          <a:bodyPr>
            <a:normAutofit/>
          </a:bodyPr>
          <a:lstStyle/>
          <a:p>
            <a:r>
              <a:rPr lang="en-US" b="1" dirty="0"/>
              <a:t>New Art. 56(d)</a:t>
            </a:r>
          </a:p>
          <a:p>
            <a:pPr marL="338138" indent="0">
              <a:buNone/>
            </a:pPr>
            <a:r>
              <a:rPr lang="en-US" sz="2000" dirty="0"/>
              <a:t>(d) </a:t>
            </a:r>
            <a:r>
              <a:rPr lang="en-US" sz="2000" cap="small" dirty="0"/>
              <a:t>Appeal of Sentence by the United States.</a:t>
            </a:r>
            <a:r>
              <a:rPr lang="en-US" sz="2000" dirty="0"/>
              <a:t>—(1) With the </a:t>
            </a:r>
            <a:r>
              <a:rPr lang="en-US" sz="2000" b="1" dirty="0"/>
              <a:t>approval of the Judge Advocate General </a:t>
            </a:r>
            <a:r>
              <a:rPr lang="en-US" sz="2000" dirty="0"/>
              <a:t>concerned, the Government may appeal a sentence to the Court of Criminal Appeals, on the grounds that—</a:t>
            </a:r>
          </a:p>
          <a:p>
            <a:pPr marL="338138" indent="0">
              <a:buNone/>
            </a:pPr>
            <a:r>
              <a:rPr lang="en-US" sz="2000" dirty="0"/>
              <a:t>(A) the sentence </a:t>
            </a:r>
            <a:r>
              <a:rPr lang="en-US" sz="2000" b="1" dirty="0"/>
              <a:t>violates the law</a:t>
            </a:r>
            <a:r>
              <a:rPr lang="en-US" sz="2000" dirty="0"/>
              <a:t>; or</a:t>
            </a:r>
          </a:p>
          <a:p>
            <a:pPr marL="338138" indent="0">
              <a:buNone/>
            </a:pPr>
            <a:r>
              <a:rPr lang="en-US" sz="2000" dirty="0"/>
              <a:t>(B) the sentence is </a:t>
            </a:r>
            <a:r>
              <a:rPr lang="en-US" sz="2000" b="1" dirty="0"/>
              <a:t>plainly unreasonable</a:t>
            </a:r>
            <a:r>
              <a:rPr lang="en-US" sz="2000" dirty="0"/>
              <a:t>.</a:t>
            </a:r>
          </a:p>
          <a:p>
            <a:pPr marL="338138" indent="0">
              <a:buNone/>
            </a:pPr>
            <a:r>
              <a:rPr lang="en-US" sz="2000" dirty="0"/>
              <a:t>(2) An appeal under this subsection </a:t>
            </a:r>
            <a:r>
              <a:rPr lang="en-US" sz="2000" b="1" dirty="0"/>
              <a:t>must be filed within 60 days </a:t>
            </a:r>
            <a:r>
              <a:rPr lang="en-US" sz="2000" dirty="0"/>
              <a:t>after the date on which the judgment of a court-martial is entered into the record under Art. 60c.</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29</a:t>
            </a:fld>
            <a:endParaRPr lang="en-US"/>
          </a:p>
        </p:txBody>
      </p:sp>
    </p:spTree>
    <p:extLst>
      <p:ext uri="{BB962C8B-B14F-4D97-AF65-F5344CB8AC3E}">
        <p14:creationId xmlns:p14="http://schemas.microsoft.com/office/powerpoint/2010/main" val="834339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64674"/>
            <a:ext cx="7739845" cy="740712"/>
          </a:xfrm>
        </p:spPr>
        <p:txBody>
          <a:bodyPr>
            <a:noAutofit/>
          </a:bodyPr>
          <a:lstStyle/>
          <a:p>
            <a:pPr algn="ctr"/>
            <a:r>
              <a:rPr lang="en-US" sz="3200" b="1" dirty="0" smtClean="0"/>
              <a:t>3 Types of General Courts-Martial</a:t>
            </a:r>
            <a:endParaRPr lang="en-US" sz="3200" i="1" dirty="0"/>
          </a:p>
        </p:txBody>
      </p:sp>
      <p:sp>
        <p:nvSpPr>
          <p:cNvPr id="3" name="Content Placeholder 2"/>
          <p:cNvSpPr>
            <a:spLocks noGrp="1"/>
          </p:cNvSpPr>
          <p:nvPr>
            <p:ph idx="1"/>
          </p:nvPr>
        </p:nvSpPr>
        <p:spPr>
          <a:xfrm>
            <a:off x="208655" y="1336012"/>
            <a:ext cx="8573266" cy="4080498"/>
          </a:xfrm>
        </p:spPr>
        <p:txBody>
          <a:bodyPr>
            <a:noAutofit/>
          </a:bodyPr>
          <a:lstStyle/>
          <a:p>
            <a:pPr lvl="1"/>
            <a:r>
              <a:rPr lang="en-US" b="1" dirty="0" smtClean="0"/>
              <a:t>MJ </a:t>
            </a:r>
            <a:r>
              <a:rPr lang="en-US" b="1" dirty="0"/>
              <a:t>and </a:t>
            </a:r>
            <a:r>
              <a:rPr lang="en-US" b="1" dirty="0" smtClean="0"/>
              <a:t>12 </a:t>
            </a:r>
            <a:r>
              <a:rPr lang="en-US" dirty="0" smtClean="0"/>
              <a:t>members* in capital cases</a:t>
            </a:r>
            <a:br>
              <a:rPr lang="en-US" dirty="0" smtClean="0"/>
            </a:br>
            <a:endParaRPr lang="en-US" dirty="0"/>
          </a:p>
          <a:p>
            <a:pPr lvl="1"/>
            <a:r>
              <a:rPr lang="en-US" b="1" dirty="0" smtClean="0">
                <a:solidFill>
                  <a:srgbClr val="0070C0"/>
                </a:solidFill>
              </a:rPr>
              <a:t>MJ </a:t>
            </a:r>
            <a:r>
              <a:rPr lang="en-US" b="1" dirty="0">
                <a:solidFill>
                  <a:srgbClr val="0070C0"/>
                </a:solidFill>
              </a:rPr>
              <a:t>and </a:t>
            </a:r>
            <a:r>
              <a:rPr lang="en-US" b="1" dirty="0" smtClean="0">
                <a:solidFill>
                  <a:srgbClr val="0070C0"/>
                </a:solidFill>
              </a:rPr>
              <a:t>8 </a:t>
            </a:r>
            <a:r>
              <a:rPr lang="en-US" dirty="0" smtClean="0">
                <a:solidFill>
                  <a:srgbClr val="0070C0"/>
                </a:solidFill>
              </a:rPr>
              <a:t>members* in non-capital cases </a:t>
            </a:r>
          </a:p>
          <a:p>
            <a:pPr lvl="2"/>
            <a:r>
              <a:rPr lang="en-US" sz="1800" dirty="0" smtClean="0"/>
              <a:t>Can </a:t>
            </a:r>
            <a:r>
              <a:rPr lang="en-US" sz="1800" dirty="0"/>
              <a:t>be reduced to </a:t>
            </a:r>
            <a:r>
              <a:rPr lang="en-US" sz="1800" dirty="0" smtClean="0"/>
              <a:t>6 </a:t>
            </a:r>
            <a:r>
              <a:rPr lang="en-US" sz="1800" dirty="0"/>
              <a:t>or </a:t>
            </a:r>
            <a:r>
              <a:rPr lang="en-US" sz="1800" dirty="0" smtClean="0"/>
              <a:t>7 </a:t>
            </a:r>
            <a:r>
              <a:rPr lang="en-US" sz="1800" dirty="0"/>
              <a:t>if, after </a:t>
            </a:r>
            <a:r>
              <a:rPr lang="en-US" sz="1800" dirty="0" err="1"/>
              <a:t>impanelment</a:t>
            </a:r>
            <a:r>
              <a:rPr lang="en-US" sz="1800" dirty="0"/>
              <a:t>, </a:t>
            </a:r>
            <a:r>
              <a:rPr lang="en-US" sz="1800" dirty="0" smtClean="0"/>
              <a:t>a CM member is excused, there are no alternates, and enlisted quorum remains</a:t>
            </a:r>
            <a:endParaRPr lang="en-US" sz="1800" dirty="0"/>
          </a:p>
          <a:p>
            <a:pPr lvl="1"/>
            <a:endParaRPr lang="en-US" b="1" dirty="0" smtClean="0"/>
          </a:p>
          <a:p>
            <a:pPr lvl="1"/>
            <a:r>
              <a:rPr lang="en-US" b="1" dirty="0" smtClean="0"/>
              <a:t>MJ alone</a:t>
            </a:r>
            <a:r>
              <a:rPr lang="en-US" dirty="0" smtClean="0"/>
              <a:t> </a:t>
            </a:r>
            <a:r>
              <a:rPr lang="en-US" dirty="0"/>
              <a:t>after accused </a:t>
            </a:r>
            <a:r>
              <a:rPr lang="en-US" dirty="0" smtClean="0"/>
              <a:t>election (except capital cases)</a:t>
            </a:r>
          </a:p>
          <a:p>
            <a:pPr lvl="1"/>
            <a:endParaRPr lang="en-US" dirty="0" smtClean="0"/>
          </a:p>
          <a:p>
            <a:pPr lvl="1"/>
            <a:endParaRPr lang="en-US" dirty="0"/>
          </a:p>
          <a:p>
            <a:pPr lvl="1"/>
            <a:endParaRPr lang="en-US" dirty="0"/>
          </a:p>
          <a:p>
            <a:pPr lvl="1"/>
            <a:endParaRPr lang="en-US" dirty="0"/>
          </a:p>
          <a:p>
            <a:pPr marL="457200" lvl="1" indent="0">
              <a:buNone/>
            </a:pPr>
            <a:r>
              <a:rPr lang="en-US" dirty="0" smtClean="0"/>
              <a:t>*plus </a:t>
            </a:r>
            <a:r>
              <a:rPr lang="en-US" dirty="0"/>
              <a:t>alternate members if authorized by </a:t>
            </a:r>
            <a:r>
              <a:rPr lang="en-US" dirty="0" smtClean="0"/>
              <a:t>CA</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a:t>
            </a:fld>
            <a:endParaRPr lang="en-US"/>
          </a:p>
        </p:txBody>
      </p:sp>
    </p:spTree>
    <p:extLst>
      <p:ext uri="{BB962C8B-B14F-4D97-AF65-F5344CB8AC3E}">
        <p14:creationId xmlns:p14="http://schemas.microsoft.com/office/powerpoint/2010/main" val="804391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253" y="213769"/>
            <a:ext cx="7323345" cy="740712"/>
          </a:xfrm>
        </p:spPr>
        <p:txBody>
          <a:bodyPr>
            <a:normAutofit/>
          </a:bodyPr>
          <a:lstStyle/>
          <a:p>
            <a:pPr algn="ctr"/>
            <a:r>
              <a:rPr lang="en-US" sz="3200" b="1" dirty="0" smtClean="0"/>
              <a:t>Sentencing – Appeal by the U.S.</a:t>
            </a:r>
            <a:endParaRPr lang="en-US" sz="3200" b="1" dirty="0"/>
          </a:p>
        </p:txBody>
      </p:sp>
      <p:sp>
        <p:nvSpPr>
          <p:cNvPr id="3" name="Content Placeholder 2"/>
          <p:cNvSpPr>
            <a:spLocks noGrp="1"/>
          </p:cNvSpPr>
          <p:nvPr>
            <p:ph idx="1"/>
          </p:nvPr>
        </p:nvSpPr>
        <p:spPr/>
        <p:txBody>
          <a:bodyPr>
            <a:normAutofit lnSpcReduction="10000"/>
          </a:bodyPr>
          <a:lstStyle/>
          <a:p>
            <a:r>
              <a:rPr lang="en-US" dirty="0" smtClean="0"/>
              <a:t>Must </a:t>
            </a:r>
            <a:r>
              <a:rPr lang="en-US" dirty="0"/>
              <a:t>identify the specific provisions of law at issue and the facts in the record demonstrating </a:t>
            </a:r>
            <a:r>
              <a:rPr lang="en-US" b="1" dirty="0"/>
              <a:t>a violation of the law </a:t>
            </a:r>
            <a:r>
              <a:rPr lang="en-US" dirty="0"/>
              <a:t>in the announced sentence, or</a:t>
            </a:r>
          </a:p>
          <a:p>
            <a:r>
              <a:rPr lang="en-US" dirty="0"/>
              <a:t>Must identify the facts in the record that demonstrate by clear and convincing evidence that the sentence announced was </a:t>
            </a:r>
            <a:r>
              <a:rPr lang="en-US" b="1" dirty="0"/>
              <a:t>plainly unreasonable</a:t>
            </a:r>
            <a:r>
              <a:rPr lang="en-US" dirty="0"/>
              <a:t> because </a:t>
            </a:r>
            <a:r>
              <a:rPr lang="en-US" u="sng" dirty="0"/>
              <a:t>no reasonable sentencing authority would adjudge such a sentence in view of the record before the sentencing authority at the time sentence was </a:t>
            </a:r>
            <a:r>
              <a:rPr lang="en-US" u="sng" dirty="0" smtClean="0"/>
              <a:t>announced</a:t>
            </a:r>
            <a:endParaRPr lang="en-US" u="sng"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30</a:t>
            </a:fld>
            <a:endParaRPr lang="en-US"/>
          </a:p>
        </p:txBody>
      </p:sp>
    </p:spTree>
    <p:extLst>
      <p:ext uri="{BB962C8B-B14F-4D97-AF65-F5344CB8AC3E}">
        <p14:creationId xmlns:p14="http://schemas.microsoft.com/office/powerpoint/2010/main" val="3541220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06253" y="213769"/>
            <a:ext cx="7323345" cy="740712"/>
          </a:xfrm>
        </p:spPr>
        <p:txBody>
          <a:bodyPr>
            <a:normAutofit/>
          </a:bodyPr>
          <a:lstStyle/>
          <a:p>
            <a:pPr algn="ctr"/>
            <a:r>
              <a:rPr lang="en-US" sz="3200" dirty="0" smtClean="0"/>
              <a:t>Sentencing – Appeal by the U.S.</a:t>
            </a:r>
            <a:endParaRPr lang="en-US" sz="3200" dirty="0"/>
          </a:p>
        </p:txBody>
      </p:sp>
      <p:sp>
        <p:nvSpPr>
          <p:cNvPr id="3" name="Content Placeholder 2"/>
          <p:cNvSpPr>
            <a:spLocks noGrp="1"/>
          </p:cNvSpPr>
          <p:nvPr>
            <p:ph idx="1"/>
          </p:nvPr>
        </p:nvSpPr>
        <p:spPr/>
        <p:txBody>
          <a:bodyPr>
            <a:normAutofit fontScale="85000" lnSpcReduction="10000"/>
          </a:bodyPr>
          <a:lstStyle/>
          <a:p>
            <a:r>
              <a:rPr lang="en-US" b="1" dirty="0"/>
              <a:t>R.C.M. 1117.  Appeal of sentence by the United States</a:t>
            </a:r>
          </a:p>
          <a:p>
            <a:pPr lvl="1"/>
            <a:r>
              <a:rPr lang="en-US" dirty="0"/>
              <a:t>A statement of reasons in support of an appeal based upon information in the record at the time the sentence was announced</a:t>
            </a:r>
          </a:p>
          <a:p>
            <a:pPr lvl="2"/>
            <a:r>
              <a:rPr lang="en-US" dirty="0"/>
              <a:t>Must identify the specific provisions of law at issue and the facts in the record demonstrating a violation of the law in the announced sentence, or</a:t>
            </a:r>
          </a:p>
          <a:p>
            <a:pPr lvl="2"/>
            <a:r>
              <a:rPr lang="en-US" dirty="0"/>
              <a:t>Must identify the facts in the record that demonstrate by clear and convincing evidence that the sentence announced was plainly unreasonable because </a:t>
            </a:r>
            <a:r>
              <a:rPr lang="en-US" u="sng" dirty="0"/>
              <a:t>no reasonable sentencing authority would adjudge such a sentence in view of the record before the sentencing authority at the time sentence was announced</a:t>
            </a:r>
          </a:p>
          <a:p>
            <a:pPr lvl="1"/>
            <a:r>
              <a:rPr lang="en-US" dirty="0"/>
              <a:t>Prior to acting on request, TJAG transmits request to MJ who presided for submissions based on facts established in the record from MJ, the parties, and any crime victim addressing Government’s statement of reasons</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31</a:t>
            </a:fld>
            <a:endParaRPr lang="en-US"/>
          </a:p>
        </p:txBody>
      </p:sp>
    </p:spTree>
    <p:extLst>
      <p:ext uri="{BB962C8B-B14F-4D97-AF65-F5344CB8AC3E}">
        <p14:creationId xmlns:p14="http://schemas.microsoft.com/office/powerpoint/2010/main" val="186908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Sentencing Summary</a:t>
            </a:r>
            <a:endParaRPr lang="en-US" sz="3200" b="1" dirty="0"/>
          </a:p>
        </p:txBody>
      </p:sp>
      <p:sp>
        <p:nvSpPr>
          <p:cNvPr id="3" name="Content Placeholder 2"/>
          <p:cNvSpPr>
            <a:spLocks noGrp="1"/>
          </p:cNvSpPr>
          <p:nvPr>
            <p:ph idx="1"/>
          </p:nvPr>
        </p:nvSpPr>
        <p:spPr>
          <a:xfrm>
            <a:off x="578160" y="1360111"/>
            <a:ext cx="7886700" cy="4916935"/>
          </a:xfrm>
        </p:spPr>
        <p:txBody>
          <a:bodyPr>
            <a:normAutofit lnSpcReduction="10000"/>
          </a:bodyPr>
          <a:lstStyle/>
          <a:p>
            <a:r>
              <a:rPr lang="en-US" dirty="0" smtClean="0"/>
              <a:t>Noncapital cases: </a:t>
            </a:r>
            <a:r>
              <a:rPr lang="en-US" b="1" dirty="0" smtClean="0"/>
              <a:t>MJ is default sentencing </a:t>
            </a:r>
            <a:r>
              <a:rPr lang="en-US" dirty="0" smtClean="0"/>
              <a:t>authority; after members trial, accused can elect members sentencing</a:t>
            </a:r>
          </a:p>
          <a:p>
            <a:r>
              <a:rPr lang="en-US" dirty="0" smtClean="0"/>
              <a:t>MJ determines </a:t>
            </a:r>
            <a:r>
              <a:rPr lang="en-US" b="1" dirty="0" smtClean="0"/>
              <a:t>segmented sentence </a:t>
            </a:r>
            <a:r>
              <a:rPr lang="en-US" dirty="0" smtClean="0"/>
              <a:t>to confinement and fine for each specification</a:t>
            </a:r>
          </a:p>
          <a:p>
            <a:r>
              <a:rPr lang="en-US" dirty="0" smtClean="0"/>
              <a:t>If two or more specifications, MJ indicates whether confinement and fine for each spec. run </a:t>
            </a:r>
            <a:r>
              <a:rPr lang="en-US" b="1" dirty="0" smtClean="0"/>
              <a:t>consecutively or concurrently</a:t>
            </a:r>
          </a:p>
          <a:p>
            <a:r>
              <a:rPr lang="en-US" b="1" dirty="0" smtClean="0"/>
              <a:t>Members issue unitary sentence </a:t>
            </a:r>
            <a:r>
              <a:rPr lang="en-US" dirty="0" smtClean="0"/>
              <a:t>for all specifications and all punishments</a:t>
            </a:r>
          </a:p>
          <a:p>
            <a:r>
              <a:rPr lang="en-US" dirty="0" smtClean="0"/>
              <a:t>MJ issues unitary sentence for everything but confinement and fines</a:t>
            </a:r>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32</a:t>
            </a:fld>
            <a:endParaRPr lang="en-US"/>
          </a:p>
        </p:txBody>
      </p:sp>
    </p:spTree>
    <p:extLst>
      <p:ext uri="{BB962C8B-B14F-4D97-AF65-F5344CB8AC3E}">
        <p14:creationId xmlns:p14="http://schemas.microsoft.com/office/powerpoint/2010/main" val="10976854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Sentencing Summary</a:t>
            </a:r>
            <a:endParaRPr lang="en-US" sz="3200" dirty="0"/>
          </a:p>
        </p:txBody>
      </p:sp>
      <p:sp>
        <p:nvSpPr>
          <p:cNvPr id="3" name="Content Placeholder 2"/>
          <p:cNvSpPr>
            <a:spLocks noGrp="1"/>
          </p:cNvSpPr>
          <p:nvPr>
            <p:ph idx="1"/>
          </p:nvPr>
        </p:nvSpPr>
        <p:spPr/>
        <p:txBody>
          <a:bodyPr>
            <a:normAutofit/>
          </a:bodyPr>
          <a:lstStyle/>
          <a:p>
            <a:r>
              <a:rPr lang="en-US" dirty="0" smtClean="0"/>
              <a:t>Accused </a:t>
            </a:r>
            <a:r>
              <a:rPr lang="en-US" dirty="0"/>
              <a:t>has new sentencing elections</a:t>
            </a:r>
          </a:p>
          <a:p>
            <a:r>
              <a:rPr lang="en-US" dirty="0"/>
              <a:t>Courts-martial have fixed panel </a:t>
            </a:r>
            <a:r>
              <a:rPr lang="en-US" dirty="0" smtClean="0"/>
              <a:t>sizes</a:t>
            </a:r>
            <a:endParaRPr lang="en-US" dirty="0"/>
          </a:p>
          <a:p>
            <a:r>
              <a:rPr lang="en-US" dirty="0" smtClean="0"/>
              <a:t>Three-fourths </a:t>
            </a:r>
            <a:r>
              <a:rPr lang="en-US" dirty="0"/>
              <a:t>required </a:t>
            </a:r>
            <a:r>
              <a:rPr lang="en-US" dirty="0" smtClean="0"/>
              <a:t>for conviction and sentences other than death</a:t>
            </a:r>
            <a:endParaRPr lang="en-US" dirty="0"/>
          </a:p>
          <a:p>
            <a:r>
              <a:rPr lang="en-US" dirty="0"/>
              <a:t>CA can refer to new MJ alone; 6 mos. and no </a:t>
            </a:r>
            <a:r>
              <a:rPr lang="en-US" dirty="0" smtClean="0"/>
              <a:t>discharge</a:t>
            </a:r>
            <a:endParaRPr lang="en-US" dirty="0"/>
          </a:p>
          <a:p>
            <a:r>
              <a:rPr lang="en-US" dirty="0"/>
              <a:t>Gov. can appeal plainly unreasonable/illegal sentence </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33</a:t>
            </a:fld>
            <a:endParaRPr lang="en-US"/>
          </a:p>
        </p:txBody>
      </p:sp>
    </p:spTree>
    <p:extLst>
      <p:ext uri="{BB962C8B-B14F-4D97-AF65-F5344CB8AC3E}">
        <p14:creationId xmlns:p14="http://schemas.microsoft.com/office/powerpoint/2010/main" val="504742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864788"/>
            <a:ext cx="7886700" cy="2852737"/>
          </a:xfrm>
        </p:spPr>
        <p:txBody>
          <a:bodyPr>
            <a:normAutofit/>
          </a:bodyPr>
          <a:lstStyle/>
          <a:p>
            <a:pPr algn="ctr"/>
            <a:r>
              <a:rPr lang="en-US" sz="4400" b="1" dirty="0" smtClean="0"/>
              <a:t>QUESTIONS?</a:t>
            </a:r>
            <a:endParaRPr lang="en-US" sz="4400" b="1" dirty="0"/>
          </a:p>
        </p:txBody>
      </p:sp>
      <p:sp>
        <p:nvSpPr>
          <p:cNvPr id="5" name="Date Placeholder 4"/>
          <p:cNvSpPr>
            <a:spLocks noGrp="1"/>
          </p:cNvSpPr>
          <p:nvPr>
            <p:ph type="dt" sz="half" idx="10"/>
          </p:nvPr>
        </p:nvSpPr>
        <p:spPr/>
        <p:txBody>
          <a:bodyPr/>
          <a:lstStyle/>
          <a:p>
            <a:r>
              <a:rPr lang="en-US" smtClean="0"/>
              <a:t>As of 3 August 2018</a:t>
            </a:r>
            <a:endParaRPr lang="en-US"/>
          </a:p>
        </p:txBody>
      </p:sp>
      <p:sp>
        <p:nvSpPr>
          <p:cNvPr id="6" name="Footer Placeholder 5"/>
          <p:cNvSpPr>
            <a:spLocks noGrp="1"/>
          </p:cNvSpPr>
          <p:nvPr>
            <p:ph type="ftr" sz="quarter" idx="11"/>
          </p:nvPr>
        </p:nvSpPr>
        <p:spPr/>
        <p:txBody>
          <a:bodyPr/>
          <a:lstStyle/>
          <a:p>
            <a:r>
              <a:rPr lang="en-US" smtClean="0"/>
              <a:t>MTT Training Product</a:t>
            </a:r>
            <a:endParaRPr lang="en-US"/>
          </a:p>
        </p:txBody>
      </p:sp>
      <p:sp>
        <p:nvSpPr>
          <p:cNvPr id="7" name="Slide Number Placeholder 6"/>
          <p:cNvSpPr>
            <a:spLocks noGrp="1"/>
          </p:cNvSpPr>
          <p:nvPr>
            <p:ph type="sldNum" sz="quarter" idx="12"/>
          </p:nvPr>
        </p:nvSpPr>
        <p:spPr/>
        <p:txBody>
          <a:bodyPr/>
          <a:lstStyle/>
          <a:p>
            <a:fld id="{B3951688-D484-4090-998C-23E303179EF8}" type="slidenum">
              <a:rPr lang="en-US" smtClean="0"/>
              <a:t>34</a:t>
            </a:fld>
            <a:endParaRPr lang="en-US"/>
          </a:p>
        </p:txBody>
      </p:sp>
    </p:spTree>
    <p:extLst>
      <p:ext uri="{BB962C8B-B14F-4D97-AF65-F5344CB8AC3E}">
        <p14:creationId xmlns:p14="http://schemas.microsoft.com/office/powerpoint/2010/main" val="9523158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ext Box 12"/>
          <p:cNvSpPr txBox="1">
            <a:spLocks noChangeArrowheads="1"/>
          </p:cNvSpPr>
          <p:nvPr/>
        </p:nvSpPr>
        <p:spPr bwMode="auto">
          <a:xfrm>
            <a:off x="998620" y="2187699"/>
            <a:ext cx="70866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0" marR="0" lvl="0" indent="0" algn="ctr" defTabSz="914400" rtl="0" eaLnBrk="1" fontAlgn="auto" latinLnBrk="0" hangingPunct="1">
              <a:lnSpc>
                <a:spcPct val="100000"/>
              </a:lnSpc>
              <a:spcBef>
                <a:spcPts val="0"/>
              </a:spcBef>
              <a:spcAft>
                <a:spcPts val="300"/>
              </a:spcAft>
              <a:buClrTx/>
              <a:buSzTx/>
              <a:buFontTx/>
              <a:buNone/>
              <a:tabLst/>
              <a:defRPr/>
            </a:pPr>
            <a:endParaRPr kumimoji="0" lang="en-US" altLang="en-US" sz="3200" b="1" i="0" u="none" strike="noStrike" kern="1200" cap="none" spc="0" normalizeH="0" baseline="0" noProof="0" dirty="0" smtClean="0">
              <a:ln>
                <a:noFill/>
              </a:ln>
              <a:solidFill>
                <a:srgbClr val="0000FF"/>
              </a:solidFill>
              <a:effectLst/>
              <a:uLnTx/>
              <a:uFillTx/>
              <a:latin typeface="Arial" pitchFamily="34" charset="0"/>
              <a:ea typeface="+mn-ea"/>
              <a:cs typeface="Arial" pitchFamily="34" charset="0"/>
            </a:endParaRPr>
          </a:p>
          <a:p>
            <a:pPr marL="0" marR="0" lvl="0" indent="0" algn="ctr" defTabSz="914400" rtl="0" eaLnBrk="1" fontAlgn="auto" latinLnBrk="0" hangingPunct="1">
              <a:lnSpc>
                <a:spcPct val="100000"/>
              </a:lnSpc>
              <a:spcBef>
                <a:spcPts val="0"/>
              </a:spcBef>
              <a:spcAft>
                <a:spcPts val="300"/>
              </a:spcAft>
              <a:buClrTx/>
              <a:buSzTx/>
              <a:buFontTx/>
              <a:buNone/>
              <a:tabLst/>
              <a:defRPr/>
            </a:pPr>
            <a:r>
              <a:rPr kumimoji="0" lang="en-US" altLang="en-US" sz="3200" b="1"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rPr>
              <a:t>MILITARY JUSTICE ACT OF 2016</a:t>
            </a:r>
          </a:p>
          <a:p>
            <a:pPr marL="0" marR="0" lvl="0" indent="0" algn="ctr" defTabSz="914400" rtl="0" eaLnBrk="0" fontAlgn="auto" latinLnBrk="0" hangingPunct="0">
              <a:lnSpc>
                <a:spcPct val="100000"/>
              </a:lnSpc>
              <a:spcBef>
                <a:spcPts val="0"/>
              </a:spcBef>
              <a:spcAft>
                <a:spcPts val="1800"/>
              </a:spcAft>
              <a:buClrTx/>
              <a:buSzTx/>
              <a:buFontTx/>
              <a:buNone/>
              <a:tabLst/>
              <a:defRPr/>
            </a:pPr>
            <a:endParaRPr kumimoji="0" lang="en-US" sz="2400" b="1" i="0" u="none" strike="noStrike" kern="1200" cap="none" spc="0" normalizeH="0" baseline="0" noProof="0" dirty="0" smtClean="0">
              <a:ln>
                <a:noFill/>
              </a:ln>
              <a:solidFill>
                <a:srgbClr val="0000FF"/>
              </a:solidFill>
              <a:effectLst/>
              <a:uLnTx/>
              <a:uFillTx/>
              <a:latin typeface="Arial" charset="0"/>
              <a:ea typeface="+mn-ea"/>
              <a:cs typeface="Arial" charset="0"/>
            </a:endParaRPr>
          </a:p>
          <a:p>
            <a:pPr marL="0" marR="0" lvl="0" indent="0" algn="ctr" defTabSz="914400" rtl="0" eaLnBrk="0" fontAlgn="auto" latinLnBrk="0" hangingPunct="0">
              <a:lnSpc>
                <a:spcPct val="100000"/>
              </a:lnSpc>
              <a:spcBef>
                <a:spcPts val="0"/>
              </a:spcBef>
              <a:spcAft>
                <a:spcPts val="1800"/>
              </a:spcAft>
              <a:buClrTx/>
              <a:buSzTx/>
              <a:buFontTx/>
              <a:buNone/>
              <a:tabLst/>
              <a:defRPr/>
            </a:pPr>
            <a:r>
              <a:rPr kumimoji="0" lang="en-US" sz="3200" b="1" i="0" u="none" strike="noStrike" kern="1200" cap="none" spc="0" normalizeH="0" baseline="0" noProof="0" dirty="0">
                <a:ln>
                  <a:noFill/>
                </a:ln>
                <a:solidFill>
                  <a:srgbClr val="0070C0"/>
                </a:solidFill>
                <a:effectLst/>
                <a:uLnTx/>
                <a:uFillTx/>
                <a:latin typeface="Arial" charset="0"/>
                <a:ea typeface="+mn-ea"/>
                <a:cs typeface="Arial" charset="0"/>
              </a:rPr>
              <a:t>Plea </a:t>
            </a:r>
            <a:r>
              <a:rPr kumimoji="0" lang="en-US" sz="3200" b="1" i="0" u="none" strike="noStrike" kern="1200" cap="none" spc="0" normalizeH="0" baseline="0" noProof="0" dirty="0" smtClean="0">
                <a:ln>
                  <a:noFill/>
                </a:ln>
                <a:solidFill>
                  <a:srgbClr val="0070C0"/>
                </a:solidFill>
                <a:effectLst/>
                <a:uLnTx/>
                <a:uFillTx/>
                <a:latin typeface="Arial" charset="0"/>
                <a:ea typeface="+mn-ea"/>
                <a:cs typeface="Arial" charset="0"/>
              </a:rPr>
              <a:t>Agreements</a:t>
            </a:r>
            <a:endParaRPr kumimoji="0" lang="en-US" sz="3200" b="1" i="0" u="none" strike="noStrike" kern="1200" cap="none" spc="0" normalizeH="0" baseline="0" noProof="0" dirty="0">
              <a:ln>
                <a:noFill/>
              </a:ln>
              <a:solidFill>
                <a:srgbClr val="0070C0"/>
              </a:solidFill>
              <a:effectLst/>
              <a:uLnTx/>
              <a:uFillTx/>
              <a:latin typeface="Arial" charset="0"/>
              <a:ea typeface="+mn-ea"/>
              <a:cs typeface="Arial" charset="0"/>
            </a:endParaRPr>
          </a:p>
        </p:txBody>
      </p:sp>
    </p:spTree>
    <p:extLst>
      <p:ext uri="{BB962C8B-B14F-4D97-AF65-F5344CB8AC3E}">
        <p14:creationId xmlns:p14="http://schemas.microsoft.com/office/powerpoint/2010/main" val="32513814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smtClean="0"/>
              <a:t>POINTS TO CONSIDER</a:t>
            </a:r>
            <a:endParaRPr lang="en-US" sz="24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Content Placeholder 2"/>
          <p:cNvSpPr txBox="1">
            <a:spLocks/>
          </p:cNvSpPr>
          <p:nvPr/>
        </p:nvSpPr>
        <p:spPr>
          <a:xfrm>
            <a:off x="659113" y="1502117"/>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Objectives of training?</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What does “</a:t>
            </a:r>
            <a:r>
              <a:rPr kumimoji="0" lang="en-US" sz="24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new</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mean?</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How will the changes affect you?</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What forms and practice guides must change?</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How will the changes affect your client?</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926477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History of Pretrial Agreements</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440038" y="1502117"/>
            <a:ext cx="8229600" cy="4854234"/>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9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PTAs part of Army MJ practice since 1953</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9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Army FY 1953: 11,158 GCMs; FY 2016: 558 GCMs</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9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Between 1952-1956, guilty plea rate from 1% to 60%</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9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Navy formally adopted PTAs in 1957</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9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Air Force prohibited PTAs until 1975</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9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Codified in 1984 (R.C.M. 705 in MCM)</a:t>
            </a:r>
          </a:p>
        </p:txBody>
      </p:sp>
    </p:spTree>
    <p:extLst>
      <p:ext uri="{BB962C8B-B14F-4D97-AF65-F5344CB8AC3E}">
        <p14:creationId xmlns:p14="http://schemas.microsoft.com/office/powerpoint/2010/main" val="217444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Authority?</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3646" b="6510"/>
          <a:stretch/>
        </p:blipFill>
        <p:spPr>
          <a:xfrm>
            <a:off x="2184400" y="1104900"/>
            <a:ext cx="5067300" cy="4552652"/>
          </a:xfrm>
          <a:prstGeom prst="rect">
            <a:avLst/>
          </a:prstGeom>
        </p:spPr>
      </p:pic>
    </p:spTree>
    <p:extLst>
      <p:ext uri="{BB962C8B-B14F-4D97-AF65-F5344CB8AC3E}">
        <p14:creationId xmlns:p14="http://schemas.microsoft.com/office/powerpoint/2010/main" val="14596911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Pretrial Agreements</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Content Placeholder 2"/>
          <p:cNvSpPr txBox="1">
            <a:spLocks/>
          </p:cNvSpPr>
          <p:nvPr/>
        </p:nvSpPr>
        <p:spPr>
          <a:xfrm>
            <a:off x="440038" y="1444967"/>
            <a:ext cx="8229600" cy="4525963"/>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Existing Art. 60. Action by the convening authority</a:t>
            </a:r>
          </a:p>
          <a:p>
            <a:pPr marL="342900" marR="0" lvl="1" indent="0" algn="l" defTabSz="914400" rtl="0" eaLnBrk="1" fontAlgn="auto" latinLnBrk="0" hangingPunct="1">
              <a:lnSpc>
                <a:spcPct val="100000"/>
              </a:lnSpc>
              <a:spcBef>
                <a:spcPts val="0"/>
              </a:spcBef>
              <a:spcAft>
                <a:spcPts val="300"/>
              </a:spcAft>
              <a:buClrTx/>
              <a:buSzTx/>
              <a:buFont typeface="Courier New" panose="02070309020205020404" pitchFamily="49" charset="0"/>
              <a:buNone/>
              <a:tabLst/>
              <a:defRPr/>
            </a:pPr>
            <a:r>
              <a:rPr kumimoji="0" lang="en-US" sz="20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Art. 60(c)(4)(C) </a:t>
            </a: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If a pre-trial agreement has been entered into by the convening authority and the accused, as authorized by Rule for Courts-Martial 705, the </a:t>
            </a:r>
            <a:r>
              <a:rPr kumimoji="0" lang="en-US" sz="20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convening authority </a:t>
            </a: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or another person authorized to act under this section </a:t>
            </a:r>
            <a:r>
              <a:rPr kumimoji="0" lang="en-US" sz="20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shall have the authority to approve, disapprove, commute, or suspend a sentence in whole or in part pursuant to the terms of the pre-trial agreement</a:t>
            </a: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subject to the following limitations for convictions of offenses that involve a mandatory minimum sentence[.]</a:t>
            </a:r>
            <a:b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Two-part pretrial agreements</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US" sz="2065"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See current R.C.M. 910(f)(3): </a:t>
            </a:r>
            <a:r>
              <a:rPr kumimoji="0" lang="en-US" sz="2065"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If a plea agreement exists, the military judge shall require disclosure of the entire agreement before the plea is accepted,</a:t>
            </a:r>
            <a:br>
              <a:rPr kumimoji="0" lang="en-US" sz="2065"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r>
              <a:rPr kumimoji="0" lang="en-US" sz="2065" b="0"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provided that in trial before military judge alone the military judge ordinarily shall not examine any sentence limitation contained in the agreement until after the sentence of the court-martial has been announced</a:t>
            </a:r>
            <a:r>
              <a:rPr kumimoji="0" lang="en-US" sz="2065"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Convening authority’s authority to modify a sentence </a:t>
            </a:r>
            <a:r>
              <a:rPr kumimoji="0" lang="en-US" sz="2400" b="0" i="1"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after</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it has been imposed.</a:t>
            </a:r>
          </a:p>
        </p:txBody>
      </p:sp>
    </p:spTree>
    <p:extLst>
      <p:ext uri="{BB962C8B-B14F-4D97-AF65-F5344CB8AC3E}">
        <p14:creationId xmlns:p14="http://schemas.microsoft.com/office/powerpoint/2010/main" val="3576292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64674"/>
            <a:ext cx="7739845" cy="740712"/>
          </a:xfrm>
        </p:spPr>
        <p:txBody>
          <a:bodyPr>
            <a:noAutofit/>
          </a:bodyPr>
          <a:lstStyle/>
          <a:p>
            <a:pPr algn="ctr"/>
            <a:r>
              <a:rPr lang="en-US" sz="3200" b="1" dirty="0" smtClean="0"/>
              <a:t>3 Types of Special Courts-Martial</a:t>
            </a:r>
            <a:endParaRPr lang="en-US" sz="3200" i="1" dirty="0"/>
          </a:p>
        </p:txBody>
      </p:sp>
      <p:sp>
        <p:nvSpPr>
          <p:cNvPr id="3" name="Content Placeholder 2"/>
          <p:cNvSpPr>
            <a:spLocks noGrp="1"/>
          </p:cNvSpPr>
          <p:nvPr>
            <p:ph idx="1"/>
          </p:nvPr>
        </p:nvSpPr>
        <p:spPr>
          <a:xfrm>
            <a:off x="208655" y="1336012"/>
            <a:ext cx="8573266" cy="3340824"/>
          </a:xfrm>
        </p:spPr>
        <p:txBody>
          <a:bodyPr>
            <a:noAutofit/>
          </a:bodyPr>
          <a:lstStyle/>
          <a:p>
            <a:pPr lvl="1"/>
            <a:r>
              <a:rPr lang="en-US" b="1" dirty="0" smtClean="0">
                <a:solidFill>
                  <a:srgbClr val="0070C0"/>
                </a:solidFill>
              </a:rPr>
              <a:t>MJ </a:t>
            </a:r>
            <a:r>
              <a:rPr lang="en-US" b="1" dirty="0">
                <a:solidFill>
                  <a:srgbClr val="0070C0"/>
                </a:solidFill>
              </a:rPr>
              <a:t>and </a:t>
            </a:r>
            <a:r>
              <a:rPr lang="en-US" b="1" dirty="0" smtClean="0">
                <a:solidFill>
                  <a:srgbClr val="0070C0"/>
                </a:solidFill>
              </a:rPr>
              <a:t>4 </a:t>
            </a:r>
            <a:r>
              <a:rPr lang="en-US" dirty="0" smtClean="0">
                <a:solidFill>
                  <a:srgbClr val="0070C0"/>
                </a:solidFill>
              </a:rPr>
              <a:t>members*</a:t>
            </a:r>
          </a:p>
          <a:p>
            <a:pPr lvl="1"/>
            <a:endParaRPr lang="en-US" sz="2000" dirty="0"/>
          </a:p>
          <a:p>
            <a:pPr lvl="1"/>
            <a:r>
              <a:rPr lang="en-US" b="1" dirty="0"/>
              <a:t>MJ </a:t>
            </a:r>
            <a:r>
              <a:rPr lang="en-US" b="1" dirty="0" smtClean="0"/>
              <a:t>alone</a:t>
            </a:r>
            <a:r>
              <a:rPr lang="en-US" dirty="0" smtClean="0"/>
              <a:t> after accused election</a:t>
            </a:r>
          </a:p>
          <a:p>
            <a:pPr lvl="1"/>
            <a:endParaRPr lang="en-US" sz="2000" dirty="0" smtClean="0"/>
          </a:p>
          <a:p>
            <a:pPr lvl="1"/>
            <a:r>
              <a:rPr lang="en-US" b="1" dirty="0" smtClean="0">
                <a:solidFill>
                  <a:srgbClr val="0070C0"/>
                </a:solidFill>
              </a:rPr>
              <a:t>MJ alone </a:t>
            </a:r>
            <a:r>
              <a:rPr lang="en-US" dirty="0" smtClean="0">
                <a:solidFill>
                  <a:srgbClr val="0070C0"/>
                </a:solidFill>
              </a:rPr>
              <a:t>if referred by CA, subject to limitations  </a:t>
            </a:r>
          </a:p>
          <a:p>
            <a:pPr lvl="1"/>
            <a:endParaRPr lang="en-US" sz="2000" dirty="0">
              <a:solidFill>
                <a:srgbClr val="0070C0"/>
              </a:solidFill>
            </a:endParaRPr>
          </a:p>
          <a:p>
            <a:pPr lvl="1"/>
            <a:endParaRPr lang="en-US" sz="2000" dirty="0" smtClean="0">
              <a:solidFill>
                <a:srgbClr val="0070C0"/>
              </a:solidFill>
            </a:endParaRPr>
          </a:p>
          <a:p>
            <a:pPr lvl="1"/>
            <a:endParaRPr lang="en-US" sz="2000" dirty="0">
              <a:solidFill>
                <a:srgbClr val="0070C0"/>
              </a:solidFill>
            </a:endParaRPr>
          </a:p>
          <a:p>
            <a:pPr lvl="1"/>
            <a:endParaRPr lang="en-US" sz="2000" dirty="0" smtClean="0">
              <a:solidFill>
                <a:srgbClr val="0070C0"/>
              </a:solidFill>
            </a:endParaRPr>
          </a:p>
          <a:p>
            <a:pPr lvl="1"/>
            <a:endParaRPr lang="en-US" sz="2000" dirty="0">
              <a:solidFill>
                <a:srgbClr val="0070C0"/>
              </a:solidFill>
            </a:endParaRPr>
          </a:p>
          <a:p>
            <a:pPr lvl="1"/>
            <a:endParaRPr lang="en-US" sz="2000" dirty="0" smtClean="0">
              <a:solidFill>
                <a:srgbClr val="0070C0"/>
              </a:solidFill>
            </a:endParaRPr>
          </a:p>
          <a:p>
            <a:pPr marL="457200" lvl="1" indent="0">
              <a:buNone/>
            </a:pPr>
            <a:r>
              <a:rPr lang="en-US" dirty="0"/>
              <a:t>*plus alternate members if authorized by CA</a:t>
            </a:r>
          </a:p>
          <a:p>
            <a:pPr lvl="1"/>
            <a:endParaRPr lang="en-US" sz="2000" dirty="0" smtClean="0">
              <a:solidFill>
                <a:srgbClr val="0070C0"/>
              </a:solidFill>
            </a:endParaRP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4</a:t>
            </a:fld>
            <a:endParaRPr lang="en-US"/>
          </a:p>
        </p:txBody>
      </p:sp>
    </p:spTree>
    <p:extLst>
      <p:ext uri="{BB962C8B-B14F-4D97-AF65-F5344CB8AC3E}">
        <p14:creationId xmlns:p14="http://schemas.microsoft.com/office/powerpoint/2010/main" val="2837012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anim calcmode="lin" valueType="num">
                                      <p:cBhvr additive="base">
                                        <p:cTn id="1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New Articles 60, 60a, &amp; 60b</a:t>
            </a:r>
          </a:p>
        </p:txBody>
      </p:sp>
      <p:sp>
        <p:nvSpPr>
          <p:cNvPr id="3" name="Content Placeholder 2"/>
          <p:cNvSpPr>
            <a:spLocks noGrp="1"/>
          </p:cNvSpPr>
          <p:nvPr>
            <p:ph idx="1"/>
          </p:nvPr>
        </p:nvSpPr>
        <p:spPr>
          <a:xfrm>
            <a:off x="578160" y="1360111"/>
            <a:ext cx="7886700" cy="5087985"/>
          </a:xfrm>
        </p:spPr>
        <p:txBody>
          <a:bodyPr>
            <a:normAutofit/>
          </a:bodyPr>
          <a:lstStyle/>
          <a:p>
            <a:r>
              <a:rPr lang="en-US" dirty="0" smtClean="0"/>
              <a:t>Current Article 60 has been rescinded</a:t>
            </a:r>
            <a:br>
              <a:rPr lang="en-US" dirty="0" smtClean="0"/>
            </a:br>
            <a:endParaRPr lang="en-US" dirty="0" smtClean="0"/>
          </a:p>
          <a:p>
            <a:r>
              <a:rPr lang="en-US" dirty="0" smtClean="0"/>
              <a:t>New Article 60 is Post-trial processing in general and special courts-martial</a:t>
            </a:r>
            <a:br>
              <a:rPr lang="en-US" dirty="0" smtClean="0"/>
            </a:br>
            <a:endParaRPr lang="en-US" dirty="0" smtClean="0"/>
          </a:p>
          <a:p>
            <a:r>
              <a:rPr lang="en-US" dirty="0" smtClean="0"/>
              <a:t>New Article 60a is Limited authority to act on sentence in specified post-trial circumstances</a:t>
            </a:r>
            <a:br>
              <a:rPr lang="en-US" dirty="0" smtClean="0"/>
            </a:br>
            <a:endParaRPr lang="en-US" dirty="0" smtClean="0"/>
          </a:p>
          <a:p>
            <a:r>
              <a:rPr lang="en-US" dirty="0" smtClean="0"/>
              <a:t>New Article 60b is Post-trial actions in summary courts-martial and certain general and special courts-martial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5782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solidFill>
                  <a:srgbClr val="0070C0"/>
                </a:solidFill>
              </a:rPr>
              <a:t>Plea Agreements</a:t>
            </a:r>
            <a:endParaRPr lang="en-US" sz="3200" b="1" dirty="0">
              <a:solidFill>
                <a:srgbClr val="0070C0"/>
              </a:solidFill>
            </a:endParaRP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440038" y="1416392"/>
            <a:ext cx="8229600" cy="4525963"/>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Art. 53a. Plea agreements </a:t>
            </a: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At any time before the announcement of findings . . ., the convening authority and the accused may enter into </a:t>
            </a: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 plea agreement </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with respect to such matters as –</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the manner in which the convening authority will </a:t>
            </a: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dispose of one or more charges and specifications</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and </a:t>
            </a: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limitations on the sentence </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that may be adjudged for one or more charges and specifications. </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No more two-part agreements: </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See new R.C.M. 910(f)(3): </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If a plea agreement exists, the military judge shall require disclosure of the entire agreement before the plea is accepted.</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Convening authority’s authority to limit the sentence that may be imposed</a:t>
            </a:r>
            <a:endPar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405904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solidFill>
                  <a:srgbClr val="0070C0"/>
                </a:solidFill>
              </a:rPr>
              <a:t>Plea Agreements </a:t>
            </a:r>
            <a:r>
              <a:rPr lang="en-US" sz="3200" b="1" dirty="0" smtClean="0"/>
              <a:t>– in the R.C.M.s</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440038" y="1425917"/>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Existing R.C.M. 705 Pretrial agreements</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CA can “Take specified action on the sentence adjudged by the court-martial”</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Refer to Art. 60</a:t>
            </a:r>
            <a:b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R.C.M. 705 Plea agreements</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CA can “Limit the sentence that may be adjudged by the court-martial for one or more charges and specifications in accordance with subsection (d).”</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Limit on the maximum punishment that can be imposed</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Limit on the minimum punishment that can be imposed</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Limitations on the maximum and minimum punishments that can be imposed</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7102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Limitations</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440038" y="1283042"/>
            <a:ext cx="8229600" cy="503393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Art. 53a. Plea agreements </a:t>
            </a: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38138"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The military judge of a general or special court-martial </a:t>
            </a: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shall reject</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 plea agreement that— </a:t>
            </a:r>
          </a:p>
          <a:p>
            <a:pPr marL="79533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contains a provision that has not been accepted by both parties; </a:t>
            </a:r>
          </a:p>
          <a:p>
            <a:pPr marL="79533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contains a provision that is not understood by the accused; </a:t>
            </a:r>
          </a:p>
          <a:p>
            <a:pPr marL="79533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except as provided in subsection (c), contains a provision for a sentence that is less than the mandatory minimum sentence applicable to an offense referred to in Art. 56(b)(2);</a:t>
            </a:r>
          </a:p>
          <a:p>
            <a:pPr marL="79533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is prohibited by law; or</a:t>
            </a:r>
          </a:p>
          <a:p>
            <a:pPr marL="79533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is contrary to, or is inconsistent with, a regulation prescribed by the President with respect to terms, conditions, or other aspects of plea agreements.</a:t>
            </a:r>
          </a:p>
          <a:p>
            <a:pPr marL="79533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4742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7">
                                            <p:txEl>
                                              <p:pRg st="5" end="5"/>
                                            </p:txEl>
                                          </p:spTgt>
                                        </p:tgtEl>
                                      </p:cBhvr>
                                    </p:animEffect>
                                    <p:animScale>
                                      <p:cBhvr>
                                        <p:cTn id="7" dur="250" autoRev="1" fill="hold"/>
                                        <p:tgtEl>
                                          <p:spTgt spid="7">
                                            <p:txEl>
                                              <p:pRg st="5" end="5"/>
                                            </p:txEl>
                                          </p:spTgt>
                                        </p:tgtEl>
                                      </p:cBhvr>
                                      <p:by x="105000" y="105000"/>
                                    </p:animScale>
                                  </p:childTnLst>
                                </p:cTn>
                              </p:par>
                              <p:par>
                                <p:cTn id="8" presetID="26" presetClass="emph" presetSubtype="0" fill="hold" nodeType="withEffect">
                                  <p:stCondLst>
                                    <p:cond delay="0"/>
                                  </p:stCondLst>
                                  <p:childTnLst>
                                    <p:animEffect transition="out" filter="fade">
                                      <p:cBhvr>
                                        <p:cTn id="9" dur="500" tmFilter="0, 0; .2, .5; .8, .5; 1, 0"/>
                                        <p:tgtEl>
                                          <p:spTgt spid="7">
                                            <p:txEl>
                                              <p:pRg st="6" end="6"/>
                                            </p:txEl>
                                          </p:spTgt>
                                        </p:tgtEl>
                                      </p:cBhvr>
                                    </p:animEffect>
                                    <p:animScale>
                                      <p:cBhvr>
                                        <p:cTn id="10" dur="250" autoRev="1" fill="hold"/>
                                        <p:tgtEl>
                                          <p:spTgt spid="7">
                                            <p:txEl>
                                              <p:pRg st="6" end="6"/>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Prohibited Terms</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0" name="Content Placeholder 2"/>
          <p:cNvSpPr txBox="1">
            <a:spLocks/>
          </p:cNvSpPr>
          <p:nvPr/>
        </p:nvSpPr>
        <p:spPr>
          <a:xfrm>
            <a:off x="406710" y="1187537"/>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R.C.M. 705(c)(1) </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Prohibited terms and conditions in a plea agreement</a:t>
            </a:r>
          </a:p>
          <a:p>
            <a:pPr marL="571500" marR="0" lvl="1" indent="-228600" algn="l" defTabSz="914400" rtl="0" eaLnBrk="1" fontAlgn="auto" latinLnBrk="0" hangingPunct="1">
              <a:lnSpc>
                <a:spcPct val="100000"/>
              </a:lnSpc>
              <a:spcBef>
                <a:spcPts val="0"/>
              </a:spcBef>
              <a:spcAft>
                <a:spcPts val="9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Same under existing and new rules</a:t>
            </a:r>
          </a:p>
          <a:p>
            <a:pPr marL="571500" marR="0" lvl="1" indent="-228600" algn="l" defTabSz="914400" rtl="0" eaLnBrk="1" fontAlgn="auto" latinLnBrk="0" hangingPunct="1">
              <a:lnSpc>
                <a:spcPct val="100000"/>
              </a:lnSpc>
              <a:spcBef>
                <a:spcPts val="0"/>
              </a:spcBef>
              <a:spcAft>
                <a:spcPts val="9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Term not enforced if accused did not freely and voluntarily agree</a:t>
            </a:r>
          </a:p>
          <a:p>
            <a:pPr marL="571500" marR="0" lvl="1" indent="-228600" algn="l" defTabSz="914400" rtl="0" eaLnBrk="1" fontAlgn="auto" latinLnBrk="0" hangingPunct="1">
              <a:lnSpc>
                <a:spcPct val="100000"/>
              </a:lnSpc>
              <a:spcBef>
                <a:spcPts val="0"/>
              </a:spcBef>
              <a:spcAft>
                <a:spcPts val="9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Term not enforced if it deprives accused of certain rights</a:t>
            </a:r>
          </a:p>
          <a:p>
            <a:pPr marL="800100" marR="0" lvl="2" indent="-228600" algn="l" defTabSz="914400" rtl="0" eaLnBrk="1" fontAlgn="auto" latinLnBrk="0" hangingPunct="1">
              <a:lnSpc>
                <a:spcPct val="100000"/>
              </a:lnSpc>
              <a:spcBef>
                <a:spcPts val="0"/>
              </a:spcBef>
              <a:spcAft>
                <a:spcPts val="9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Right to counsel</a:t>
            </a:r>
          </a:p>
          <a:p>
            <a:pPr marL="800100" marR="0" lvl="2" indent="-228600" algn="l" defTabSz="914400" rtl="0" eaLnBrk="1" fontAlgn="auto" latinLnBrk="0" hangingPunct="1">
              <a:lnSpc>
                <a:spcPct val="100000"/>
              </a:lnSpc>
              <a:spcBef>
                <a:spcPts val="0"/>
              </a:spcBef>
              <a:spcAft>
                <a:spcPts val="9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Right to due process</a:t>
            </a:r>
          </a:p>
          <a:p>
            <a:pPr marL="800100" marR="0" lvl="2" indent="-228600" algn="l" defTabSz="914400" rtl="0" eaLnBrk="1" fontAlgn="auto" latinLnBrk="0" hangingPunct="1">
              <a:lnSpc>
                <a:spcPct val="100000"/>
              </a:lnSpc>
              <a:spcBef>
                <a:spcPts val="0"/>
              </a:spcBef>
              <a:spcAft>
                <a:spcPts val="9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Right to challenge jurisdiction of the court-martial</a:t>
            </a:r>
          </a:p>
          <a:p>
            <a:pPr marL="800100" marR="0" lvl="2" indent="-228600" algn="l" defTabSz="914400" rtl="0" eaLnBrk="1" fontAlgn="auto" latinLnBrk="0" hangingPunct="1">
              <a:lnSpc>
                <a:spcPct val="100000"/>
              </a:lnSpc>
              <a:spcBef>
                <a:spcPts val="0"/>
              </a:spcBef>
              <a:spcAft>
                <a:spcPts val="9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Right to a speedy trial</a:t>
            </a:r>
          </a:p>
          <a:p>
            <a:pPr marL="800100" marR="0" lvl="2" indent="-228600" algn="l" defTabSz="914400" rtl="0" eaLnBrk="1" fontAlgn="auto" latinLnBrk="0" hangingPunct="1">
              <a:lnSpc>
                <a:spcPct val="100000"/>
              </a:lnSpc>
              <a:spcBef>
                <a:spcPts val="0"/>
              </a:spcBef>
              <a:spcAft>
                <a:spcPts val="9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Right to complete presentencing proceedings</a:t>
            </a:r>
          </a:p>
          <a:p>
            <a:pPr marL="800100" marR="0" lvl="2" indent="-228600" algn="l" defTabSz="914400" rtl="0" eaLnBrk="1" fontAlgn="auto" latinLnBrk="0" hangingPunct="1">
              <a:lnSpc>
                <a:spcPct val="100000"/>
              </a:lnSpc>
              <a:spcBef>
                <a:spcPts val="0"/>
              </a:spcBef>
              <a:spcAft>
                <a:spcPts val="9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Complete and effective exercise of post-trial and appellate rights</a:t>
            </a:r>
          </a:p>
        </p:txBody>
      </p:sp>
    </p:spTree>
    <p:extLst>
      <p:ext uri="{BB962C8B-B14F-4D97-AF65-F5344CB8AC3E}">
        <p14:creationId xmlns:p14="http://schemas.microsoft.com/office/powerpoint/2010/main" val="2493270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nodeType="clickEffect">
                                  <p:stCondLst>
                                    <p:cond delay="0"/>
                                  </p:stCondLst>
                                  <p:iterate type="lt">
                                    <p:tmPct val="4000"/>
                                  </p:iterate>
                                  <p:childTnLst>
                                    <p:set>
                                      <p:cBhvr override="childStyle">
                                        <p:cTn id="6" dur="500" fill="hold"/>
                                        <p:tgtEl>
                                          <p:spTgt spid="10">
                                            <p:txEl>
                                              <p:pRg st="8" end="8"/>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Mandatory Minimums</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478138" y="1540217"/>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Art. 56(b)(2)</a:t>
            </a: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The offenses carrying a mandatory minimum are: </a:t>
            </a:r>
          </a:p>
          <a:p>
            <a:pPr marL="85248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Rape under Art. 120 </a:t>
            </a:r>
          </a:p>
          <a:p>
            <a:pPr marL="85248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Sexual assault under Art. 120  </a:t>
            </a:r>
          </a:p>
          <a:p>
            <a:pPr marL="85248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Rape of a child under Art. 120b </a:t>
            </a:r>
          </a:p>
          <a:p>
            <a:pPr marL="85248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Sexual assault of a child under Art. 120b </a:t>
            </a:r>
          </a:p>
          <a:p>
            <a:pPr marL="85248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Attempt to commit 1-4, under Art. 80</a:t>
            </a:r>
          </a:p>
          <a:p>
            <a:pPr marL="852488" marR="0" lvl="0" indent="-457200" algn="l" defTabSz="914400" rtl="0" eaLnBrk="1" fontAlgn="auto" latinLnBrk="0" hangingPunct="1">
              <a:lnSpc>
                <a:spcPct val="100000"/>
              </a:lnSpc>
              <a:spcBef>
                <a:spcPts val="0"/>
              </a:spcBef>
              <a:spcAft>
                <a:spcPts val="300"/>
              </a:spcAft>
              <a:buClrTx/>
              <a:buSzTx/>
              <a:buFont typeface="+mj-lt"/>
              <a:buAutoNum type="arabicPeriod"/>
              <a:tabLst/>
              <a:defRPr/>
            </a:pPr>
            <a:r>
              <a:rPr kumimoji="0" lang="en-US" sz="24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Conspiracy to commit 1-4 under Art. 81 </a:t>
            </a:r>
          </a:p>
          <a:p>
            <a:pPr marL="457200" marR="0" lvl="0" indent="-4572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Mandatory minimum unchanged: Dismissal or DD</a:t>
            </a:r>
            <a:endPar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465815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a:xfrm>
            <a:off x="955350" y="213769"/>
            <a:ext cx="7132320" cy="740712"/>
          </a:xfrm>
        </p:spPr>
        <p:txBody>
          <a:bodyPr>
            <a:normAutofit/>
          </a:bodyPr>
          <a:lstStyle/>
          <a:p>
            <a:pPr algn="ctr"/>
            <a:r>
              <a:rPr lang="en-US" sz="3200" b="1" dirty="0"/>
              <a:t>Mandatory Minimums</a:t>
            </a:r>
          </a:p>
        </p:txBody>
      </p:sp>
      <p:sp>
        <p:nvSpPr>
          <p:cNvPr id="8" name="Content Placeholder 2"/>
          <p:cNvSpPr>
            <a:spLocks noGrp="1"/>
          </p:cNvSpPr>
          <p:nvPr>
            <p:ph idx="1"/>
          </p:nvPr>
        </p:nvSpPr>
        <p:spPr>
          <a:xfrm>
            <a:off x="452738" y="1359242"/>
            <a:ext cx="8229600" cy="4525963"/>
          </a:xfrm>
        </p:spPr>
        <p:txBody>
          <a:bodyPr>
            <a:normAutofit fontScale="92500" lnSpcReduction="10000"/>
          </a:bodyPr>
          <a:lstStyle/>
          <a:p>
            <a:pPr>
              <a:buFont typeface="Wingdings" panose="05000000000000000000" pitchFamily="2" charset="2"/>
              <a:buChar char="Ø"/>
            </a:pPr>
            <a:r>
              <a:rPr lang="en-US" sz="2600" b="1" dirty="0"/>
              <a:t>New Art. 53a. Plea agreements </a:t>
            </a:r>
            <a:endParaRPr lang="en-US" sz="2600" dirty="0"/>
          </a:p>
          <a:p>
            <a:pPr marL="341313" indent="0">
              <a:buNone/>
            </a:pPr>
            <a:r>
              <a:rPr lang="en-US" sz="2200" dirty="0" smtClean="0"/>
              <a:t>(</a:t>
            </a:r>
            <a:r>
              <a:rPr lang="en-US" sz="2200" dirty="0"/>
              <a:t>c) LIMITED CONDITIONS FOR ACCEPTANCE OF PLEA AGREEMENT FOR </a:t>
            </a:r>
            <a:r>
              <a:rPr lang="en-US" sz="2200" b="1" dirty="0"/>
              <a:t>SENTENCE BELOW MANDATORY MINIMUM FOR CERTAIN OFFENSES</a:t>
            </a:r>
            <a:r>
              <a:rPr lang="en-US" sz="2200" dirty="0"/>
              <a:t>.—With respect to an offense referred to in </a:t>
            </a:r>
            <a:r>
              <a:rPr lang="en-US" sz="2200" dirty="0" smtClean="0"/>
              <a:t>. . . Art. </a:t>
            </a:r>
            <a:r>
              <a:rPr lang="en-US" sz="2200" dirty="0"/>
              <a:t>56(b)(2</a:t>
            </a:r>
            <a:r>
              <a:rPr lang="en-US" sz="2200" dirty="0" smtClean="0"/>
              <a:t>)— </a:t>
            </a:r>
            <a:br>
              <a:rPr lang="en-US" sz="2200" dirty="0" smtClean="0"/>
            </a:br>
            <a:endParaRPr lang="en-US" sz="2200" dirty="0"/>
          </a:p>
          <a:p>
            <a:pPr marL="341313" indent="0">
              <a:buNone/>
            </a:pPr>
            <a:r>
              <a:rPr lang="en-US" sz="2200" dirty="0"/>
              <a:t>(1) the military judge may accept a plea agreement that provides for </a:t>
            </a:r>
            <a:r>
              <a:rPr lang="en-US" sz="2200" b="1" dirty="0"/>
              <a:t>a sentence of bad conduct discharge</a:t>
            </a:r>
            <a:r>
              <a:rPr lang="en-US" sz="2200" dirty="0"/>
              <a:t>; and </a:t>
            </a:r>
            <a:r>
              <a:rPr lang="en-US" sz="2200" dirty="0" smtClean="0"/>
              <a:t/>
            </a:r>
            <a:br>
              <a:rPr lang="en-US" sz="2200" dirty="0" smtClean="0"/>
            </a:br>
            <a:endParaRPr lang="en-US" sz="2200" dirty="0"/>
          </a:p>
          <a:p>
            <a:pPr marL="341313" indent="0">
              <a:buNone/>
            </a:pPr>
            <a:r>
              <a:rPr lang="en-US" sz="2200" dirty="0"/>
              <a:t>(2) upon recommendation of the trial counsel, in exchange for </a:t>
            </a:r>
            <a:r>
              <a:rPr lang="en-US" sz="2200" b="1" dirty="0"/>
              <a:t>substantial assistance </a:t>
            </a:r>
            <a:r>
              <a:rPr lang="en-US" sz="2200" dirty="0"/>
              <a:t>by the accused in the investigation or prosecution of another person who has committed an offense, the military judge may accept a plea agreement that provides for </a:t>
            </a:r>
            <a:r>
              <a:rPr lang="en-US" sz="2200" b="1" dirty="0"/>
              <a:t>a sentence that is less than the mandatory minimum </a:t>
            </a:r>
            <a:r>
              <a:rPr lang="en-US" sz="2200" dirty="0"/>
              <a:t>sentence for the offense charged. </a:t>
            </a:r>
          </a:p>
        </p:txBody>
      </p:sp>
    </p:spTree>
    <p:extLst>
      <p:ext uri="{BB962C8B-B14F-4D97-AF65-F5344CB8AC3E}">
        <p14:creationId xmlns:p14="http://schemas.microsoft.com/office/powerpoint/2010/main" val="25476068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Substantial Assistance</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457200" y="1219200"/>
            <a:ext cx="8229600" cy="4974336"/>
          </a:xfrm>
          <a:prstGeom prst="rect">
            <a:avLst/>
          </a:prstGeom>
        </p:spPr>
        <p:txBody>
          <a:bodyPr vert="horz" lIns="91440" tIns="45720" rIns="91440" bIns="45720" rtlCol="0">
            <a:normAutofit fontScale="92500"/>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6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R.C.M. 1109</a:t>
            </a: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(e) </a:t>
            </a:r>
            <a:r>
              <a:rPr kumimoji="0" lang="en-US" sz="2200" b="0" i="1"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Reduction of sentence for substantial assistance by accused</a:t>
            </a: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t>
            </a: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(1) </a:t>
            </a:r>
            <a:r>
              <a:rPr kumimoji="0" lang="en-US" sz="2200" b="0" i="1"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In general</a:t>
            </a: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 convening authority may reduce, commute, or suspend the sentence of an accused, in whole or in part, if the accused has provided substantial assistance in the criminal investigation or prosecution of another person.</a:t>
            </a:r>
            <a:b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t>
            </a:r>
            <a:b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(3) </a:t>
            </a:r>
            <a:r>
              <a:rPr kumimoji="0" lang="en-US" sz="2200" b="0" i="1"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Who may act.</a:t>
            </a:r>
            <a:endPar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200" b="0" i="1"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 Before entry of judgment, the convening authority may act on the recommendation of trial counsel under paragraph (2). </a:t>
            </a: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US" sz="22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(B) After entry of judgment, the officer exercising general court-martial jurisdiction over the command to which the accused is assigned may act on the recommendation of trial counsel under paragraph (2).</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187442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t>Binding Effect</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465438" y="1384642"/>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Art. 53a. Plea agreements </a:t>
            </a: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(d) BINDING EFFECT OF PLEA AGREEMENT.—Upon acceptance by the military judge of a general or special court-martial, a plea agreement shall bind the parties and the court-martial.</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See also </a:t>
            </a: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R.C.M. 910(f)(6)</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a:t>
            </a:r>
            <a:r>
              <a:rPr kumimoji="0" lang="en-US" sz="2400" b="0" i="1"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Accepted plea agreement. </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After the plea agreement inquiry, the military judge shall announce on the record whether the plea and the plea agreement are accepted. Upon acceptance by the military judge, a plea agreement shall bind the parties and the court-martial. </a:t>
            </a:r>
          </a:p>
          <a:p>
            <a:pPr marL="341313"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endPar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300450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smtClean="0"/>
              <a:t>WHAT DOES THIS MEAN?</a:t>
            </a:r>
            <a:endParaRPr lang="en-US" sz="24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528938" y="1610167"/>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“is contrary to, or is inconsistent with, a regulation prescribed by the President with respect to terms, conditions, or other aspects of plea agreements.”</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Cf. to R.C.M. 705(c)(2)(G): (Permissible terms and conditions) [A convening authority and an accused can agree to] Any other term or condition that is not contrary to or inconsistent with this rule. </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08290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64674"/>
            <a:ext cx="7739845" cy="740712"/>
          </a:xfrm>
        </p:spPr>
        <p:txBody>
          <a:bodyPr>
            <a:noAutofit/>
          </a:bodyPr>
          <a:lstStyle/>
          <a:p>
            <a:pPr algn="ctr"/>
            <a:r>
              <a:rPr lang="en-US" sz="3200" b="1" dirty="0" smtClean="0"/>
              <a:t>What are Alternates?</a:t>
            </a:r>
            <a:endParaRPr lang="en-US" sz="3200" i="1" dirty="0"/>
          </a:p>
        </p:txBody>
      </p:sp>
      <p:sp>
        <p:nvSpPr>
          <p:cNvPr id="3" name="Content Placeholder 2"/>
          <p:cNvSpPr>
            <a:spLocks noGrp="1"/>
          </p:cNvSpPr>
          <p:nvPr>
            <p:ph idx="1"/>
          </p:nvPr>
        </p:nvSpPr>
        <p:spPr>
          <a:xfrm>
            <a:off x="208655" y="1336011"/>
            <a:ext cx="8573266" cy="4523138"/>
          </a:xfrm>
        </p:spPr>
        <p:txBody>
          <a:bodyPr>
            <a:noAutofit/>
          </a:bodyPr>
          <a:lstStyle/>
          <a:p>
            <a:r>
              <a:rPr lang="en-US" sz="2400" dirty="0" smtClean="0"/>
              <a:t>They’re not what are listed on the CMCO</a:t>
            </a:r>
            <a:br>
              <a:rPr lang="en-US" sz="2400" dirty="0" smtClean="0"/>
            </a:br>
            <a:endParaRPr lang="en-US" sz="2400" dirty="0" smtClean="0"/>
          </a:p>
          <a:p>
            <a:r>
              <a:rPr lang="en-US" sz="2400" dirty="0" smtClean="0"/>
              <a:t>CA may authorize the MJ to impanel alternate members</a:t>
            </a:r>
          </a:p>
          <a:p>
            <a:pPr lvl="1"/>
            <a:r>
              <a:rPr lang="en-US" sz="2000" dirty="0"/>
              <a:t>CA can specify number of alternates, or</a:t>
            </a:r>
          </a:p>
          <a:p>
            <a:pPr lvl="1"/>
            <a:r>
              <a:rPr lang="en-US" sz="2000" dirty="0"/>
              <a:t>CA can authorize MJ to impanel up to 3 from excess </a:t>
            </a:r>
            <a:r>
              <a:rPr lang="en-US" sz="2000" dirty="0" smtClean="0"/>
              <a:t/>
            </a:r>
            <a:br>
              <a:rPr lang="en-US" sz="2000" dirty="0" smtClean="0"/>
            </a:br>
            <a:endParaRPr lang="en-US" sz="2000" dirty="0"/>
          </a:p>
          <a:p>
            <a:r>
              <a:rPr lang="en-US" sz="2400" dirty="0" smtClean="0"/>
              <a:t>MJ designates which impaneled members are alternates</a:t>
            </a:r>
          </a:p>
          <a:p>
            <a:pPr lvl="1"/>
            <a:r>
              <a:rPr lang="en-US" sz="2000" dirty="0" smtClean="0"/>
              <a:t>New members to meet number of specified alternates, but</a:t>
            </a:r>
          </a:p>
          <a:p>
            <a:pPr lvl="1"/>
            <a:r>
              <a:rPr lang="en-US" sz="2000" dirty="0" smtClean="0"/>
              <a:t>No new members for alternates from excess members</a:t>
            </a:r>
          </a:p>
          <a:p>
            <a:endParaRPr lang="en-US" sz="2400" dirty="0" smtClean="0"/>
          </a:p>
          <a:p>
            <a:pPr marL="0" indent="0">
              <a:buNone/>
            </a:pPr>
            <a:endParaRPr lang="en-US" sz="2400" dirty="0" smtClean="0"/>
          </a:p>
          <a:p>
            <a:pPr lvl="1"/>
            <a:endParaRPr lang="en-US" sz="2000" dirty="0"/>
          </a:p>
          <a:p>
            <a:pPr lvl="1"/>
            <a:endParaRPr lang="en-US" sz="2000" dirty="0" smtClean="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5</a:t>
            </a:fld>
            <a:endParaRPr lang="en-US"/>
          </a:p>
        </p:txBody>
      </p:sp>
    </p:spTree>
    <p:extLst>
      <p:ext uri="{BB962C8B-B14F-4D97-AF65-F5344CB8AC3E}">
        <p14:creationId xmlns:p14="http://schemas.microsoft.com/office/powerpoint/2010/main" val="2647785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Permissible Terms</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457200" y="1219199"/>
            <a:ext cx="8229600" cy="4989689"/>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R.C.M 705(c)(2) </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Permissible terms and conditions</a:t>
            </a:r>
          </a:p>
          <a:p>
            <a:pPr marL="571500" marR="0" lvl="1" indent="-228600" algn="l" defTabSz="914400" rtl="0" eaLnBrk="1" fontAlgn="auto" latinLnBrk="0" hangingPunct="1">
              <a:lnSpc>
                <a:spcPct val="120000"/>
              </a:lnSpc>
              <a:spcBef>
                <a:spcPts val="0"/>
              </a:spcBef>
              <a:spcAft>
                <a:spcPts val="6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Promise to enter into stipulation of fact</a:t>
            </a:r>
          </a:p>
          <a:p>
            <a:pPr marL="571500" marR="0" lvl="1" indent="-228600" algn="l" defTabSz="914400" rtl="0" eaLnBrk="1" fontAlgn="auto" latinLnBrk="0" hangingPunct="1">
              <a:lnSpc>
                <a:spcPct val="120000"/>
              </a:lnSpc>
              <a:spcBef>
                <a:spcPts val="0"/>
              </a:spcBef>
              <a:spcAft>
                <a:spcPts val="6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Promise to testify as a witnesses in the trial of another</a:t>
            </a:r>
          </a:p>
          <a:p>
            <a:pPr marL="571500" marR="0" lvl="1" indent="-228600" algn="l" defTabSz="914400" rtl="0" eaLnBrk="1" fontAlgn="auto" latinLnBrk="0" hangingPunct="1">
              <a:lnSpc>
                <a:spcPct val="120000"/>
              </a:lnSpc>
              <a:spcBef>
                <a:spcPts val="0"/>
              </a:spcBef>
              <a:spcAft>
                <a:spcPts val="6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Promise to provide restitution</a:t>
            </a:r>
          </a:p>
          <a:p>
            <a:pPr marL="571500" marR="0" lvl="1" indent="-228600" algn="l" defTabSz="914400" rtl="0" eaLnBrk="1" fontAlgn="auto" latinLnBrk="0" hangingPunct="1">
              <a:lnSpc>
                <a:spcPct val="120000"/>
              </a:lnSpc>
              <a:spcBef>
                <a:spcPts val="0"/>
              </a:spcBef>
              <a:spcAft>
                <a:spcPts val="6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Promise to conform the accused’s conduct to certain conditions of probation before action/entry of judgment</a:t>
            </a:r>
          </a:p>
          <a:p>
            <a:pPr marL="571500" marR="0" lvl="1" indent="-228600" algn="l" defTabSz="914400" rtl="0" eaLnBrk="1" fontAlgn="auto" latinLnBrk="0" hangingPunct="1">
              <a:lnSpc>
                <a:spcPct val="120000"/>
              </a:lnSpc>
              <a:spcBef>
                <a:spcPts val="0"/>
              </a:spcBef>
              <a:spcAft>
                <a:spcPts val="6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Promise to waive procedural requirements such as </a:t>
            </a:r>
          </a:p>
          <a:p>
            <a:pPr marL="800100" marR="0" lvl="2" indent="-228600" algn="l" defTabSz="914400" rtl="0" eaLnBrk="1" fontAlgn="auto" latinLnBrk="0" hangingPunct="1">
              <a:lnSpc>
                <a:spcPct val="120000"/>
              </a:lnSpc>
              <a:spcBef>
                <a:spcPts val="0"/>
              </a:spcBef>
              <a:spcAft>
                <a:spcPts val="6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Art. 32 preliminary hearing</a:t>
            </a:r>
          </a:p>
          <a:p>
            <a:pPr marL="800100" marR="0" lvl="2" indent="-228600" algn="l" defTabSz="914400" rtl="0" eaLnBrk="1" fontAlgn="auto" latinLnBrk="0" hangingPunct="1">
              <a:lnSpc>
                <a:spcPct val="120000"/>
              </a:lnSpc>
              <a:spcBef>
                <a:spcPts val="0"/>
              </a:spcBef>
              <a:spcAft>
                <a:spcPts val="6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Right to trial by CM composed of members</a:t>
            </a:r>
          </a:p>
          <a:p>
            <a:pPr marL="800100" marR="0" lvl="2" indent="-228600" algn="l" defTabSz="914400" rtl="0" eaLnBrk="1" fontAlgn="auto" latinLnBrk="0" hangingPunct="1">
              <a:lnSpc>
                <a:spcPct val="120000"/>
              </a:lnSpc>
              <a:spcBef>
                <a:spcPts val="0"/>
              </a:spcBef>
              <a:spcAft>
                <a:spcPts val="6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Right to request trial by MJ alone</a:t>
            </a:r>
          </a:p>
          <a:p>
            <a:pPr marL="800100" marR="0" lvl="2" indent="-228600" algn="l" defTabSz="914400" rtl="0" eaLnBrk="1" fontAlgn="auto" latinLnBrk="0" hangingPunct="1">
              <a:lnSpc>
                <a:spcPct val="120000"/>
              </a:lnSpc>
              <a:spcBef>
                <a:spcPts val="0"/>
              </a:spcBef>
              <a:spcAft>
                <a:spcPts val="6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Opportunity to obtain personal appearance of witnesses at presentencing</a:t>
            </a:r>
          </a:p>
        </p:txBody>
      </p:sp>
    </p:spTree>
    <p:extLst>
      <p:ext uri="{BB962C8B-B14F-4D97-AF65-F5344CB8AC3E}">
        <p14:creationId xmlns:p14="http://schemas.microsoft.com/office/powerpoint/2010/main" val="14828976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3200" b="1" dirty="0" smtClean="0"/>
              <a:t>Permissible Terms</a:t>
            </a:r>
            <a:endParaRPr lang="en-US" sz="3200" b="1" dirty="0"/>
          </a:p>
        </p:txBody>
      </p:sp>
      <p:sp>
        <p:nvSpPr>
          <p:cNvPr id="8" name="Content Placeholder 2"/>
          <p:cNvSpPr txBox="1">
            <a:spLocks/>
          </p:cNvSpPr>
          <p:nvPr/>
        </p:nvSpPr>
        <p:spPr>
          <a:xfrm>
            <a:off x="406710" y="1222494"/>
            <a:ext cx="8229600" cy="4989689"/>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R.C.M 705(c)(2) </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Permissible terms and conditions</a:t>
            </a:r>
          </a:p>
          <a:p>
            <a:pPr marL="571500" marR="0" lvl="1" indent="-228600" algn="l" defTabSz="914400" rtl="0" eaLnBrk="1" fontAlgn="auto" latinLnBrk="0" hangingPunct="1">
              <a:lnSpc>
                <a:spcPct val="100000"/>
              </a:lnSpc>
              <a:spcBef>
                <a:spcPts val="0"/>
              </a:spcBef>
              <a:spcAft>
                <a:spcPts val="9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Promise to waive right to elect sentencing by members</a:t>
            </a:r>
          </a:p>
          <a:p>
            <a:pPr marL="571500" marR="0" lvl="1" indent="-228600" algn="l" defTabSz="914400" rtl="0" eaLnBrk="1" fontAlgn="auto" latinLnBrk="0" hangingPunct="1">
              <a:lnSpc>
                <a:spcPct val="120000"/>
              </a:lnSpc>
              <a:spcBef>
                <a:spcPts val="0"/>
              </a:spcBef>
              <a:spcAft>
                <a:spcPts val="9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Provision stating that sentences to confinement by MJ for two or more offenses will run concurrently or consecutively</a:t>
            </a:r>
          </a:p>
          <a:p>
            <a:pPr marL="571500" marR="0" lvl="1" indent="-228600" algn="l" defTabSz="914400" rtl="0" eaLnBrk="1" fontAlgn="auto" latinLnBrk="0" hangingPunct="1">
              <a:lnSpc>
                <a:spcPct val="120000"/>
              </a:lnSpc>
              <a:spcBef>
                <a:spcPts val="0"/>
              </a:spcBef>
              <a:spcAft>
                <a:spcPts val="9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Any other term or condition that is not contrary or inconsistent with this rule </a:t>
            </a:r>
          </a:p>
          <a:p>
            <a:pPr marL="342900" marR="0" lvl="0" indent="-342900" algn="l" defTabSz="914400" rtl="0" eaLnBrk="1" fontAlgn="auto" latinLnBrk="0" hangingPunct="1">
              <a:lnSpc>
                <a:spcPct val="120000"/>
              </a:lnSpc>
              <a:spcBef>
                <a:spcPts val="0"/>
              </a:spcBef>
              <a:spcAft>
                <a:spcPts val="9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New R.C.M. 902A sentencing election for “straddling offenses” whether or not accused pleads guilty</a:t>
            </a:r>
            <a:endParaRPr kumimoji="0" lang="en-US" sz="24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552587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3200" b="1" dirty="0" smtClean="0"/>
              <a:t>Examples of Permissible Terms</a:t>
            </a:r>
            <a:endParaRPr lang="en-US" sz="3200" b="1" dirty="0"/>
          </a:p>
        </p:txBody>
      </p:sp>
      <p:sp>
        <p:nvSpPr>
          <p:cNvPr id="8" name="Content Placeholder 2"/>
          <p:cNvSpPr txBox="1">
            <a:spLocks/>
          </p:cNvSpPr>
          <p:nvPr/>
        </p:nvSpPr>
        <p:spPr>
          <a:xfrm>
            <a:off x="406710" y="1222494"/>
            <a:ext cx="8229600" cy="4989689"/>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p:txBody>
      </p:sp>
      <p:sp>
        <p:nvSpPr>
          <p:cNvPr id="2" name="Rectangle 1"/>
          <p:cNvSpPr/>
          <p:nvPr/>
        </p:nvSpPr>
        <p:spPr>
          <a:xfrm>
            <a:off x="1734063" y="1630816"/>
            <a:ext cx="5482283" cy="2959272"/>
          </a:xfrm>
          <a:prstGeom prst="rect">
            <a:avLst/>
          </a:prstGeom>
        </p:spPr>
        <p:txBody>
          <a:bodyPr wrap="square">
            <a:spAutoFit/>
          </a:bodyPr>
          <a:lstStyle/>
          <a:p>
            <a:pPr>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	The convening authority in my case has referred specifications alleging offenses committed both before January 1, 2019, and on or after January 1, 2019. I understand that the sentencing rules in effect prior to 1 January 2019 are applicable to my case unless I elect otherwise under R.C.M. 902A(b)(2). I agree to elect to be sentenced under the sentencing rules in effect on 1 January 2019, which will apply to all offenses, regardless of the date the alleged offense was committed.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p:cNvSpPr txBox="1"/>
          <p:nvPr/>
        </p:nvSpPr>
        <p:spPr>
          <a:xfrm>
            <a:off x="955349" y="5239265"/>
            <a:ext cx="7406055" cy="646331"/>
          </a:xfrm>
          <a:prstGeom prst="rect">
            <a:avLst/>
          </a:prstGeom>
          <a:noFill/>
        </p:spPr>
        <p:txBody>
          <a:bodyPr wrap="square" rtlCol="0">
            <a:spAutoFit/>
          </a:bodyPr>
          <a:lstStyle/>
          <a:p>
            <a:r>
              <a:rPr lang="en-US" dirty="0" smtClean="0"/>
              <a:t>Under R.C.M. 902A, accused with offenses alleged on both sides of effective date can elect into new sentencing rules. </a:t>
            </a:r>
            <a:endParaRPr lang="en-US" dirty="0"/>
          </a:p>
        </p:txBody>
      </p:sp>
    </p:spTree>
    <p:extLst>
      <p:ext uri="{BB962C8B-B14F-4D97-AF65-F5344CB8AC3E}">
        <p14:creationId xmlns:p14="http://schemas.microsoft.com/office/powerpoint/2010/main" val="2824308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3200" b="1" dirty="0" smtClean="0"/>
              <a:t>Examples of Permissible Terms</a:t>
            </a:r>
            <a:endParaRPr lang="en-US" sz="3200" b="1" dirty="0"/>
          </a:p>
        </p:txBody>
      </p:sp>
      <p:sp>
        <p:nvSpPr>
          <p:cNvPr id="8" name="Content Placeholder 2"/>
          <p:cNvSpPr txBox="1">
            <a:spLocks/>
          </p:cNvSpPr>
          <p:nvPr/>
        </p:nvSpPr>
        <p:spPr>
          <a:xfrm>
            <a:off x="406710" y="1222494"/>
            <a:ext cx="8229600" cy="4989689"/>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p:txBody>
      </p:sp>
      <p:sp>
        <p:nvSpPr>
          <p:cNvPr id="3" name="Rectangle 2"/>
          <p:cNvSpPr/>
          <p:nvPr/>
        </p:nvSpPr>
        <p:spPr>
          <a:xfrm>
            <a:off x="1671218" y="1710971"/>
            <a:ext cx="5700584" cy="2959272"/>
          </a:xfrm>
          <a:prstGeom prst="rect">
            <a:avLst/>
          </a:prstGeom>
        </p:spPr>
        <p:txBody>
          <a:bodyPr wrap="square">
            <a:spAutoFit/>
          </a:bodyPr>
          <a:lstStyle/>
          <a:p>
            <a:pPr>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	I agree not to object under R.C.M. 201(f)(2)(E) to trial by special court-martial consisting of military judge alone under Article 16(c)(2)(A) (on grounds that Charge_____, Specification_____ has a maximum authorized confinement greater than two years) (on grounds that Charge_______, Specification_______ alleges an offense for which sex offender notification is required under regulations issued by the Secretary of Defense) (for any reason set out in R.C.M. 201(f)(2)(E)).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p:cNvSpPr txBox="1"/>
          <p:nvPr/>
        </p:nvSpPr>
        <p:spPr>
          <a:xfrm>
            <a:off x="955349" y="5239265"/>
            <a:ext cx="7406055" cy="369332"/>
          </a:xfrm>
          <a:prstGeom prst="rect">
            <a:avLst/>
          </a:prstGeom>
          <a:noFill/>
        </p:spPr>
        <p:txBody>
          <a:bodyPr wrap="square" rtlCol="0">
            <a:spAutoFit/>
          </a:bodyPr>
          <a:lstStyle/>
          <a:p>
            <a:r>
              <a:rPr lang="en-US" dirty="0" smtClean="0"/>
              <a:t>Accused can agree not to object to trial by new SPCM.</a:t>
            </a:r>
            <a:endParaRPr lang="en-US" dirty="0"/>
          </a:p>
        </p:txBody>
      </p:sp>
    </p:spTree>
    <p:extLst>
      <p:ext uri="{BB962C8B-B14F-4D97-AF65-F5344CB8AC3E}">
        <p14:creationId xmlns:p14="http://schemas.microsoft.com/office/powerpoint/2010/main" val="23510575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3200" b="1" dirty="0" smtClean="0"/>
              <a:t>Examples of Permissible Terms</a:t>
            </a:r>
            <a:endParaRPr lang="en-US" sz="3200" b="1" dirty="0"/>
          </a:p>
        </p:txBody>
      </p:sp>
      <p:sp>
        <p:nvSpPr>
          <p:cNvPr id="8" name="Content Placeholder 2"/>
          <p:cNvSpPr txBox="1">
            <a:spLocks/>
          </p:cNvSpPr>
          <p:nvPr/>
        </p:nvSpPr>
        <p:spPr>
          <a:xfrm>
            <a:off x="406710" y="1222494"/>
            <a:ext cx="8229600" cy="4989689"/>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p:txBody>
      </p:sp>
      <p:sp>
        <p:nvSpPr>
          <p:cNvPr id="10" name="Rectangle 9"/>
          <p:cNvSpPr/>
          <p:nvPr/>
        </p:nvSpPr>
        <p:spPr>
          <a:xfrm>
            <a:off x="1739180" y="1617094"/>
            <a:ext cx="5564659" cy="3207032"/>
          </a:xfrm>
          <a:prstGeom prst="rect">
            <a:avLst/>
          </a:prstGeom>
        </p:spPr>
        <p:txBody>
          <a:bodyPr wrap="square">
            <a:spAutoFit/>
          </a:bodyPr>
          <a:lstStyle/>
          <a:p>
            <a:pPr>
              <a:lnSpc>
                <a:spcPct val="115000"/>
              </a:lnSpc>
              <a:tabLst>
                <a:tab pos="-914400" algn="l"/>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I agree to request and elect trial by military judge alone, and I waive my right to a trial by members (including enlisted members).</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tabLst>
                <a:tab pos="-914400" algn="l"/>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tabLst>
                <a:tab pos="-914400" algn="l"/>
                <a:tab pos="-457200" algn="l"/>
              </a:tabLst>
            </a:pPr>
            <a:r>
              <a:rPr lang="en-US" b="1" dirty="0" smtClean="0">
                <a:latin typeface="Times New Roman" panose="02020603050405020304" pitchFamily="18" charset="0"/>
                <a:ea typeface="Calibri" panose="020F0502020204030204" pitchFamily="34" charset="0"/>
                <a:cs typeface="Times New Roman" panose="02020603050405020304" pitchFamily="18" charset="0"/>
              </a:rPr>
              <a:t>OR</a:t>
            </a:r>
          </a:p>
          <a:p>
            <a:pPr>
              <a:lnSpc>
                <a:spcPct val="115000"/>
              </a:lnSpc>
              <a:tabLst>
                <a:tab pos="-914400" algn="l"/>
                <a:tab pos="-457200" algn="l"/>
              </a:tabLst>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tabLst>
                <a:tab pos="-914400" algn="l"/>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	I agree not to elect sentencing by members in lieu of sentencing by a military judge for all charges and specifications for which I am found guilty.  I understand I will be sentenced by the military judge.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p:cNvSpPr txBox="1"/>
          <p:nvPr/>
        </p:nvSpPr>
        <p:spPr>
          <a:xfrm>
            <a:off x="955349" y="5239265"/>
            <a:ext cx="7406055" cy="646331"/>
          </a:xfrm>
          <a:prstGeom prst="rect">
            <a:avLst/>
          </a:prstGeom>
          <a:noFill/>
        </p:spPr>
        <p:txBody>
          <a:bodyPr wrap="square" rtlCol="0">
            <a:spAutoFit/>
          </a:bodyPr>
          <a:lstStyle/>
          <a:p>
            <a:r>
              <a:rPr lang="en-US" dirty="0" smtClean="0"/>
              <a:t>Second paragraph for mixed plea where accused has right to elect sentencing by members after trial by members. </a:t>
            </a:r>
            <a:endParaRPr lang="en-US" dirty="0"/>
          </a:p>
        </p:txBody>
      </p:sp>
    </p:spTree>
    <p:extLst>
      <p:ext uri="{BB962C8B-B14F-4D97-AF65-F5344CB8AC3E}">
        <p14:creationId xmlns:p14="http://schemas.microsoft.com/office/powerpoint/2010/main" val="179332173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3200" b="1" dirty="0" smtClean="0"/>
              <a:t>Other Terms</a:t>
            </a:r>
            <a:endParaRPr lang="en-US" sz="3200" b="1" dirty="0"/>
          </a:p>
        </p:txBody>
      </p:sp>
      <p:sp>
        <p:nvSpPr>
          <p:cNvPr id="8" name="Content Placeholder 2"/>
          <p:cNvSpPr txBox="1">
            <a:spLocks/>
          </p:cNvSpPr>
          <p:nvPr/>
        </p:nvSpPr>
        <p:spPr>
          <a:xfrm>
            <a:off x="440038" y="1244942"/>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R.C.M. 705 (c) and (d) </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Confinement and fines – </a:t>
            </a:r>
            <a:r>
              <a:rPr kumimoji="0" lang="en-US" sz="2400" b="1" i="0" u="sng"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sentencing by MJ</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if accused waives right to elect sentencing by members, and</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agrees to limitation on confinement or amount of fine, and</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agreement covers more than one charge or specification, then</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plea agreement shall include </a:t>
            </a:r>
            <a:r>
              <a:rPr kumimoji="0" lang="en-US" sz="2000" b="1"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separate limitations for each charge or specification</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R.C.M. 705(d)(2)(A)(ii) </a:t>
            </a: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Confinement and fines – </a:t>
            </a:r>
            <a:r>
              <a:rPr kumimoji="0" lang="en-US" sz="2400" b="1" i="0" u="sng"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sentencing by members</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if accused and CA agree to sentencing by members, then</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limitations on the sentence that may be adjudged </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shall be </a:t>
            </a:r>
            <a:r>
              <a:rPr kumimoji="0" lang="en-US" sz="20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expressed as limitations on the total punishment </a:t>
            </a:r>
            <a:endParaRPr kumimoji="0" lang="en-US" sz="2000" b="1"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1734901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3200" b="1" dirty="0" smtClean="0"/>
              <a:t>Examples of Permissible Terms</a:t>
            </a:r>
            <a:endParaRPr lang="en-US" sz="3200" b="1" dirty="0"/>
          </a:p>
        </p:txBody>
      </p:sp>
      <p:sp>
        <p:nvSpPr>
          <p:cNvPr id="8" name="Content Placeholder 2"/>
          <p:cNvSpPr txBox="1">
            <a:spLocks/>
          </p:cNvSpPr>
          <p:nvPr/>
        </p:nvSpPr>
        <p:spPr>
          <a:xfrm>
            <a:off x="406710" y="1222494"/>
            <a:ext cx="8229600" cy="4989689"/>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p:txBody>
      </p:sp>
      <p:sp>
        <p:nvSpPr>
          <p:cNvPr id="2" name="Rectangle 1"/>
          <p:cNvSpPr/>
          <p:nvPr/>
        </p:nvSpPr>
        <p:spPr>
          <a:xfrm>
            <a:off x="1671218" y="1828561"/>
            <a:ext cx="5700584" cy="3221234"/>
          </a:xfrm>
          <a:prstGeom prst="rect">
            <a:avLst/>
          </a:prstGeom>
        </p:spPr>
        <p:txBody>
          <a:bodyPr wrap="square">
            <a:spAutoFit/>
          </a:bodyPr>
          <a:lstStyle/>
          <a:p>
            <a:pPr>
              <a:spcAft>
                <a:spcPts val="1200"/>
              </a:spcAft>
            </a:pPr>
            <a:r>
              <a:rPr lang="en-US" spc="-15" dirty="0" smtClean="0">
                <a:latin typeface="Times New Roman" panose="02020603050405020304" pitchFamily="18" charset="0"/>
                <a:ea typeface="Times New Roman" panose="02020603050405020304" pitchFamily="18" charset="0"/>
                <a:cs typeface="Times New Roman" panose="02020603050405020304" pitchFamily="18" charset="0"/>
              </a:rPr>
              <a:t>	The </a:t>
            </a:r>
            <a:r>
              <a:rPr lang="en-US" spc="-15" dirty="0">
                <a:latin typeface="Times New Roman" panose="02020603050405020304" pitchFamily="18" charset="0"/>
                <a:ea typeface="Times New Roman" panose="02020603050405020304" pitchFamily="18" charset="0"/>
                <a:cs typeface="Times New Roman" panose="02020603050405020304" pitchFamily="18" charset="0"/>
              </a:rPr>
              <a:t>minimum confinement that may be adjudged for all offenses is a confinement for ________ (days) (months) (years).</a:t>
            </a:r>
            <a:endParaRPr lang="en-US" sz="1100" spc="-15"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1200"/>
              </a:spcAft>
            </a:pPr>
            <a:r>
              <a:rPr lang="en-US" b="1" spc="-15" dirty="0">
                <a:latin typeface="Times New Roman" panose="02020603050405020304" pitchFamily="18" charset="0"/>
                <a:ea typeface="Times New Roman" panose="02020603050405020304" pitchFamily="18" charset="0"/>
                <a:cs typeface="Times New Roman" panose="02020603050405020304" pitchFamily="18" charset="0"/>
              </a:rPr>
              <a:t>AND/OR</a:t>
            </a:r>
            <a:endParaRPr lang="en-US" sz="1100" spc="-15"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1200"/>
              </a:spcAft>
            </a:pPr>
            <a:r>
              <a:rPr lang="en-US" spc="-15" dirty="0" smtClean="0">
                <a:latin typeface="Times New Roman" panose="02020603050405020304" pitchFamily="18" charset="0"/>
                <a:ea typeface="Times New Roman" panose="02020603050405020304" pitchFamily="18" charset="0"/>
                <a:cs typeface="Times New Roman" panose="02020603050405020304" pitchFamily="18" charset="0"/>
              </a:rPr>
              <a:t>	The </a:t>
            </a:r>
            <a:r>
              <a:rPr lang="en-US" spc="-15" dirty="0">
                <a:latin typeface="Times New Roman" panose="02020603050405020304" pitchFamily="18" charset="0"/>
                <a:ea typeface="Times New Roman" panose="02020603050405020304" pitchFamily="18" charset="0"/>
                <a:cs typeface="Times New Roman" panose="02020603050405020304" pitchFamily="18" charset="0"/>
              </a:rPr>
              <a:t>maximum confinement that may be adjudged for all offenses is a confinement for ________ (days) (months) (years). </a:t>
            </a:r>
            <a:endParaRPr lang="en-US" sz="1100" spc="-15"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1200"/>
              </a:spcAft>
            </a:pPr>
            <a:r>
              <a:rPr lang="en-US" b="1" spc="-15" dirty="0">
                <a:latin typeface="Times New Roman" panose="02020603050405020304" pitchFamily="18" charset="0"/>
                <a:ea typeface="Times New Roman" panose="02020603050405020304" pitchFamily="18" charset="0"/>
                <a:cs typeface="Times New Roman" panose="02020603050405020304" pitchFamily="18" charset="0"/>
              </a:rPr>
              <a:t>OR</a:t>
            </a:r>
            <a:endParaRPr lang="en-US" sz="1100" spc="-15" dirty="0">
              <a:latin typeface="Courier New" panose="02070309020205020404" pitchFamily="49" charset="0"/>
              <a:ea typeface="Times New Roman" panose="02020603050405020304" pitchFamily="18" charset="0"/>
              <a:cs typeface="Times New Roman" panose="02020603050405020304" pitchFamily="18" charset="0"/>
            </a:endParaRPr>
          </a:p>
          <a:p>
            <a:pPr>
              <a:spcAft>
                <a:spcPts val="1200"/>
              </a:spcAft>
            </a:pPr>
            <a:r>
              <a:rPr lang="en-US" spc="-15" dirty="0" smtClean="0">
                <a:latin typeface="Times New Roman" panose="02020603050405020304" pitchFamily="18" charset="0"/>
                <a:ea typeface="Times New Roman" panose="02020603050405020304" pitchFamily="18" charset="0"/>
                <a:cs typeface="Times New Roman" panose="02020603050405020304" pitchFamily="18" charset="0"/>
              </a:rPr>
              <a:t>	No </a:t>
            </a:r>
            <a:r>
              <a:rPr lang="en-US" spc="-15" dirty="0">
                <a:latin typeface="Times New Roman" panose="02020603050405020304" pitchFamily="18" charset="0"/>
                <a:ea typeface="Times New Roman" panose="02020603050405020304" pitchFamily="18" charset="0"/>
                <a:cs typeface="Times New Roman" panose="02020603050405020304" pitchFamily="18" charset="0"/>
              </a:rPr>
              <a:t>confinement may be adjudged. </a:t>
            </a:r>
            <a:endParaRPr lang="en-US" sz="1100" spc="-15"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10" name="TextBox 9"/>
          <p:cNvSpPr txBox="1"/>
          <p:nvPr/>
        </p:nvSpPr>
        <p:spPr>
          <a:xfrm>
            <a:off x="955349" y="5239265"/>
            <a:ext cx="7406055" cy="646331"/>
          </a:xfrm>
          <a:prstGeom prst="rect">
            <a:avLst/>
          </a:prstGeom>
          <a:noFill/>
        </p:spPr>
        <p:txBody>
          <a:bodyPr wrap="square" rtlCol="0">
            <a:spAutoFit/>
          </a:bodyPr>
          <a:lstStyle/>
          <a:p>
            <a:r>
              <a:rPr lang="en-US" dirty="0" smtClean="0"/>
              <a:t>Members sentencing after election, expressed as limitation on total punishment that may be adjudged. </a:t>
            </a:r>
            <a:endParaRPr lang="en-US" dirty="0"/>
          </a:p>
        </p:txBody>
      </p:sp>
    </p:spTree>
    <p:extLst>
      <p:ext uri="{BB962C8B-B14F-4D97-AF65-F5344CB8AC3E}">
        <p14:creationId xmlns:p14="http://schemas.microsoft.com/office/powerpoint/2010/main" val="231200781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3200" b="1" dirty="0" smtClean="0"/>
              <a:t>Examples of Permissible Terms</a:t>
            </a:r>
            <a:endParaRPr lang="en-US" sz="3200" b="1" dirty="0"/>
          </a:p>
        </p:txBody>
      </p:sp>
      <p:sp>
        <p:nvSpPr>
          <p:cNvPr id="8" name="Content Placeholder 2"/>
          <p:cNvSpPr txBox="1">
            <a:spLocks/>
          </p:cNvSpPr>
          <p:nvPr/>
        </p:nvSpPr>
        <p:spPr>
          <a:xfrm>
            <a:off x="406710" y="1222494"/>
            <a:ext cx="8229600" cy="4989689"/>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845656270"/>
              </p:ext>
            </p:extLst>
          </p:nvPr>
        </p:nvGraphicFramePr>
        <p:xfrm>
          <a:off x="628650" y="1320365"/>
          <a:ext cx="7650378" cy="4382525"/>
        </p:xfrm>
        <a:graphic>
          <a:graphicData uri="http://schemas.openxmlformats.org/drawingml/2006/table">
            <a:tbl>
              <a:tblPr firstRow="1" firstCol="1" bandRow="1"/>
              <a:tblGrid>
                <a:gridCol w="1324702">
                  <a:extLst>
                    <a:ext uri="{9D8B030D-6E8A-4147-A177-3AD203B41FA5}">
                      <a16:colId xmlns:a16="http://schemas.microsoft.com/office/drawing/2014/main" xmlns="" val="2405199612"/>
                    </a:ext>
                  </a:extLst>
                </a:gridCol>
                <a:gridCol w="900863">
                  <a:extLst>
                    <a:ext uri="{9D8B030D-6E8A-4147-A177-3AD203B41FA5}">
                      <a16:colId xmlns:a16="http://schemas.microsoft.com/office/drawing/2014/main" xmlns="" val="1526430598"/>
                    </a:ext>
                  </a:extLst>
                </a:gridCol>
                <a:gridCol w="874680">
                  <a:extLst>
                    <a:ext uri="{9D8B030D-6E8A-4147-A177-3AD203B41FA5}">
                      <a16:colId xmlns:a16="http://schemas.microsoft.com/office/drawing/2014/main" xmlns="" val="2620490848"/>
                    </a:ext>
                  </a:extLst>
                </a:gridCol>
                <a:gridCol w="1387704">
                  <a:extLst>
                    <a:ext uri="{9D8B030D-6E8A-4147-A177-3AD203B41FA5}">
                      <a16:colId xmlns:a16="http://schemas.microsoft.com/office/drawing/2014/main" xmlns="" val="4033189575"/>
                    </a:ext>
                  </a:extLst>
                </a:gridCol>
                <a:gridCol w="1121783">
                  <a:extLst>
                    <a:ext uri="{9D8B030D-6E8A-4147-A177-3AD203B41FA5}">
                      <a16:colId xmlns:a16="http://schemas.microsoft.com/office/drawing/2014/main" xmlns="" val="190970186"/>
                    </a:ext>
                  </a:extLst>
                </a:gridCol>
                <a:gridCol w="1015413">
                  <a:extLst>
                    <a:ext uri="{9D8B030D-6E8A-4147-A177-3AD203B41FA5}">
                      <a16:colId xmlns:a16="http://schemas.microsoft.com/office/drawing/2014/main" xmlns="" val="2387283224"/>
                    </a:ext>
                  </a:extLst>
                </a:gridCol>
                <a:gridCol w="1025233">
                  <a:extLst>
                    <a:ext uri="{9D8B030D-6E8A-4147-A177-3AD203B41FA5}">
                      <a16:colId xmlns:a16="http://schemas.microsoft.com/office/drawing/2014/main" xmlns="" val="3733061845"/>
                    </a:ext>
                  </a:extLst>
                </a:gridCol>
              </a:tblGrid>
              <a:tr h="273907">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Confinement</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Fines</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4131319940"/>
                  </a:ext>
                </a:extLst>
              </a:tr>
              <a:tr h="821725">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Minimum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Maximum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To be served consecutively with…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To be served concurrently with…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Minimum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Maximum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28215011"/>
                  </a:ext>
                </a:extLst>
              </a:tr>
              <a:tr h="273907">
                <a:tc gridSpan="7">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Charge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939781179"/>
                  </a:ext>
                </a:extLst>
              </a:tr>
              <a:tr h="273907">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Specification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50809701"/>
                  </a:ext>
                </a:extLst>
              </a:tr>
              <a:tr h="273907">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Specification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131722194"/>
                  </a:ext>
                </a:extLst>
              </a:tr>
              <a:tr h="273907">
                <a:tc gridSpan="7">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Charge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713206168"/>
                  </a:ext>
                </a:extLst>
              </a:tr>
              <a:tr h="273907">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Specification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11895888"/>
                  </a:ext>
                </a:extLst>
              </a:tr>
              <a:tr h="273907">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Specification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23469122"/>
                  </a:ext>
                </a:extLst>
              </a:tr>
              <a:tr h="1643451">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Total that may be adjudged (</a:t>
                      </a:r>
                      <a:r>
                        <a:rPr lang="en-US" sz="1200" i="1">
                          <a:effectLst/>
                          <a:latin typeface="Times New Roman" panose="02020603050405020304" pitchFamily="18" charset="0"/>
                          <a:ea typeface="Calibri" panose="020F0502020204030204" pitchFamily="34" charset="0"/>
                          <a:cs typeface="Times New Roman" panose="02020603050405020304" pitchFamily="18" charset="0"/>
                        </a:rPr>
                        <a:t>accounting for consecutive or concurrent sentence</a:t>
                      </a:r>
                      <a:r>
                        <a:rPr lang="en-US" sz="1200">
                          <a:effectLst/>
                          <a:latin typeface="Times New Roman" panose="02020603050405020304" pitchFamily="18" charset="0"/>
                          <a:ea typeface="Calibri" panose="020F0502020204030204" pitchFamily="34" charset="0"/>
                          <a:cs typeface="Times New Roman" panose="02020603050405020304" pitchFamily="18" charset="0"/>
                        </a:rPr>
                        <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900616469"/>
                  </a:ext>
                </a:extLst>
              </a:tr>
            </a:tbl>
          </a:graphicData>
        </a:graphic>
      </p:graphicFrame>
      <p:sp>
        <p:nvSpPr>
          <p:cNvPr id="10" name="TextBox 9"/>
          <p:cNvSpPr txBox="1"/>
          <p:nvPr/>
        </p:nvSpPr>
        <p:spPr>
          <a:xfrm>
            <a:off x="872973" y="5800761"/>
            <a:ext cx="7406055" cy="369332"/>
          </a:xfrm>
          <a:prstGeom prst="rect">
            <a:avLst/>
          </a:prstGeom>
          <a:noFill/>
        </p:spPr>
        <p:txBody>
          <a:bodyPr wrap="square" rtlCol="0">
            <a:spAutoFit/>
          </a:bodyPr>
          <a:lstStyle/>
          <a:p>
            <a:r>
              <a:rPr lang="en-US" dirty="0" smtClean="0"/>
              <a:t>MJ sentencing, separate limitations for each charge and specification. </a:t>
            </a:r>
            <a:endParaRPr lang="en-US" dirty="0"/>
          </a:p>
        </p:txBody>
      </p:sp>
    </p:spTree>
    <p:extLst>
      <p:ext uri="{BB962C8B-B14F-4D97-AF65-F5344CB8AC3E}">
        <p14:creationId xmlns:p14="http://schemas.microsoft.com/office/powerpoint/2010/main" val="334096693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3200" b="1" dirty="0" smtClean="0"/>
              <a:t>Other Terms</a:t>
            </a:r>
            <a:endParaRPr lang="en-US" sz="3200" b="1" dirty="0"/>
          </a:p>
        </p:txBody>
      </p:sp>
      <p:sp>
        <p:nvSpPr>
          <p:cNvPr id="8" name="Content Placeholder 2"/>
          <p:cNvSpPr txBox="1">
            <a:spLocks/>
          </p:cNvSpPr>
          <p:nvPr/>
        </p:nvSpPr>
        <p:spPr>
          <a:xfrm>
            <a:off x="406710" y="1153967"/>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R.C.M. 705(d)(4) Capital cases</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Sentence limitation may not include the possibility of a sentence of death</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R.C.M. 705(d)(5) Mandatory minimum punishments for certain offenses</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Sentence limitation may not provide for a sentence less than the applicable MM for 120 and 120b offenses, except:</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If accused </a:t>
            </a:r>
            <a:r>
              <a:rPr kumimoji="0" lang="en-US" sz="1800" b="0" i="0" u="sng"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pleads guilty</a:t>
            </a:r>
            <a:r>
              <a:rPr kumimoji="0" 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can reduce MM DD to BCD</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8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Upon recommendation of TC, in exchange for substantial assistance by accused in investigation or prosecution of another, may provide for a sentence less than the MM</a:t>
            </a:r>
            <a:endParaRPr kumimoji="0" lang="en-US" sz="18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69882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3200" b="1" dirty="0" smtClean="0"/>
              <a:t>Withdrawal Provision</a:t>
            </a:r>
            <a:endParaRPr lang="en-US" sz="3200" b="1" dirty="0"/>
          </a:p>
        </p:txBody>
      </p:sp>
      <p:sp>
        <p:nvSpPr>
          <p:cNvPr id="8" name="Content Placeholder 2"/>
          <p:cNvSpPr txBox="1">
            <a:spLocks/>
          </p:cNvSpPr>
          <p:nvPr/>
        </p:nvSpPr>
        <p:spPr>
          <a:xfrm>
            <a:off x="323850" y="1167155"/>
            <a:ext cx="8496300" cy="5371758"/>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By accused</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at any time prior to the sentence being announced</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conforms to current practice</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By convening authority</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at any time before </a:t>
            </a:r>
            <a:r>
              <a:rPr kumimoji="0" lang="en-US" sz="2000" b="0"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substantial</a:t>
            </a: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performance by the accused of promises contained in the agreement</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rest the same as existing rule</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366778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162" y="180817"/>
            <a:ext cx="7331676" cy="740712"/>
          </a:xfrm>
        </p:spPr>
        <p:txBody>
          <a:bodyPr>
            <a:normAutofit fontScale="90000"/>
          </a:bodyPr>
          <a:lstStyle/>
          <a:p>
            <a:pPr algn="ctr"/>
            <a:r>
              <a:rPr lang="en-US" sz="3200" b="1" dirty="0" smtClean="0"/>
              <a:t>Votes Required - Findings &amp; Sentencing</a:t>
            </a:r>
            <a:endParaRPr lang="en-US" sz="3200" b="1" dirty="0"/>
          </a:p>
        </p:txBody>
      </p:sp>
      <p:sp>
        <p:nvSpPr>
          <p:cNvPr id="3" name="Content Placeholder 2"/>
          <p:cNvSpPr>
            <a:spLocks noGrp="1"/>
          </p:cNvSpPr>
          <p:nvPr>
            <p:ph idx="1"/>
          </p:nvPr>
        </p:nvSpPr>
        <p:spPr>
          <a:xfrm>
            <a:off x="456713" y="1267239"/>
            <a:ext cx="8294378" cy="5212139"/>
          </a:xfrm>
        </p:spPr>
        <p:txBody>
          <a:bodyPr>
            <a:normAutofit/>
          </a:bodyPr>
          <a:lstStyle/>
          <a:p>
            <a:r>
              <a:rPr lang="en-US" dirty="0" smtClean="0"/>
              <a:t>Findings, &amp; sentence except death: </a:t>
            </a:r>
            <a:r>
              <a:rPr lang="en-US" b="1" dirty="0" smtClean="0">
                <a:solidFill>
                  <a:srgbClr val="0070C0"/>
                </a:solidFill>
              </a:rPr>
              <a:t>3/4ths </a:t>
            </a:r>
            <a:r>
              <a:rPr lang="en-US" b="1" dirty="0">
                <a:solidFill>
                  <a:srgbClr val="0070C0"/>
                </a:solidFill>
              </a:rPr>
              <a:t>of the members</a:t>
            </a:r>
            <a:r>
              <a:rPr lang="en-US" dirty="0">
                <a:solidFill>
                  <a:srgbClr val="0070C0"/>
                </a:solidFill>
              </a:rPr>
              <a:t> </a:t>
            </a:r>
            <a:r>
              <a:rPr lang="en-US" dirty="0" smtClean="0">
                <a:solidFill>
                  <a:srgbClr val="0070C0"/>
                </a:solidFill>
              </a:rPr>
              <a:t>must concur</a:t>
            </a:r>
          </a:p>
          <a:p>
            <a:r>
              <a:rPr lang="en-US" dirty="0" smtClean="0"/>
              <a:t>Percentage required for conviction/sentence</a:t>
            </a:r>
          </a:p>
          <a:p>
            <a:pPr lvl="1"/>
            <a:r>
              <a:rPr lang="en-US" dirty="0" smtClean="0"/>
              <a:t>Current rules (2/3 vote):</a:t>
            </a:r>
          </a:p>
          <a:p>
            <a:pPr lvl="2"/>
            <a:r>
              <a:rPr lang="en-US" dirty="0" smtClean="0"/>
              <a:t>SPCM with 3		66%</a:t>
            </a:r>
          </a:p>
          <a:p>
            <a:pPr lvl="2"/>
            <a:r>
              <a:rPr lang="en-US" dirty="0" smtClean="0"/>
              <a:t>SPCM with 5		80%</a:t>
            </a:r>
          </a:p>
          <a:p>
            <a:pPr lvl="2"/>
            <a:r>
              <a:rPr lang="en-US" dirty="0" smtClean="0"/>
              <a:t>GCM with 5		80%</a:t>
            </a:r>
          </a:p>
          <a:p>
            <a:pPr lvl="2"/>
            <a:r>
              <a:rPr lang="en-US" dirty="0" smtClean="0"/>
              <a:t>GCM with 6		66%</a:t>
            </a:r>
            <a:br>
              <a:rPr lang="en-US" dirty="0" smtClean="0"/>
            </a:br>
            <a:endParaRPr lang="en-US" dirty="0" smtClean="0"/>
          </a:p>
          <a:p>
            <a:pPr lvl="1"/>
            <a:r>
              <a:rPr lang="en-US" dirty="0" smtClean="0"/>
              <a:t>New rules (3/4 vote):</a:t>
            </a:r>
          </a:p>
          <a:p>
            <a:pPr lvl="2"/>
            <a:r>
              <a:rPr lang="en-US" dirty="0" smtClean="0"/>
              <a:t>GCM with 8		75%</a:t>
            </a:r>
          </a:p>
          <a:p>
            <a:pPr lvl="2"/>
            <a:r>
              <a:rPr lang="en-US" dirty="0" smtClean="0"/>
              <a:t>SPCM with 4		75% </a:t>
            </a:r>
            <a:endParaRPr lang="en-US" dirty="0"/>
          </a:p>
          <a:p>
            <a:r>
              <a:rPr lang="en-US" dirty="0" smtClean="0"/>
              <a:t>Fixed % under UCMJ like civilian criminal courts</a:t>
            </a:r>
            <a:endParaRPr lang="en-US" dirty="0"/>
          </a:p>
          <a:p>
            <a:pPr marL="457200" lvl="1" indent="0">
              <a:buNone/>
            </a:pPr>
            <a:endParaRPr lang="en-US" dirty="0" smtClean="0"/>
          </a:p>
          <a:p>
            <a:pPr marL="0" indent="0">
              <a:buNone/>
            </a:pPr>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6</a:t>
            </a:fld>
            <a:endParaRPr lang="en-US"/>
          </a:p>
        </p:txBody>
      </p:sp>
    </p:spTree>
    <p:extLst>
      <p:ext uri="{BB962C8B-B14F-4D97-AF65-F5344CB8AC3E}">
        <p14:creationId xmlns:p14="http://schemas.microsoft.com/office/powerpoint/2010/main" val="303200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Title 1"/>
          <p:cNvSpPr>
            <a:spLocks noGrp="1"/>
          </p:cNvSpPr>
          <p:nvPr>
            <p:ph type="title"/>
          </p:nvPr>
        </p:nvSpPr>
        <p:spPr/>
        <p:txBody>
          <a:bodyPr>
            <a:normAutofit/>
          </a:bodyPr>
          <a:lstStyle/>
          <a:p>
            <a:pPr algn="ctr"/>
            <a:r>
              <a:rPr lang="en-US" sz="2400" b="1" dirty="0" smtClean="0">
                <a:solidFill>
                  <a:srgbClr val="0070C0"/>
                </a:solidFill>
              </a:rPr>
              <a:t>PLEA AGREEMENTS </a:t>
            </a:r>
            <a:r>
              <a:rPr lang="en-US" sz="2400" b="1" dirty="0" smtClean="0"/>
              <a:t>– WITHDRAWAL</a:t>
            </a:r>
            <a:endParaRPr lang="en-US" sz="2400" b="1" dirty="0"/>
          </a:p>
        </p:txBody>
      </p:sp>
      <p:sp>
        <p:nvSpPr>
          <p:cNvPr id="8" name="Content Placeholder 2"/>
          <p:cNvSpPr txBox="1">
            <a:spLocks/>
          </p:cNvSpPr>
          <p:nvPr/>
        </p:nvSpPr>
        <p:spPr>
          <a:xfrm>
            <a:off x="381000" y="1181442"/>
            <a:ext cx="8496300" cy="5371758"/>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9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By accused</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6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Existing R.C.M. 705(d)(4)(A)</a:t>
            </a:r>
            <a:r>
              <a:rPr kumimoji="0" lang="en-US" sz="26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The accused may withdraw from a pretrial agreement at any time….</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600" b="1"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New R.C.M. 705(e)(4)(A)</a:t>
            </a:r>
            <a:r>
              <a:rPr kumimoji="0" lang="en-US" sz="26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 The accused may withdraw from a plea agreement at any time prior to the sentence being announced.</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9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By convening authority</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6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Existing R.C.M. 705(d)(4)(B) </a:t>
            </a:r>
            <a:r>
              <a:rPr kumimoji="0" lang="en-US" sz="26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The convening authority may withdraw from a pretrial agreement</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at any time before the accused begins performance of promises contained in the agreement, </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upon the failure by the accused to fulfill any material promise or condition in the agreement, </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when inquiry by the military judge discloses a disagreement as to a material term in the agreement, or </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if findings are set aside because a plea of guilty entered pursuant to the agreement is held improvident on appellate review.</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r>
              <a:rPr kumimoji="0" lang="en-US" sz="2600" b="1"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New R.C.M. 705(e)(4)(B) </a:t>
            </a:r>
            <a:r>
              <a:rPr kumimoji="0" lang="en-US" sz="26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The convening authority may withdraw from a plea agreement</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at any time before </a:t>
            </a:r>
            <a:r>
              <a:rPr kumimoji="0" lang="en-US" sz="2200" b="0" i="0" u="none" strike="noStrike" kern="1200" cap="none" spc="0" normalizeH="0" baseline="0" noProof="0" dirty="0" smtClean="0">
                <a:ln>
                  <a:noFill/>
                </a:ln>
                <a:solidFill>
                  <a:srgbClr val="0070C0"/>
                </a:solidFill>
                <a:effectLst/>
                <a:uLnTx/>
                <a:uFillTx/>
                <a:latin typeface="Arial" panose="020B0604020202020204" pitchFamily="34" charset="0"/>
                <a:ea typeface="+mn-ea"/>
                <a:cs typeface="Arial" panose="020B0604020202020204" pitchFamily="34" charset="0"/>
              </a:rPr>
              <a:t>substantial</a:t>
            </a: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 performance by the accused of promises contained in the agreement</a:t>
            </a:r>
          </a:p>
          <a:p>
            <a:pPr marL="800100" marR="0" lvl="2" indent="-22860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22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rest the same as existing rule</a:t>
            </a: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24544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Questions</a:t>
            </a:r>
            <a:endParaRPr lang="en-US" sz="3200" b="1"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Content Placeholder 2"/>
          <p:cNvSpPr txBox="1">
            <a:spLocks/>
          </p:cNvSpPr>
          <p:nvPr/>
        </p:nvSpPr>
        <p:spPr>
          <a:xfrm>
            <a:off x="440038" y="1244942"/>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ts val="0"/>
              </a:spcBef>
              <a:spcAft>
                <a:spcPts val="300"/>
              </a:spcAft>
              <a:buFont typeface="Wingdings" panose="05000000000000000000" pitchFamily="2" charset="2"/>
              <a:buChar char="Ø"/>
              <a:defRPr lang="en-US" sz="2400" kern="1200" smtClean="0">
                <a:solidFill>
                  <a:schemeClr val="tx1"/>
                </a:solidFill>
                <a:latin typeface="Arial" panose="020B0604020202020204" pitchFamily="34" charset="0"/>
                <a:ea typeface="+mn-ea"/>
                <a:cs typeface="Arial" panose="020B0604020202020204" pitchFamily="34" charset="0"/>
              </a:defRPr>
            </a:lvl1pPr>
            <a:lvl2pPr marL="571500" indent="-228600" algn="l" defTabSz="914400" rtl="0" eaLnBrk="1" latinLnBrk="0" hangingPunct="1">
              <a:spcBef>
                <a:spcPts val="0"/>
              </a:spcBef>
              <a:spcAft>
                <a:spcPts val="300"/>
              </a:spcAft>
              <a:buFont typeface="Courier New" panose="02070309020205020404" pitchFamily="49" charset="0"/>
              <a:buChar char="o"/>
              <a:defRPr lang="en-US" sz="2000" kern="1200" smtClean="0">
                <a:solidFill>
                  <a:schemeClr val="tx1"/>
                </a:solidFill>
                <a:latin typeface="Arial" panose="020B0604020202020204" pitchFamily="34" charset="0"/>
                <a:ea typeface="+mn-ea"/>
                <a:cs typeface="Arial" panose="020B0604020202020204" pitchFamily="34" charset="0"/>
              </a:defRPr>
            </a:lvl2pPr>
            <a:lvl3pPr marL="800100" indent="-228600" algn="l" defTabSz="914400" rtl="0" eaLnBrk="1" latinLnBrk="0" hangingPunct="1">
              <a:spcBef>
                <a:spcPts val="0"/>
              </a:spcBef>
              <a:spcAft>
                <a:spcPts val="300"/>
              </a:spcAft>
              <a:buFont typeface="Wingdings" panose="05000000000000000000" pitchFamily="2" charset="2"/>
              <a:buChar char="§"/>
              <a:defRPr lang="en-US" sz="1800" kern="1200" smtClean="0">
                <a:solidFill>
                  <a:schemeClr val="tx1"/>
                </a:solidFill>
                <a:latin typeface="Arial" panose="020B0604020202020204" pitchFamily="34" charset="0"/>
                <a:ea typeface="+mn-ea"/>
                <a:cs typeface="Arial" panose="020B0604020202020204" pitchFamily="34" charset="0"/>
              </a:defRPr>
            </a:lvl3pPr>
            <a:lvl4pPr marL="1028700" indent="-228600" algn="l" defTabSz="914400" rtl="0" eaLnBrk="1" latinLnBrk="0" hangingPunct="1">
              <a:spcBef>
                <a:spcPts val="0"/>
              </a:spcBef>
              <a:spcAft>
                <a:spcPts val="300"/>
              </a:spcAft>
              <a:buFont typeface="Arial" panose="020B0604020202020204" pitchFamily="34" charset="0"/>
              <a:buChar char="•"/>
              <a:defRPr lang="en-US" sz="1600" kern="1200" smtClean="0">
                <a:solidFill>
                  <a:schemeClr val="tx1"/>
                </a:solidFill>
                <a:latin typeface="Arial" panose="020B0604020202020204" pitchFamily="34" charset="0"/>
                <a:ea typeface="+mn-ea"/>
                <a:cs typeface="Arial" panose="020B0604020202020204" pitchFamily="34" charset="0"/>
              </a:defRPr>
            </a:lvl4pPr>
            <a:lvl5pPr marL="1257300" indent="-228600" algn="l" defTabSz="914400" rtl="0" eaLnBrk="1" latinLnBrk="0" hangingPunct="1">
              <a:spcBef>
                <a:spcPts val="0"/>
              </a:spcBef>
              <a:spcAft>
                <a:spcPts val="300"/>
              </a:spcAft>
              <a:buFont typeface="Calibri" panose="020F0502020204030204" pitchFamily="34" charset="0"/>
              <a:buChar char="‒"/>
              <a:defRPr lang="en-US"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Are you more or less likely to consider a plea agreement under the new rule?</a:t>
            </a:r>
            <a:b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b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Do you use a standard pretrial agreement form?</a:t>
            </a: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r>
              <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rPr>
              <a:t>Should we use a standard form for plea agreements?</a:t>
            </a:r>
          </a:p>
          <a:p>
            <a:pPr marL="0" marR="0" lvl="0" indent="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None/>
              <a:tabLst/>
              <a:defRPr/>
            </a:pP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300"/>
              </a:spcAft>
              <a:buClrTx/>
              <a:buSzTx/>
              <a:buFont typeface="Wingdings" panose="05000000000000000000" pitchFamily="2" charset="2"/>
              <a:buChar char="Ø"/>
              <a:tabLst/>
              <a:defRPr/>
            </a:pPr>
            <a:endParaRPr kumimoji="0" lang="en-US" sz="24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smtClean="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571500" marR="0" lvl="1" indent="-228600" algn="l" defTabSz="914400" rtl="0" eaLnBrk="1" fontAlgn="auto" latinLnBrk="0" hangingPunct="1">
              <a:lnSpc>
                <a:spcPct val="100000"/>
              </a:lnSpc>
              <a:spcBef>
                <a:spcPts val="0"/>
              </a:spcBef>
              <a:spcAft>
                <a:spcPts val="300"/>
              </a:spcAft>
              <a:buClrTx/>
              <a:buSzTx/>
              <a:buFont typeface="Courier New" panose="02070309020205020404" pitchFamily="49" charset="0"/>
              <a:buChar char="o"/>
              <a:tabLst/>
              <a:defRPr/>
            </a:pPr>
            <a:endParaRPr kumimoji="0" lang="en-US" sz="2000" b="0" i="0" u="none" strike="noStrike" kern="120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597605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864788"/>
            <a:ext cx="7886700" cy="2852737"/>
          </a:xfrm>
        </p:spPr>
        <p:txBody>
          <a:bodyPr>
            <a:normAutofit/>
          </a:bodyPr>
          <a:lstStyle/>
          <a:p>
            <a:pPr algn="ctr"/>
            <a:r>
              <a:rPr lang="en-US" sz="3600" b="1" dirty="0" smtClean="0"/>
              <a:t>Questions?</a:t>
            </a:r>
            <a:endParaRPr lang="en-US" sz="3600" b="1" dirty="0"/>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As of 3 August 2018</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MTT Training Product</a:t>
            </a: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3951688-D484-4090-998C-23E303179EF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08037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64674"/>
            <a:ext cx="7739845" cy="740712"/>
          </a:xfrm>
        </p:spPr>
        <p:txBody>
          <a:bodyPr>
            <a:noAutofit/>
          </a:bodyPr>
          <a:lstStyle/>
          <a:p>
            <a:pPr lvl="0" algn="ctr">
              <a:spcBef>
                <a:spcPts val="1000"/>
              </a:spcBef>
            </a:pPr>
            <a:r>
              <a:rPr lang="en-US" sz="2800" b="1" dirty="0">
                <a:solidFill>
                  <a:prstClr val="black"/>
                </a:solidFill>
                <a:ea typeface="+mn-ea"/>
              </a:rPr>
              <a:t>New Type of Special Court-Martial </a:t>
            </a:r>
          </a:p>
        </p:txBody>
      </p:sp>
      <p:sp>
        <p:nvSpPr>
          <p:cNvPr id="3" name="Content Placeholder 2"/>
          <p:cNvSpPr>
            <a:spLocks noGrp="1"/>
          </p:cNvSpPr>
          <p:nvPr>
            <p:ph idx="1"/>
          </p:nvPr>
        </p:nvSpPr>
        <p:spPr>
          <a:xfrm>
            <a:off x="208655" y="1336011"/>
            <a:ext cx="8573266" cy="5385465"/>
          </a:xfrm>
        </p:spPr>
        <p:txBody>
          <a:bodyPr>
            <a:noAutofit/>
          </a:bodyPr>
          <a:lstStyle/>
          <a:p>
            <a:pPr marL="0" indent="0">
              <a:buNone/>
            </a:pPr>
            <a:r>
              <a:rPr lang="en-US" sz="2200" b="1" dirty="0" smtClean="0">
                <a:solidFill>
                  <a:srgbClr val="0070C0"/>
                </a:solidFill>
              </a:rPr>
              <a:t>Art. 16(c)(2)(A) MJ </a:t>
            </a:r>
            <a:r>
              <a:rPr lang="en-US" sz="2200" b="1" dirty="0">
                <a:solidFill>
                  <a:srgbClr val="0070C0"/>
                </a:solidFill>
              </a:rPr>
              <a:t>alone</a:t>
            </a:r>
            <a:r>
              <a:rPr lang="en-US" sz="2200" dirty="0">
                <a:solidFill>
                  <a:srgbClr val="0070C0"/>
                </a:solidFill>
              </a:rPr>
              <a:t> if referred </a:t>
            </a:r>
            <a:r>
              <a:rPr lang="en-US" sz="2200" dirty="0" smtClean="0">
                <a:solidFill>
                  <a:srgbClr val="0070C0"/>
                </a:solidFill>
              </a:rPr>
              <a:t>by CA subject to Art</a:t>
            </a:r>
            <a:r>
              <a:rPr lang="en-US" sz="2200" dirty="0">
                <a:solidFill>
                  <a:srgbClr val="0070C0"/>
                </a:solidFill>
              </a:rPr>
              <a:t>. </a:t>
            </a:r>
            <a:r>
              <a:rPr lang="en-US" sz="2200" dirty="0" smtClean="0">
                <a:solidFill>
                  <a:srgbClr val="0070C0"/>
                </a:solidFill>
              </a:rPr>
              <a:t>19(b) limitations and such limitations as the President may prescribe</a:t>
            </a:r>
          </a:p>
          <a:p>
            <a:pPr lvl="2"/>
            <a:r>
              <a:rPr lang="en-US" sz="1800" dirty="0" smtClean="0">
                <a:solidFill>
                  <a:srgbClr val="0070C0"/>
                </a:solidFill>
              </a:rPr>
              <a:t>Art. 19(b) (SPCM Jurisdiction) Limitations:</a:t>
            </a:r>
          </a:p>
          <a:p>
            <a:pPr lvl="3"/>
            <a:r>
              <a:rPr lang="en-US" sz="1400" dirty="0">
                <a:solidFill>
                  <a:srgbClr val="0070C0"/>
                </a:solidFill>
              </a:rPr>
              <a:t>N</a:t>
            </a:r>
            <a:r>
              <a:rPr lang="en-US" sz="1400" dirty="0" smtClean="0">
                <a:solidFill>
                  <a:srgbClr val="0070C0"/>
                </a:solidFill>
              </a:rPr>
              <a:t>o punitive discharge authorized</a:t>
            </a:r>
          </a:p>
          <a:p>
            <a:pPr lvl="3"/>
            <a:r>
              <a:rPr lang="en-US" sz="1400" dirty="0" smtClean="0">
                <a:solidFill>
                  <a:srgbClr val="0070C0"/>
                </a:solidFill>
              </a:rPr>
              <a:t>No confinement for more than 6 months</a:t>
            </a:r>
          </a:p>
          <a:p>
            <a:pPr lvl="3"/>
            <a:r>
              <a:rPr lang="en-US" sz="1400" dirty="0" smtClean="0">
                <a:solidFill>
                  <a:srgbClr val="0070C0"/>
                </a:solidFill>
              </a:rPr>
              <a:t>No forfeiture of pay for more than 6 months</a:t>
            </a:r>
          </a:p>
          <a:p>
            <a:pPr lvl="2"/>
            <a:r>
              <a:rPr lang="en-US" sz="1800" dirty="0" smtClean="0">
                <a:solidFill>
                  <a:srgbClr val="0070C0"/>
                </a:solidFill>
              </a:rPr>
              <a:t>RCM 201(f)(2)(E) Limitations</a:t>
            </a:r>
          </a:p>
          <a:p>
            <a:pPr lvl="3"/>
            <a:r>
              <a:rPr lang="en-US" sz="1600" dirty="0" smtClean="0">
                <a:solidFill>
                  <a:srgbClr val="0070C0"/>
                </a:solidFill>
              </a:rPr>
              <a:t>Accused cannot object to this forum UNLESS:</a:t>
            </a:r>
          </a:p>
          <a:p>
            <a:pPr lvl="4"/>
            <a:r>
              <a:rPr lang="en-US" sz="1600" dirty="0">
                <a:solidFill>
                  <a:srgbClr val="0070C0"/>
                </a:solidFill>
              </a:rPr>
              <a:t>Specification alleges an offense for which sex offender notification required under SECDEF </a:t>
            </a:r>
            <a:r>
              <a:rPr lang="en-US" sz="1600" dirty="0" smtClean="0">
                <a:solidFill>
                  <a:srgbClr val="0070C0"/>
                </a:solidFill>
              </a:rPr>
              <a:t>regulations, or</a:t>
            </a:r>
            <a:endParaRPr lang="en-US" sz="1600" dirty="0">
              <a:solidFill>
                <a:srgbClr val="0070C0"/>
              </a:solidFill>
            </a:endParaRPr>
          </a:p>
          <a:p>
            <a:pPr lvl="4"/>
            <a:r>
              <a:rPr lang="en-US" sz="1600" dirty="0" smtClean="0">
                <a:solidFill>
                  <a:srgbClr val="0070C0"/>
                </a:solidFill>
              </a:rPr>
              <a:t>Maximum AUTHORIZED punishment PER SPECIFICATION would be greater than 2 years if referred to GCM</a:t>
            </a:r>
            <a:endParaRPr lang="en-US" sz="1600" dirty="0">
              <a:solidFill>
                <a:srgbClr val="0070C0"/>
              </a:solidFill>
            </a:endParaRPr>
          </a:p>
          <a:p>
            <a:pPr lvl="5"/>
            <a:r>
              <a:rPr lang="en-US" sz="1600" dirty="0" smtClean="0">
                <a:solidFill>
                  <a:srgbClr val="0070C0"/>
                </a:solidFill>
              </a:rPr>
              <a:t>Except 112a offense or attempt thereof</a:t>
            </a:r>
          </a:p>
          <a:p>
            <a:pPr lvl="2"/>
            <a:r>
              <a:rPr lang="en-US" sz="1800" dirty="0" smtClean="0">
                <a:solidFill>
                  <a:srgbClr val="0070C0"/>
                </a:solidFill>
              </a:rPr>
              <a:t>Military </a:t>
            </a:r>
            <a:r>
              <a:rPr lang="en-US" sz="1800" dirty="0">
                <a:solidFill>
                  <a:srgbClr val="0070C0"/>
                </a:solidFill>
              </a:rPr>
              <a:t>judge, with consent of the parties, may designate an Art. 26a military magistrate to preside</a:t>
            </a:r>
          </a:p>
          <a:p>
            <a:pPr lvl="2"/>
            <a:endParaRPr lang="en-US" sz="1800" dirty="0" smtClean="0">
              <a:solidFill>
                <a:srgbClr val="0070C0"/>
              </a:solidFill>
            </a:endParaRP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7</a:t>
            </a:fld>
            <a:endParaRPr lang="en-US"/>
          </a:p>
        </p:txBody>
      </p:sp>
    </p:spTree>
    <p:extLst>
      <p:ext uri="{BB962C8B-B14F-4D97-AF65-F5344CB8AC3E}">
        <p14:creationId xmlns:p14="http://schemas.microsoft.com/office/powerpoint/2010/main" val="3291026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additive="base">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additive="base">
                                        <p:cTn id="5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additive="base">
                                        <p:cTn id="6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64674"/>
            <a:ext cx="7739845" cy="740712"/>
          </a:xfrm>
        </p:spPr>
        <p:txBody>
          <a:bodyPr>
            <a:noAutofit/>
          </a:bodyPr>
          <a:lstStyle/>
          <a:p>
            <a:pPr lvl="0" algn="ctr">
              <a:spcBef>
                <a:spcPts val="1000"/>
              </a:spcBef>
            </a:pPr>
            <a:r>
              <a:rPr lang="en-US" sz="2800" b="1" dirty="0">
                <a:solidFill>
                  <a:prstClr val="black"/>
                </a:solidFill>
                <a:ea typeface="+mn-ea"/>
              </a:rPr>
              <a:t>New Type of Special Court-Martial </a:t>
            </a:r>
          </a:p>
        </p:txBody>
      </p:sp>
      <p:sp>
        <p:nvSpPr>
          <p:cNvPr id="3" name="Content Placeholder 2"/>
          <p:cNvSpPr>
            <a:spLocks noGrp="1"/>
          </p:cNvSpPr>
          <p:nvPr>
            <p:ph idx="1"/>
          </p:nvPr>
        </p:nvSpPr>
        <p:spPr>
          <a:xfrm>
            <a:off x="208655" y="1336011"/>
            <a:ext cx="8573266" cy="5385465"/>
          </a:xfrm>
        </p:spPr>
        <p:txBody>
          <a:bodyPr>
            <a:noAutofit/>
          </a:bodyPr>
          <a:lstStyle/>
          <a:p>
            <a:pPr marL="0" indent="0">
              <a:buNone/>
            </a:pPr>
            <a:r>
              <a:rPr lang="en-US" sz="2200" b="1" dirty="0" smtClean="0">
                <a:solidFill>
                  <a:srgbClr val="0070C0"/>
                </a:solidFill>
              </a:rPr>
              <a:t>MJ </a:t>
            </a:r>
            <a:r>
              <a:rPr lang="en-US" sz="2200" b="1" dirty="0">
                <a:solidFill>
                  <a:srgbClr val="0070C0"/>
                </a:solidFill>
              </a:rPr>
              <a:t>alone</a:t>
            </a:r>
            <a:r>
              <a:rPr lang="en-US" sz="2200" dirty="0">
                <a:solidFill>
                  <a:srgbClr val="0070C0"/>
                </a:solidFill>
              </a:rPr>
              <a:t> if referred </a:t>
            </a:r>
            <a:r>
              <a:rPr lang="en-US" sz="2200" dirty="0" smtClean="0">
                <a:solidFill>
                  <a:srgbClr val="0070C0"/>
                </a:solidFill>
              </a:rPr>
              <a:t>by CA subject to limitations:</a:t>
            </a:r>
            <a:r>
              <a:rPr lang="en-US" sz="2400" dirty="0" smtClean="0">
                <a:solidFill>
                  <a:srgbClr val="0070C0"/>
                </a:solidFill>
              </a:rPr>
              <a:t> </a:t>
            </a:r>
            <a:br>
              <a:rPr lang="en-US" sz="2400" dirty="0" smtClean="0">
                <a:solidFill>
                  <a:srgbClr val="0070C0"/>
                </a:solidFill>
              </a:rPr>
            </a:br>
            <a:endParaRPr lang="en-US" sz="2200" dirty="0" smtClean="0">
              <a:solidFill>
                <a:srgbClr val="0070C0"/>
              </a:solidFill>
            </a:endParaRPr>
          </a:p>
          <a:p>
            <a:pPr lvl="1"/>
            <a:r>
              <a:rPr lang="en-US" sz="2200" dirty="0" smtClean="0">
                <a:solidFill>
                  <a:srgbClr val="0070C0"/>
                </a:solidFill>
              </a:rPr>
              <a:t>Art. 19(b) (SPCM jurisdiction) limitations:</a:t>
            </a:r>
          </a:p>
          <a:p>
            <a:pPr lvl="2"/>
            <a:r>
              <a:rPr lang="en-US" sz="1600" dirty="0">
                <a:solidFill>
                  <a:srgbClr val="0070C0"/>
                </a:solidFill>
              </a:rPr>
              <a:t>N</a:t>
            </a:r>
            <a:r>
              <a:rPr lang="en-US" sz="1600" dirty="0" smtClean="0">
                <a:solidFill>
                  <a:srgbClr val="0070C0"/>
                </a:solidFill>
              </a:rPr>
              <a:t>o punitive discharge authorized</a:t>
            </a:r>
          </a:p>
          <a:p>
            <a:pPr lvl="2"/>
            <a:r>
              <a:rPr lang="en-US" sz="1600" dirty="0" smtClean="0">
                <a:solidFill>
                  <a:srgbClr val="0070C0"/>
                </a:solidFill>
              </a:rPr>
              <a:t>No confinement for more than 6 months</a:t>
            </a:r>
          </a:p>
          <a:p>
            <a:pPr lvl="2"/>
            <a:r>
              <a:rPr lang="en-US" sz="1600" dirty="0" smtClean="0">
                <a:solidFill>
                  <a:srgbClr val="0070C0"/>
                </a:solidFill>
              </a:rPr>
              <a:t>No forfeiture of pay for more than 6 months</a:t>
            </a:r>
            <a:br>
              <a:rPr lang="en-US" sz="1600" dirty="0" smtClean="0">
                <a:solidFill>
                  <a:srgbClr val="0070C0"/>
                </a:solidFill>
              </a:rPr>
            </a:br>
            <a:endParaRPr lang="en-US" sz="1600" dirty="0" smtClean="0">
              <a:solidFill>
                <a:srgbClr val="0070C0"/>
              </a:solidFill>
            </a:endParaRPr>
          </a:p>
          <a:p>
            <a:pPr lvl="1"/>
            <a:r>
              <a:rPr lang="en-US" sz="2200" dirty="0">
                <a:solidFill>
                  <a:srgbClr val="0070C0"/>
                </a:solidFill>
              </a:rPr>
              <a:t>R.C.M. 201(f)(2)(E)</a:t>
            </a:r>
            <a:r>
              <a:rPr lang="en-US" sz="2200" dirty="0" smtClean="0">
                <a:solidFill>
                  <a:srgbClr val="0070C0"/>
                </a:solidFill>
              </a:rPr>
              <a:t> limitations:</a:t>
            </a:r>
          </a:p>
          <a:p>
            <a:pPr lvl="2"/>
            <a:r>
              <a:rPr lang="en-US" sz="1800" dirty="0" smtClean="0">
                <a:solidFill>
                  <a:srgbClr val="0070C0"/>
                </a:solidFill>
              </a:rPr>
              <a:t>Accused cannot object to this forum UNLESS:</a:t>
            </a:r>
          </a:p>
          <a:p>
            <a:pPr lvl="3"/>
            <a:r>
              <a:rPr lang="en-US" sz="1600" dirty="0">
                <a:solidFill>
                  <a:srgbClr val="0070C0"/>
                </a:solidFill>
              </a:rPr>
              <a:t>Specification alleges an offense for which sex offender notification required under SECDEF </a:t>
            </a:r>
            <a:r>
              <a:rPr lang="en-US" sz="1600" dirty="0" smtClean="0">
                <a:solidFill>
                  <a:srgbClr val="0070C0"/>
                </a:solidFill>
              </a:rPr>
              <a:t>regulations, or</a:t>
            </a:r>
            <a:endParaRPr lang="en-US" sz="1600" dirty="0">
              <a:solidFill>
                <a:srgbClr val="0070C0"/>
              </a:solidFill>
            </a:endParaRPr>
          </a:p>
          <a:p>
            <a:pPr lvl="3"/>
            <a:r>
              <a:rPr lang="en-US" sz="1600" dirty="0" smtClean="0">
                <a:solidFill>
                  <a:srgbClr val="0070C0"/>
                </a:solidFill>
              </a:rPr>
              <a:t>Maximum AUTHORIZED punishment PER SPECIFICATION would be greater than 2 years if referred to GCM</a:t>
            </a:r>
            <a:endParaRPr lang="en-US" sz="1600" dirty="0">
              <a:solidFill>
                <a:srgbClr val="0070C0"/>
              </a:solidFill>
            </a:endParaRPr>
          </a:p>
          <a:p>
            <a:pPr lvl="4"/>
            <a:r>
              <a:rPr lang="en-US" sz="1600" dirty="0" smtClean="0">
                <a:solidFill>
                  <a:srgbClr val="0070C0"/>
                </a:solidFill>
              </a:rPr>
              <a:t>Except 112a offense or attempt thereof</a:t>
            </a:r>
          </a:p>
          <a:p>
            <a:pPr lvl="1"/>
            <a:r>
              <a:rPr lang="en-US" sz="2200" dirty="0" smtClean="0">
                <a:solidFill>
                  <a:srgbClr val="0070C0"/>
                </a:solidFill>
              </a:rPr>
              <a:t>Military </a:t>
            </a:r>
            <a:r>
              <a:rPr lang="en-US" sz="2200" dirty="0">
                <a:solidFill>
                  <a:srgbClr val="0070C0"/>
                </a:solidFill>
              </a:rPr>
              <a:t>judge, with consent of the parties, may designate an Art. 26a military magistrate to preside</a:t>
            </a:r>
          </a:p>
          <a:p>
            <a:pPr lvl="2"/>
            <a:endParaRPr lang="en-US" sz="1800" dirty="0" smtClean="0">
              <a:solidFill>
                <a:srgbClr val="0070C0"/>
              </a:solidFill>
            </a:endParaRP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8</a:t>
            </a:fld>
            <a:endParaRPr lang="en-US"/>
          </a:p>
        </p:txBody>
      </p:sp>
    </p:spTree>
    <p:extLst>
      <p:ext uri="{BB962C8B-B14F-4D97-AF65-F5344CB8AC3E}">
        <p14:creationId xmlns:p14="http://schemas.microsoft.com/office/powerpoint/2010/main" val="1580494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164674"/>
            <a:ext cx="7739845" cy="740712"/>
          </a:xfrm>
        </p:spPr>
        <p:txBody>
          <a:bodyPr>
            <a:noAutofit/>
          </a:bodyPr>
          <a:lstStyle/>
          <a:p>
            <a:pPr algn="ctr"/>
            <a:r>
              <a:rPr lang="en-US" sz="3200" b="1" dirty="0" smtClean="0"/>
              <a:t>Other Changes</a:t>
            </a:r>
            <a:endParaRPr lang="en-US" sz="3200" b="1" dirty="0"/>
          </a:p>
        </p:txBody>
      </p:sp>
      <p:sp>
        <p:nvSpPr>
          <p:cNvPr id="3" name="Content Placeholder 2"/>
          <p:cNvSpPr>
            <a:spLocks noGrp="1"/>
          </p:cNvSpPr>
          <p:nvPr>
            <p:ph idx="1"/>
          </p:nvPr>
        </p:nvSpPr>
        <p:spPr>
          <a:xfrm>
            <a:off x="208655" y="991659"/>
            <a:ext cx="8573266" cy="5038751"/>
          </a:xfrm>
        </p:spPr>
        <p:txBody>
          <a:bodyPr>
            <a:noAutofit/>
          </a:bodyPr>
          <a:lstStyle/>
          <a:p>
            <a:pPr marL="457200" lvl="1" indent="0">
              <a:buNone/>
            </a:pPr>
            <a:endParaRPr lang="en-US" sz="1800" i="1" dirty="0" smtClean="0"/>
          </a:p>
          <a:p>
            <a:r>
              <a:rPr lang="en-US" sz="2600" dirty="0" smtClean="0">
                <a:solidFill>
                  <a:srgbClr val="0070C0"/>
                </a:solidFill>
              </a:rPr>
              <a:t>Special court-martial without military judge no longer authorized</a:t>
            </a:r>
          </a:p>
          <a:p>
            <a:pPr lvl="1"/>
            <a:r>
              <a:rPr lang="en-US" sz="2200" dirty="0" smtClean="0"/>
              <a:t>Longstanding practice to detail MJ to every SPCM</a:t>
            </a:r>
          </a:p>
          <a:p>
            <a:r>
              <a:rPr lang="en-US" sz="2600" dirty="0" smtClean="0"/>
              <a:t>Summary Court-martial</a:t>
            </a:r>
          </a:p>
          <a:p>
            <a:pPr lvl="1"/>
            <a:r>
              <a:rPr lang="en-US" sz="2000" dirty="0" smtClean="0">
                <a:solidFill>
                  <a:srgbClr val="0070C0"/>
                </a:solidFill>
              </a:rPr>
              <a:t>Art. 20(b) – clarifies that a SCM is a non-criminal forum and a conviction does not constitute a </a:t>
            </a:r>
            <a:r>
              <a:rPr lang="en-US" sz="2000" dirty="0">
                <a:solidFill>
                  <a:srgbClr val="0070C0"/>
                </a:solidFill>
              </a:rPr>
              <a:t>criminal</a:t>
            </a:r>
            <a:r>
              <a:rPr lang="en-US" sz="2000" dirty="0" smtClean="0">
                <a:solidFill>
                  <a:srgbClr val="0070C0"/>
                </a:solidFill>
              </a:rPr>
              <a:t> conviction</a:t>
            </a:r>
          </a:p>
        </p:txBody>
      </p:sp>
      <p:sp>
        <p:nvSpPr>
          <p:cNvPr id="4" name="Date Placeholder 3"/>
          <p:cNvSpPr>
            <a:spLocks noGrp="1"/>
          </p:cNvSpPr>
          <p:nvPr>
            <p:ph type="dt" sz="half" idx="10"/>
          </p:nvPr>
        </p:nvSpPr>
        <p:spPr/>
        <p:txBody>
          <a:bodyPr/>
          <a:lstStyle/>
          <a:p>
            <a:r>
              <a:rPr lang="en-US" smtClean="0"/>
              <a:t>As of 3 August 2018</a:t>
            </a:r>
            <a:endParaRPr lang="en-US"/>
          </a:p>
        </p:txBody>
      </p:sp>
      <p:sp>
        <p:nvSpPr>
          <p:cNvPr id="5" name="Footer Placeholder 4"/>
          <p:cNvSpPr>
            <a:spLocks noGrp="1"/>
          </p:cNvSpPr>
          <p:nvPr>
            <p:ph type="ftr" sz="quarter" idx="11"/>
          </p:nvPr>
        </p:nvSpPr>
        <p:spPr/>
        <p:txBody>
          <a:bodyPr/>
          <a:lstStyle/>
          <a:p>
            <a:r>
              <a:rPr lang="en-US" smtClean="0"/>
              <a:t>MTT Training Product</a:t>
            </a:r>
            <a:endParaRPr lang="en-US"/>
          </a:p>
        </p:txBody>
      </p:sp>
      <p:sp>
        <p:nvSpPr>
          <p:cNvPr id="6" name="Slide Number Placeholder 5"/>
          <p:cNvSpPr>
            <a:spLocks noGrp="1"/>
          </p:cNvSpPr>
          <p:nvPr>
            <p:ph type="sldNum" sz="quarter" idx="12"/>
          </p:nvPr>
        </p:nvSpPr>
        <p:spPr/>
        <p:txBody>
          <a:bodyPr/>
          <a:lstStyle/>
          <a:p>
            <a:fld id="{B3951688-D484-4090-998C-23E303179EF8}" type="slidenum">
              <a:rPr lang="en-US" smtClean="0"/>
              <a:t>9</a:t>
            </a:fld>
            <a:endParaRPr lang="en-US"/>
          </a:p>
        </p:txBody>
      </p:sp>
    </p:spTree>
    <p:extLst>
      <p:ext uri="{BB962C8B-B14F-4D97-AF65-F5344CB8AC3E}">
        <p14:creationId xmlns:p14="http://schemas.microsoft.com/office/powerpoint/2010/main" val="3382126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AEAA16CA86954A9B12F8F76E878807" ma:contentTypeVersion="0" ma:contentTypeDescription="Create a new document." ma:contentTypeScope="" ma:versionID="fd2459a11a5b6a7db8ca3f68a8271dd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943DF80-BC31-437D-8196-380FABD244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B997A9B-14D1-4D67-A314-03D95991CD9C}">
  <ds:schemaRefs>
    <ds:schemaRef ds:uri="http://schemas.microsoft.com/sharepoint/v3/contenttype/forms"/>
  </ds:schemaRefs>
</ds:datastoreItem>
</file>

<file path=customXml/itemProps3.xml><?xml version="1.0" encoding="utf-8"?>
<ds:datastoreItem xmlns:ds="http://schemas.openxmlformats.org/officeDocument/2006/customXml" ds:itemID="{21635D2B-B709-4FA1-9062-A912DF6D72F3}">
  <ds:schemaRefs>
    <ds:schemaRef ds:uri="http://purl.org/dc/terms/"/>
    <ds:schemaRef ds:uri="http://schemas.microsoft.com/office/infopath/2007/PartnerControls"/>
    <ds:schemaRef ds:uri="http://www.w3.org/XML/1998/namespac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USMC JAD Theme</Template>
  <TotalTime>4499</TotalTime>
  <Words>12561</Words>
  <Application>Microsoft Office PowerPoint</Application>
  <PresentationFormat>On-screen Show (4:3)</PresentationFormat>
  <Paragraphs>1067</Paragraphs>
  <Slides>62</Slides>
  <Notes>59</Notes>
  <HiddenSlides>18</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62</vt:i4>
      </vt:variant>
    </vt:vector>
  </HeadingPairs>
  <TitlesOfParts>
    <vt:vector size="68" baseType="lpstr">
      <vt:lpstr>Arial</vt:lpstr>
      <vt:lpstr>Calibri</vt:lpstr>
      <vt:lpstr>Courier New</vt:lpstr>
      <vt:lpstr>Times New Roman</vt:lpstr>
      <vt:lpstr>Wingdings</vt:lpstr>
      <vt:lpstr>Office Theme</vt:lpstr>
      <vt:lpstr>PowerPoint Presentation</vt:lpstr>
      <vt:lpstr>Forums, Composition, Jurisdiction</vt:lpstr>
      <vt:lpstr>3 Types of General Courts-Martial</vt:lpstr>
      <vt:lpstr>3 Types of Special Courts-Martial</vt:lpstr>
      <vt:lpstr>What are Alternates?</vt:lpstr>
      <vt:lpstr>Votes Required - Findings &amp; Sentencing</vt:lpstr>
      <vt:lpstr>New Type of Special Court-Martial </vt:lpstr>
      <vt:lpstr>New Type of Special Court-Martial </vt:lpstr>
      <vt:lpstr>Other Changes</vt:lpstr>
      <vt:lpstr>Courts-Martial with Members</vt:lpstr>
      <vt:lpstr>Votes Required for Findings &amp; Sentencing</vt:lpstr>
      <vt:lpstr>R.C.M. 917</vt:lpstr>
      <vt:lpstr>Findings – Appeal by the U.S.</vt:lpstr>
      <vt:lpstr>Findings – Appeal by the U.S.</vt:lpstr>
      <vt:lpstr>PowerPoint Presentation</vt:lpstr>
      <vt:lpstr>Sentencing</vt:lpstr>
      <vt:lpstr>Sentencing – Existing Rules</vt:lpstr>
      <vt:lpstr>Sentencing – MJRG Proposals</vt:lpstr>
      <vt:lpstr>Sentencing – New Rules</vt:lpstr>
      <vt:lpstr>Sentencing – New Rules</vt:lpstr>
      <vt:lpstr>Sentencing – Unitary v. Segmented</vt:lpstr>
      <vt:lpstr>Sentencing – Unitary v. Segmented</vt:lpstr>
      <vt:lpstr>Sentencing – Unitary v. Segmented</vt:lpstr>
      <vt:lpstr>Segmented Sentencing</vt:lpstr>
      <vt:lpstr>Segmented Sentencing</vt:lpstr>
      <vt:lpstr>Sentencing – Unitary v. Segmented</vt:lpstr>
      <vt:lpstr>Sentencing – Announcement</vt:lpstr>
      <vt:lpstr>Sentencing – Appeal by the U.S.</vt:lpstr>
      <vt:lpstr>Sentencing – Appeal by the U.S.</vt:lpstr>
      <vt:lpstr>Sentencing – Appeal by the U.S.</vt:lpstr>
      <vt:lpstr>Sentencing – Appeal by the U.S.</vt:lpstr>
      <vt:lpstr>Sentencing Summary</vt:lpstr>
      <vt:lpstr>Sentencing Summary</vt:lpstr>
      <vt:lpstr>QUESTIONS?</vt:lpstr>
      <vt:lpstr>PowerPoint Presentation</vt:lpstr>
      <vt:lpstr>POINTS TO CONSIDER</vt:lpstr>
      <vt:lpstr>History of Pretrial Agreements</vt:lpstr>
      <vt:lpstr>Authority?</vt:lpstr>
      <vt:lpstr>Pretrial Agreements</vt:lpstr>
      <vt:lpstr>New Articles 60, 60a, &amp; 60b</vt:lpstr>
      <vt:lpstr>Plea Agreements</vt:lpstr>
      <vt:lpstr>Plea Agreements – in the R.C.M.s</vt:lpstr>
      <vt:lpstr>Limitations</vt:lpstr>
      <vt:lpstr>Prohibited Terms</vt:lpstr>
      <vt:lpstr>Mandatory Minimums</vt:lpstr>
      <vt:lpstr>Mandatory Minimums</vt:lpstr>
      <vt:lpstr>Substantial Assistance</vt:lpstr>
      <vt:lpstr>Binding Effect</vt:lpstr>
      <vt:lpstr>WHAT DOES THIS MEAN?</vt:lpstr>
      <vt:lpstr>Permissible Terms</vt:lpstr>
      <vt:lpstr>Permissible Terms</vt:lpstr>
      <vt:lpstr>Examples of Permissible Terms</vt:lpstr>
      <vt:lpstr>Examples of Permissible Terms</vt:lpstr>
      <vt:lpstr>Examples of Permissible Terms</vt:lpstr>
      <vt:lpstr>Other Terms</vt:lpstr>
      <vt:lpstr>Examples of Permissible Terms</vt:lpstr>
      <vt:lpstr>Examples of Permissible Terms</vt:lpstr>
      <vt:lpstr>Other Terms</vt:lpstr>
      <vt:lpstr>Withdrawal Provision</vt:lpstr>
      <vt:lpstr>PLEA AGREEMENTS – WITHDRAWAL</vt:lpstr>
      <vt:lpstr>Questions</vt:lpstr>
      <vt:lpstr>Questions?</vt:lpstr>
    </vt:vector>
  </TitlesOfParts>
  <Company>USMC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Schweig Maj Jesse P</dc:creator>
  <cp:lastModifiedBy>Nicole Robledo</cp:lastModifiedBy>
  <cp:revision>261</cp:revision>
  <cp:lastPrinted>2018-01-18T06:20:52Z</cp:lastPrinted>
  <dcterms:created xsi:type="dcterms:W3CDTF">2017-11-08T21:58:06Z</dcterms:created>
  <dcterms:modified xsi:type="dcterms:W3CDTF">2019-01-31T23:14:24Z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0x01010036AEAA16CA86954A9B12F8F76E878807</vt:lpwstr>
  </property>
</Properties>
</file>