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3"/>
  </p:notesMasterIdLst>
  <p:sldIdLst>
    <p:sldId id="314" r:id="rId2"/>
    <p:sldId id="315" r:id="rId3"/>
    <p:sldId id="316" r:id="rId4"/>
    <p:sldId id="317" r:id="rId5"/>
    <p:sldId id="318" r:id="rId6"/>
    <p:sldId id="319" r:id="rId7"/>
    <p:sldId id="320" r:id="rId8"/>
    <p:sldId id="321" r:id="rId9"/>
    <p:sldId id="322" r:id="rId10"/>
    <p:sldId id="323" r:id="rId11"/>
    <p:sldId id="324" r:id="rId12"/>
    <p:sldId id="325" r:id="rId13"/>
    <p:sldId id="326" r:id="rId14"/>
    <p:sldId id="327" r:id="rId15"/>
    <p:sldId id="328" r:id="rId16"/>
    <p:sldId id="329" r:id="rId17"/>
    <p:sldId id="330" r:id="rId18"/>
    <p:sldId id="331" r:id="rId19"/>
    <p:sldId id="332" r:id="rId20"/>
    <p:sldId id="333" r:id="rId21"/>
    <p:sldId id="334" r:id="rId22"/>
    <p:sldId id="358" r:id="rId23"/>
    <p:sldId id="335" r:id="rId24"/>
    <p:sldId id="336" r:id="rId25"/>
    <p:sldId id="337" r:id="rId26"/>
    <p:sldId id="338" r:id="rId27"/>
    <p:sldId id="339" r:id="rId28"/>
    <p:sldId id="340" r:id="rId29"/>
    <p:sldId id="341" r:id="rId30"/>
    <p:sldId id="342" r:id="rId31"/>
    <p:sldId id="364" r:id="rId32"/>
    <p:sldId id="343" r:id="rId33"/>
    <p:sldId id="363" r:id="rId34"/>
    <p:sldId id="362" r:id="rId35"/>
    <p:sldId id="361" r:id="rId36"/>
    <p:sldId id="345" r:id="rId37"/>
    <p:sldId id="359" r:id="rId38"/>
    <p:sldId id="360" r:id="rId39"/>
    <p:sldId id="344" r:id="rId40"/>
    <p:sldId id="355" r:id="rId41"/>
    <p:sldId id="356"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39" autoAdjust="0"/>
    <p:restoredTop sz="83538" autoAdjust="0"/>
  </p:normalViewPr>
  <p:slideViewPr>
    <p:cSldViewPr snapToGrid="0">
      <p:cViewPr varScale="1">
        <p:scale>
          <a:sx n="75" d="100"/>
          <a:sy n="75" d="100"/>
        </p:scale>
        <p:origin x="141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8FDBA5-F3B1-4C8A-9D3A-818108E53062}" type="datetimeFigureOut">
              <a:rPr lang="en-US" smtClean="0"/>
              <a:t>1/31/2019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14754A-FA77-4097-AA75-AA193975E7C4}" type="slidenum">
              <a:rPr lang="en-US" smtClean="0"/>
              <a:t>‹#›</a:t>
            </a:fld>
            <a:endParaRPr lang="en-US"/>
          </a:p>
        </p:txBody>
      </p:sp>
    </p:spTree>
    <p:extLst>
      <p:ext uri="{BB962C8B-B14F-4D97-AF65-F5344CB8AC3E}">
        <p14:creationId xmlns:p14="http://schemas.microsoft.com/office/powerpoint/2010/main" val="1687250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14754A-FA77-4097-AA75-AA193975E7C4}" type="slidenum">
              <a:rPr lang="en-US" smtClean="0"/>
              <a:t>1</a:t>
            </a:fld>
            <a:endParaRPr lang="en-US"/>
          </a:p>
        </p:txBody>
      </p:sp>
    </p:spTree>
    <p:extLst>
      <p:ext uri="{BB962C8B-B14F-4D97-AF65-F5344CB8AC3E}">
        <p14:creationId xmlns:p14="http://schemas.microsoft.com/office/powerpoint/2010/main" val="15815246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Although the panels are now fixed, the convening authority</a:t>
            </a:r>
            <a:r>
              <a:rPr lang="en-US" baseline="0" dirty="0" smtClean="0"/>
              <a:t> is authorized to send more members than required in order to meet the number required to impanel:</a:t>
            </a:r>
            <a:endParaRPr lang="en-US" dirty="0" smtClean="0"/>
          </a:p>
          <a:p>
            <a:endParaRPr lang="en-US" dirty="0" smtClean="0"/>
          </a:p>
          <a:p>
            <a:r>
              <a:rPr lang="en-US" dirty="0" smtClean="0"/>
              <a:t>Article 25(e)</a:t>
            </a:r>
            <a:r>
              <a:rPr lang="en-US" baseline="0" dirty="0" smtClean="0"/>
              <a:t>(3): The convening authority shall </a:t>
            </a:r>
            <a:r>
              <a:rPr lang="en-US" b="1" i="1" baseline="0" dirty="0" smtClean="0"/>
              <a:t>detail not less than</a:t>
            </a:r>
            <a:r>
              <a:rPr lang="en-US" baseline="0" dirty="0" smtClean="0"/>
              <a:t> the number of members necessary to impanel the court-martial under section 829 of this title (article 29).</a:t>
            </a:r>
          </a:p>
          <a:p>
            <a:endParaRPr lang="en-US" baseline="0" dirty="0" smtClean="0"/>
          </a:p>
          <a:p>
            <a:r>
              <a:rPr lang="en-US" baseline="0" dirty="0" smtClean="0"/>
              <a:t>Rule 503(a)(1)(B): </a:t>
            </a:r>
            <a:r>
              <a:rPr lang="en-US" b="1" i="1" u="none" baseline="0" dirty="0" smtClean="0"/>
              <a:t>detail not fewer than the number of members required under R.C.M. 501(a)</a:t>
            </a:r>
            <a:r>
              <a:rPr lang="en-US" b="0" i="0" u="none" baseline="0" dirty="0" smtClean="0"/>
              <a:t>…</a:t>
            </a:r>
            <a:endParaRPr lang="en-US" baseline="0" dirty="0" smtClean="0"/>
          </a:p>
          <a:p>
            <a:endParaRPr lang="en-US" baseline="0" dirty="0" smtClean="0"/>
          </a:p>
          <a:p>
            <a:r>
              <a:rPr lang="en-US" baseline="0" dirty="0" smtClean="0"/>
              <a:t>In this example, the convening authority sent 12 members in order to meet the requirement for 7 members (4 primary members, 3 alternate members). The convening authority authorized alternates if, </a:t>
            </a:r>
            <a:r>
              <a:rPr lang="en-US" dirty="0"/>
              <a:t>after the exercise of all challenges, excess members remain</a:t>
            </a:r>
            <a:r>
              <a:rPr lang="en-US" baseline="0" dirty="0" smtClean="0"/>
              <a:t>. </a:t>
            </a:r>
          </a:p>
          <a:p>
            <a:endParaRPr lang="en-US" baseline="0" dirty="0" smtClean="0"/>
          </a:p>
          <a:p>
            <a:r>
              <a:rPr lang="en-US" baseline="0" dirty="0" smtClean="0"/>
              <a:t>Recalling a previous slide, R.C.M. 912A now allows the convening authority to authorize the military judge to impanel a specific number of “alternate members” in the convening order.</a:t>
            </a:r>
          </a:p>
          <a:p>
            <a:endParaRPr lang="en-US" baseline="0" dirty="0" smtClean="0"/>
          </a:p>
          <a:p>
            <a:r>
              <a:rPr lang="en-US" dirty="0" smtClean="0"/>
              <a:t>Steps up to this point:</a:t>
            </a:r>
          </a:p>
          <a:p>
            <a:endParaRPr lang="en-US" dirty="0" smtClean="0"/>
          </a:p>
          <a:p>
            <a:pPr marL="173422" indent="-173422">
              <a:buFontTx/>
              <a:buChar char="-"/>
            </a:pPr>
            <a:r>
              <a:rPr lang="en-US" b="1" dirty="0" smtClean="0"/>
              <a:t>MJ assembled</a:t>
            </a:r>
            <a:r>
              <a:rPr lang="en-US" b="1" baseline="0" dirty="0" smtClean="0"/>
              <a:t> the court-martial with 12 members present</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10</a:t>
            </a:fld>
            <a:endParaRPr lang="en-US"/>
          </a:p>
        </p:txBody>
      </p:sp>
    </p:spTree>
    <p:extLst>
      <p:ext uri="{BB962C8B-B14F-4D97-AF65-F5344CB8AC3E}">
        <p14:creationId xmlns:p14="http://schemas.microsoft.com/office/powerpoint/2010/main" val="6351774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yellow identifies the enlisted</a:t>
            </a:r>
            <a:r>
              <a:rPr lang="en-US" baseline="0" dirty="0" smtClean="0"/>
              <a:t> panel members. The convening authority detailed 6 enlisted members to the panel to ensure the one-third enlisted member requirement was met.</a:t>
            </a:r>
            <a:endParaRPr lang="en-US" dirty="0" smtClean="0"/>
          </a:p>
          <a:p>
            <a:endParaRPr lang="en-US" dirty="0" smtClean="0"/>
          </a:p>
          <a:p>
            <a:r>
              <a:rPr lang="en-US" dirty="0" smtClean="0"/>
              <a:t>Rule 503(a)(2): </a:t>
            </a:r>
            <a:r>
              <a:rPr lang="en-US" b="1" dirty="0" smtClean="0"/>
              <a:t>Member election by enlisted accused.</a:t>
            </a:r>
            <a:r>
              <a:rPr lang="en-US" dirty="0" smtClean="0"/>
              <a:t> </a:t>
            </a:r>
          </a:p>
          <a:p>
            <a:r>
              <a:rPr lang="en-US" dirty="0" smtClean="0"/>
              <a:t>An enlisted accused may, before assembly, request orally on the record or in writing that the membership of the court-martial to which that accused’s case has been referred be comprised entirely of officers or of at least one-third enlisted members. If such a request is made, the court-martial membership must be consistent with the accused’s request unless eligible members cannot be obtained because of physical conditions or military exigencies. If the appropriate number of members cannot be obtained, the court-martial may be assembled and the members impaneled, and the trial may proceed without them, but the convening authority shall make a detailed written explanation why such members could not be obtained which must be appended to the record of trial.</a:t>
            </a:r>
          </a:p>
          <a:p>
            <a:endParaRPr lang="en-US" dirty="0"/>
          </a:p>
        </p:txBody>
      </p:sp>
      <p:sp>
        <p:nvSpPr>
          <p:cNvPr id="4" name="Slide Number Placeholder 3"/>
          <p:cNvSpPr>
            <a:spLocks noGrp="1"/>
          </p:cNvSpPr>
          <p:nvPr>
            <p:ph type="sldNum" sz="quarter" idx="10"/>
          </p:nvPr>
        </p:nvSpPr>
        <p:spPr/>
        <p:txBody>
          <a:bodyPr/>
          <a:lstStyle/>
          <a:p>
            <a:fld id="{FF7FF8BF-443A-474D-9AC9-62E8DE4E39AE}" type="slidenum">
              <a:rPr lang="en-US" smtClean="0"/>
              <a:t>11</a:t>
            </a:fld>
            <a:endParaRPr lang="en-US" dirty="0"/>
          </a:p>
        </p:txBody>
      </p:sp>
    </p:spTree>
    <p:extLst>
      <p:ext uri="{BB962C8B-B14F-4D97-AF65-F5344CB8AC3E}">
        <p14:creationId xmlns:p14="http://schemas.microsoft.com/office/powerpoint/2010/main" val="20744998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(i) authorized to impanel a specified number of alternate members; or (ii) </a:t>
            </a:r>
            <a:r>
              <a:rPr lang="en-US" b="1" dirty="0" smtClean="0"/>
              <a:t>authorized to impanel alternate members only if, after the exercise of all challenges, excess members remain. [shall not exceed </a:t>
            </a:r>
            <a:r>
              <a:rPr lang="en-US" b="1" smtClean="0"/>
              <a:t>three alternate members]</a:t>
            </a:r>
            <a:endParaRPr lang="en-US" b="1" dirty="0" smtClean="0"/>
          </a:p>
          <a:p>
            <a:endParaRPr lang="en-US" dirty="0"/>
          </a:p>
        </p:txBody>
      </p:sp>
      <p:sp>
        <p:nvSpPr>
          <p:cNvPr id="4" name="Slide Number Placeholder 3"/>
          <p:cNvSpPr>
            <a:spLocks noGrp="1"/>
          </p:cNvSpPr>
          <p:nvPr>
            <p:ph type="sldNum" sz="quarter" idx="10"/>
          </p:nvPr>
        </p:nvSpPr>
        <p:spPr/>
        <p:txBody>
          <a:bodyPr/>
          <a:lstStyle/>
          <a:p>
            <a:fld id="{EBCD7188-B55B-4BE3-ADDF-7119DADE7DD7}" type="slidenum">
              <a:rPr lang="en-US" smtClean="0"/>
              <a:t>12</a:t>
            </a:fld>
            <a:endParaRPr lang="en-US" dirty="0"/>
          </a:p>
        </p:txBody>
      </p:sp>
    </p:spTree>
    <p:extLst>
      <p:ext uri="{BB962C8B-B14F-4D97-AF65-F5344CB8AC3E}">
        <p14:creationId xmlns:p14="http://schemas.microsoft.com/office/powerpoint/2010/main" val="29519139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Steps up to this point:</a:t>
            </a:r>
          </a:p>
          <a:p>
            <a:endParaRPr lang="en-US" dirty="0" smtClean="0"/>
          </a:p>
          <a:p>
            <a:pPr marL="173422" indent="-173422">
              <a:buFontTx/>
              <a:buChar char="-"/>
            </a:pPr>
            <a:r>
              <a:rPr lang="en-US" dirty="0" smtClean="0"/>
              <a:t>MJ assembled</a:t>
            </a:r>
            <a:r>
              <a:rPr lang="en-US" baseline="0" dirty="0" smtClean="0"/>
              <a:t> the court-martial with 12 members present</a:t>
            </a:r>
          </a:p>
          <a:p>
            <a:pPr marL="173422" indent="-173422">
              <a:buFontTx/>
              <a:buChar char="-"/>
            </a:pPr>
            <a:r>
              <a:rPr lang="en-US" b="1" baseline="0" dirty="0" err="1" smtClean="0"/>
              <a:t>Voir</a:t>
            </a:r>
            <a:r>
              <a:rPr lang="en-US" b="1" baseline="0" dirty="0" smtClean="0"/>
              <a:t> dire has been completed</a:t>
            </a:r>
          </a:p>
          <a:p>
            <a:pPr marL="173422" indent="-173422">
              <a:buFontTx/>
              <a:buChar char="-"/>
            </a:pPr>
            <a:r>
              <a:rPr lang="en-US" b="1" baseline="0" dirty="0" smtClean="0"/>
              <a:t>The military judge has issued random numbers to the remaining members</a:t>
            </a:r>
            <a:endParaRPr lang="en-US" b="1" dirty="0"/>
          </a:p>
        </p:txBody>
      </p:sp>
      <p:sp>
        <p:nvSpPr>
          <p:cNvPr id="4" name="Slide Number Placeholder 3"/>
          <p:cNvSpPr>
            <a:spLocks noGrp="1"/>
          </p:cNvSpPr>
          <p:nvPr>
            <p:ph type="sldNum" sz="quarter" idx="10"/>
          </p:nvPr>
        </p:nvSpPr>
        <p:spPr/>
        <p:txBody>
          <a:bodyPr/>
          <a:lstStyle/>
          <a:p>
            <a:fld id="{3DCA51E2-57C7-4AFC-9CA9-FFC2E2094D28}" type="slidenum">
              <a:rPr lang="en-US" smtClean="0"/>
              <a:t>13</a:t>
            </a:fld>
            <a:endParaRPr lang="en-US"/>
          </a:p>
        </p:txBody>
      </p:sp>
    </p:spTree>
    <p:extLst>
      <p:ext uri="{BB962C8B-B14F-4D97-AF65-F5344CB8AC3E}">
        <p14:creationId xmlns:p14="http://schemas.microsoft.com/office/powerpoint/2010/main" val="37141669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Steps up to this point:</a:t>
            </a:r>
          </a:p>
          <a:p>
            <a:endParaRPr lang="en-US" dirty="0" smtClean="0"/>
          </a:p>
          <a:p>
            <a:pPr marL="173422" indent="-173422">
              <a:buFontTx/>
              <a:buChar char="-"/>
            </a:pPr>
            <a:r>
              <a:rPr lang="en-US" dirty="0" smtClean="0"/>
              <a:t>MJ assembled</a:t>
            </a:r>
            <a:r>
              <a:rPr lang="en-US" baseline="0" dirty="0" smtClean="0"/>
              <a:t> the court-martial with 12 members present</a:t>
            </a:r>
          </a:p>
          <a:p>
            <a:pPr marL="173422" indent="-173422">
              <a:buFontTx/>
              <a:buChar char="-"/>
            </a:pPr>
            <a:r>
              <a:rPr lang="en-US" baseline="0" dirty="0" err="1" smtClean="0"/>
              <a:t>Voir</a:t>
            </a:r>
            <a:r>
              <a:rPr lang="en-US" baseline="0" dirty="0" smtClean="0"/>
              <a:t> dire has been completed</a:t>
            </a:r>
          </a:p>
          <a:p>
            <a:pPr marL="173422" indent="-173422">
              <a:buFontTx/>
              <a:buChar char="-"/>
            </a:pPr>
            <a:r>
              <a:rPr lang="en-US" baseline="0" dirty="0" smtClean="0"/>
              <a:t>The military judge has issued random numbers to the remaining members</a:t>
            </a:r>
          </a:p>
          <a:p>
            <a:pPr marL="173422" indent="-173422">
              <a:buFontTx/>
              <a:buChar char="-"/>
            </a:pPr>
            <a:r>
              <a:rPr lang="en-US" b="1" baseline="0" dirty="0" smtClean="0"/>
              <a:t>Peremptory challenges issued</a:t>
            </a:r>
          </a:p>
          <a:p>
            <a:pPr marL="173422" indent="-173422">
              <a:buFontTx/>
              <a:buChar char="-"/>
            </a:pPr>
            <a:endParaRPr lang="en-US" b="1" baseline="0" dirty="0" smtClean="0"/>
          </a:p>
          <a:p>
            <a:pPr marL="0" indent="0">
              <a:buFontTx/>
              <a:buNone/>
            </a:pPr>
            <a:r>
              <a:rPr lang="en-US" b="0" baseline="0" dirty="0" smtClean="0"/>
              <a:t>In the old rules, absent the random numbers, the court-martial panel would be sat. </a:t>
            </a:r>
          </a:p>
        </p:txBody>
      </p:sp>
      <p:sp>
        <p:nvSpPr>
          <p:cNvPr id="4" name="Slide Number Placeholder 3"/>
          <p:cNvSpPr>
            <a:spLocks noGrp="1"/>
          </p:cNvSpPr>
          <p:nvPr>
            <p:ph type="sldNum" sz="quarter" idx="10"/>
          </p:nvPr>
        </p:nvSpPr>
        <p:spPr/>
        <p:txBody>
          <a:bodyPr/>
          <a:lstStyle/>
          <a:p>
            <a:fld id="{3DCA51E2-57C7-4AFC-9CA9-FFC2E2094D28}" type="slidenum">
              <a:rPr lang="en-US" smtClean="0"/>
              <a:t>14</a:t>
            </a:fld>
            <a:endParaRPr lang="en-US"/>
          </a:p>
        </p:txBody>
      </p:sp>
    </p:spTree>
    <p:extLst>
      <p:ext uri="{BB962C8B-B14F-4D97-AF65-F5344CB8AC3E}">
        <p14:creationId xmlns:p14="http://schemas.microsoft.com/office/powerpoint/2010/main" val="25336678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Steps up to this point:</a:t>
            </a:r>
          </a:p>
          <a:p>
            <a:endParaRPr lang="en-US" dirty="0" smtClean="0"/>
          </a:p>
          <a:p>
            <a:pPr marL="173422" indent="-173422">
              <a:buFontTx/>
              <a:buChar char="-"/>
            </a:pPr>
            <a:r>
              <a:rPr lang="en-US" dirty="0" smtClean="0"/>
              <a:t>MJ assembled</a:t>
            </a:r>
            <a:r>
              <a:rPr lang="en-US" baseline="0" dirty="0" smtClean="0"/>
              <a:t> the court-martial with 12 members present</a:t>
            </a:r>
          </a:p>
          <a:p>
            <a:pPr marL="173422" indent="-173422">
              <a:buFontTx/>
              <a:buChar char="-"/>
            </a:pPr>
            <a:r>
              <a:rPr lang="en-US" baseline="0" dirty="0" err="1" smtClean="0"/>
              <a:t>Voir</a:t>
            </a:r>
            <a:r>
              <a:rPr lang="en-US" baseline="0" dirty="0" smtClean="0"/>
              <a:t> dire has been completed</a:t>
            </a:r>
          </a:p>
          <a:p>
            <a:pPr marL="173422" indent="-173422">
              <a:buFontTx/>
              <a:buChar char="-"/>
            </a:pPr>
            <a:r>
              <a:rPr lang="en-US" baseline="0" dirty="0" smtClean="0"/>
              <a:t>The military judge has issued random numbers to the remaining members</a:t>
            </a:r>
          </a:p>
          <a:p>
            <a:pPr marL="173422" indent="-173422">
              <a:buFontTx/>
              <a:buChar char="-"/>
            </a:pPr>
            <a:r>
              <a:rPr lang="en-US" b="1" baseline="0" dirty="0" smtClean="0"/>
              <a:t>Peremptory challenges issued</a:t>
            </a:r>
          </a:p>
          <a:p>
            <a:pPr marL="173422" indent="-173422">
              <a:buFontTx/>
              <a:buChar char="-"/>
            </a:pPr>
            <a:endParaRPr lang="en-US" b="1" baseline="0" dirty="0" smtClean="0"/>
          </a:p>
          <a:p>
            <a:pPr marL="0" indent="0">
              <a:buFontTx/>
              <a:buNone/>
            </a:pPr>
            <a:r>
              <a:rPr lang="en-US" b="0" baseline="0" dirty="0" smtClean="0"/>
              <a:t>In the old rules, absent the random numbers, the court-martial panel would be sat. </a:t>
            </a:r>
          </a:p>
        </p:txBody>
      </p:sp>
      <p:sp>
        <p:nvSpPr>
          <p:cNvPr id="4" name="Slide Number Placeholder 3"/>
          <p:cNvSpPr>
            <a:spLocks noGrp="1"/>
          </p:cNvSpPr>
          <p:nvPr>
            <p:ph type="sldNum" sz="quarter" idx="10"/>
          </p:nvPr>
        </p:nvSpPr>
        <p:spPr/>
        <p:txBody>
          <a:bodyPr/>
          <a:lstStyle/>
          <a:p>
            <a:fld id="{3DCA51E2-57C7-4AFC-9CA9-FFC2E2094D28}" type="slidenum">
              <a:rPr lang="en-US" smtClean="0"/>
              <a:t>15</a:t>
            </a:fld>
            <a:endParaRPr lang="en-US"/>
          </a:p>
        </p:txBody>
      </p:sp>
    </p:spTree>
    <p:extLst>
      <p:ext uri="{BB962C8B-B14F-4D97-AF65-F5344CB8AC3E}">
        <p14:creationId xmlns:p14="http://schemas.microsoft.com/office/powerpoint/2010/main" val="17882948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Steps up to this point:</a:t>
            </a:r>
          </a:p>
          <a:p>
            <a:endParaRPr lang="en-US" dirty="0" smtClean="0"/>
          </a:p>
          <a:p>
            <a:pPr marL="173422" indent="-173422">
              <a:buFontTx/>
              <a:buChar char="-"/>
            </a:pPr>
            <a:r>
              <a:rPr lang="en-US" dirty="0" smtClean="0"/>
              <a:t>MJ assembled</a:t>
            </a:r>
            <a:r>
              <a:rPr lang="en-US" baseline="0" dirty="0" smtClean="0"/>
              <a:t> the court-martial with 12 members present</a:t>
            </a:r>
          </a:p>
          <a:p>
            <a:pPr marL="173422" indent="-173422">
              <a:buFontTx/>
              <a:buChar char="-"/>
            </a:pPr>
            <a:r>
              <a:rPr lang="en-US" baseline="0" dirty="0" err="1" smtClean="0"/>
              <a:t>Voir</a:t>
            </a:r>
            <a:r>
              <a:rPr lang="en-US" baseline="0" dirty="0" smtClean="0"/>
              <a:t> dire has been completed</a:t>
            </a:r>
          </a:p>
          <a:p>
            <a:pPr marL="173422" indent="-173422">
              <a:buFontTx/>
              <a:buChar char="-"/>
            </a:pPr>
            <a:r>
              <a:rPr lang="en-US" baseline="0" dirty="0" smtClean="0"/>
              <a:t>The military judge has issued random numbers to the remaining members</a:t>
            </a:r>
          </a:p>
          <a:p>
            <a:pPr marL="173422" indent="-173422">
              <a:buFontTx/>
              <a:buChar char="-"/>
            </a:pPr>
            <a:r>
              <a:rPr lang="en-US" baseline="0" dirty="0" smtClean="0"/>
              <a:t>Peremptory challenges issued</a:t>
            </a:r>
          </a:p>
          <a:p>
            <a:pPr marL="173422" indent="-173422">
              <a:buFontTx/>
              <a:buChar char="-"/>
            </a:pPr>
            <a:r>
              <a:rPr lang="en-US" b="1" baseline="0" dirty="0" smtClean="0"/>
              <a:t>The military judge now impanels the members with the lowest random number</a:t>
            </a:r>
            <a:endParaRPr lang="en-US" b="1" dirty="0" smtClean="0"/>
          </a:p>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16</a:t>
            </a:fld>
            <a:endParaRPr lang="en-US"/>
          </a:p>
        </p:txBody>
      </p:sp>
    </p:spTree>
    <p:extLst>
      <p:ext uri="{BB962C8B-B14F-4D97-AF65-F5344CB8AC3E}">
        <p14:creationId xmlns:p14="http://schemas.microsoft.com/office/powerpoint/2010/main" val="37209123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Steps up to this point:</a:t>
            </a:r>
          </a:p>
          <a:p>
            <a:endParaRPr lang="en-US" dirty="0" smtClean="0"/>
          </a:p>
          <a:p>
            <a:pPr marL="173422" indent="-173422">
              <a:buFontTx/>
              <a:buChar char="-"/>
            </a:pPr>
            <a:r>
              <a:rPr lang="en-US" dirty="0" smtClean="0"/>
              <a:t>MJ assembled</a:t>
            </a:r>
            <a:r>
              <a:rPr lang="en-US" baseline="0" dirty="0" smtClean="0"/>
              <a:t> the court-martial with 12 members present</a:t>
            </a:r>
          </a:p>
          <a:p>
            <a:pPr marL="173422" indent="-173422">
              <a:buFontTx/>
              <a:buChar char="-"/>
            </a:pPr>
            <a:r>
              <a:rPr lang="en-US" b="1" baseline="0" dirty="0" err="1" smtClean="0"/>
              <a:t>Voir</a:t>
            </a:r>
            <a:r>
              <a:rPr lang="en-US" b="1" baseline="0" dirty="0" smtClean="0"/>
              <a:t> dire has been completed</a:t>
            </a:r>
          </a:p>
          <a:p>
            <a:pPr marL="173422" indent="-173422">
              <a:buFontTx/>
              <a:buChar char="-"/>
            </a:pPr>
            <a:r>
              <a:rPr lang="en-US" b="1" baseline="0" dirty="0" smtClean="0"/>
              <a:t>The military judge has issued random numbers to the remaining members</a:t>
            </a:r>
            <a:endParaRPr lang="en-US" b="1" dirty="0"/>
          </a:p>
        </p:txBody>
      </p:sp>
      <p:sp>
        <p:nvSpPr>
          <p:cNvPr id="4" name="Slide Number Placeholder 3"/>
          <p:cNvSpPr>
            <a:spLocks noGrp="1"/>
          </p:cNvSpPr>
          <p:nvPr>
            <p:ph type="sldNum" sz="quarter" idx="10"/>
          </p:nvPr>
        </p:nvSpPr>
        <p:spPr/>
        <p:txBody>
          <a:bodyPr/>
          <a:lstStyle/>
          <a:p>
            <a:fld id="{3DCA51E2-57C7-4AFC-9CA9-FFC2E2094D28}" type="slidenum">
              <a:rPr lang="en-US" smtClean="0"/>
              <a:t>17</a:t>
            </a:fld>
            <a:endParaRPr lang="en-US"/>
          </a:p>
        </p:txBody>
      </p:sp>
    </p:spTree>
    <p:extLst>
      <p:ext uri="{BB962C8B-B14F-4D97-AF65-F5344CB8AC3E}">
        <p14:creationId xmlns:p14="http://schemas.microsoft.com/office/powerpoint/2010/main" val="18011073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Steps up to this point:</a:t>
            </a:r>
          </a:p>
          <a:p>
            <a:endParaRPr lang="en-US" dirty="0" smtClean="0"/>
          </a:p>
          <a:p>
            <a:pPr marL="173422" indent="-173422">
              <a:buFontTx/>
              <a:buChar char="-"/>
            </a:pPr>
            <a:r>
              <a:rPr lang="en-US" dirty="0" smtClean="0"/>
              <a:t>MJ assembled</a:t>
            </a:r>
            <a:r>
              <a:rPr lang="en-US" baseline="0" dirty="0" smtClean="0"/>
              <a:t> the court-martial with 12 members present</a:t>
            </a:r>
          </a:p>
          <a:p>
            <a:pPr marL="173422" indent="-173422">
              <a:buFontTx/>
              <a:buChar char="-"/>
            </a:pPr>
            <a:r>
              <a:rPr lang="en-US" baseline="0" dirty="0" err="1" smtClean="0"/>
              <a:t>Voir</a:t>
            </a:r>
            <a:r>
              <a:rPr lang="en-US" baseline="0" dirty="0" smtClean="0"/>
              <a:t> dire has been completed</a:t>
            </a:r>
          </a:p>
          <a:p>
            <a:pPr marL="173422" indent="-173422">
              <a:buFontTx/>
              <a:buChar char="-"/>
            </a:pPr>
            <a:r>
              <a:rPr lang="en-US" baseline="0" dirty="0" smtClean="0"/>
              <a:t>The military judge has issued random numbers to the remaining members</a:t>
            </a:r>
          </a:p>
          <a:p>
            <a:pPr marL="173422" indent="-173422">
              <a:buFontTx/>
              <a:buChar char="-"/>
            </a:pPr>
            <a:r>
              <a:rPr lang="en-US" b="1" baseline="0" dirty="0" smtClean="0"/>
              <a:t>Peremptory challenges issued</a:t>
            </a:r>
          </a:p>
          <a:p>
            <a:pPr marL="173422" indent="-173422">
              <a:buFontTx/>
              <a:buChar char="-"/>
            </a:pPr>
            <a:endParaRPr lang="en-US" b="1" baseline="0" dirty="0" smtClean="0"/>
          </a:p>
          <a:p>
            <a:pPr marL="0" indent="0">
              <a:buFontTx/>
              <a:buNone/>
            </a:pPr>
            <a:r>
              <a:rPr lang="en-US" b="0" baseline="0" dirty="0" smtClean="0"/>
              <a:t>In the old rules, absent the random numbers, the court-martial panel would be sat. </a:t>
            </a:r>
          </a:p>
        </p:txBody>
      </p:sp>
      <p:sp>
        <p:nvSpPr>
          <p:cNvPr id="4" name="Slide Number Placeholder 3"/>
          <p:cNvSpPr>
            <a:spLocks noGrp="1"/>
          </p:cNvSpPr>
          <p:nvPr>
            <p:ph type="sldNum" sz="quarter" idx="10"/>
          </p:nvPr>
        </p:nvSpPr>
        <p:spPr/>
        <p:txBody>
          <a:bodyPr/>
          <a:lstStyle/>
          <a:p>
            <a:fld id="{3DCA51E2-57C7-4AFC-9CA9-FFC2E2094D28}" type="slidenum">
              <a:rPr lang="en-US" smtClean="0"/>
              <a:t>18</a:t>
            </a:fld>
            <a:endParaRPr lang="en-US"/>
          </a:p>
        </p:txBody>
      </p:sp>
    </p:spTree>
    <p:extLst>
      <p:ext uri="{BB962C8B-B14F-4D97-AF65-F5344CB8AC3E}">
        <p14:creationId xmlns:p14="http://schemas.microsoft.com/office/powerpoint/2010/main" val="5323634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Steps up to this point:</a:t>
            </a:r>
          </a:p>
          <a:p>
            <a:endParaRPr lang="en-US" dirty="0" smtClean="0"/>
          </a:p>
          <a:p>
            <a:pPr marL="173422" indent="-173422">
              <a:buFontTx/>
              <a:buChar char="-"/>
            </a:pPr>
            <a:r>
              <a:rPr lang="en-US" dirty="0" smtClean="0"/>
              <a:t>MJ assembled</a:t>
            </a:r>
            <a:r>
              <a:rPr lang="en-US" baseline="0" dirty="0" smtClean="0"/>
              <a:t> the court-martial with 12 members present</a:t>
            </a:r>
          </a:p>
          <a:p>
            <a:pPr marL="173422" indent="-173422">
              <a:buFontTx/>
              <a:buChar char="-"/>
            </a:pPr>
            <a:r>
              <a:rPr lang="en-US" baseline="0" dirty="0" err="1" smtClean="0"/>
              <a:t>Voir</a:t>
            </a:r>
            <a:r>
              <a:rPr lang="en-US" baseline="0" dirty="0" smtClean="0"/>
              <a:t> dire has been completed</a:t>
            </a:r>
          </a:p>
          <a:p>
            <a:pPr marL="173422" indent="-173422">
              <a:buFontTx/>
              <a:buChar char="-"/>
            </a:pPr>
            <a:r>
              <a:rPr lang="en-US" baseline="0" dirty="0" smtClean="0"/>
              <a:t>The military judge has issued random numbers to the remaining members</a:t>
            </a:r>
          </a:p>
          <a:p>
            <a:pPr marL="173422" indent="-173422">
              <a:buFontTx/>
              <a:buChar char="-"/>
            </a:pPr>
            <a:r>
              <a:rPr lang="en-US" b="1" baseline="0" dirty="0" smtClean="0"/>
              <a:t>Peremptory challenges issued</a:t>
            </a:r>
          </a:p>
          <a:p>
            <a:pPr marL="173422" indent="-173422">
              <a:buFontTx/>
              <a:buChar char="-"/>
            </a:pPr>
            <a:endParaRPr lang="en-US" b="1" baseline="0" dirty="0" smtClean="0"/>
          </a:p>
          <a:p>
            <a:pPr marL="0" indent="0">
              <a:buFontTx/>
              <a:buNone/>
            </a:pPr>
            <a:r>
              <a:rPr lang="en-US" b="0" baseline="0" dirty="0" smtClean="0"/>
              <a:t>In the old rules, absent the random numbers, the court-martial panel would be sat. </a:t>
            </a:r>
          </a:p>
        </p:txBody>
      </p:sp>
      <p:sp>
        <p:nvSpPr>
          <p:cNvPr id="4" name="Slide Number Placeholder 3"/>
          <p:cNvSpPr>
            <a:spLocks noGrp="1"/>
          </p:cNvSpPr>
          <p:nvPr>
            <p:ph type="sldNum" sz="quarter" idx="10"/>
          </p:nvPr>
        </p:nvSpPr>
        <p:spPr/>
        <p:txBody>
          <a:bodyPr/>
          <a:lstStyle/>
          <a:p>
            <a:fld id="{3DCA51E2-57C7-4AFC-9CA9-FFC2E2094D28}" type="slidenum">
              <a:rPr lang="en-US" smtClean="0"/>
              <a:t>19</a:t>
            </a:fld>
            <a:endParaRPr lang="en-US"/>
          </a:p>
        </p:txBody>
      </p:sp>
    </p:spTree>
    <p:extLst>
      <p:ext uri="{BB962C8B-B14F-4D97-AF65-F5344CB8AC3E}">
        <p14:creationId xmlns:p14="http://schemas.microsoft.com/office/powerpoint/2010/main" val="33804341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CA51E2-57C7-4AFC-9CA9-FFC2E2094D28}" type="slidenum">
              <a:rPr lang="en-US" smtClean="0"/>
              <a:t>2</a:t>
            </a:fld>
            <a:endParaRPr lang="en-US"/>
          </a:p>
        </p:txBody>
      </p:sp>
    </p:spTree>
    <p:extLst>
      <p:ext uri="{BB962C8B-B14F-4D97-AF65-F5344CB8AC3E}">
        <p14:creationId xmlns:p14="http://schemas.microsoft.com/office/powerpoint/2010/main" val="27792299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Steps up to this point:</a:t>
            </a:r>
          </a:p>
          <a:p>
            <a:endParaRPr lang="en-US" dirty="0" smtClean="0"/>
          </a:p>
          <a:p>
            <a:pPr marL="173422" indent="-173422">
              <a:buFontTx/>
              <a:buChar char="-"/>
            </a:pPr>
            <a:r>
              <a:rPr lang="en-US" dirty="0" smtClean="0"/>
              <a:t>MJ assembled</a:t>
            </a:r>
            <a:r>
              <a:rPr lang="en-US" baseline="0" dirty="0" smtClean="0"/>
              <a:t> the court-martial with 12 members present</a:t>
            </a:r>
          </a:p>
          <a:p>
            <a:pPr marL="173422" indent="-173422">
              <a:buFontTx/>
              <a:buChar char="-"/>
            </a:pPr>
            <a:r>
              <a:rPr lang="en-US" baseline="0" dirty="0" err="1" smtClean="0"/>
              <a:t>Voir</a:t>
            </a:r>
            <a:r>
              <a:rPr lang="en-US" baseline="0" dirty="0" smtClean="0"/>
              <a:t> dire has been completed</a:t>
            </a:r>
          </a:p>
          <a:p>
            <a:pPr marL="173422" indent="-173422">
              <a:buFontTx/>
              <a:buChar char="-"/>
            </a:pPr>
            <a:r>
              <a:rPr lang="en-US" baseline="0" dirty="0" smtClean="0"/>
              <a:t>The military judge has issued random numbers to the remaining members</a:t>
            </a:r>
          </a:p>
          <a:p>
            <a:pPr marL="173422" indent="-173422">
              <a:buFontTx/>
              <a:buChar char="-"/>
            </a:pPr>
            <a:r>
              <a:rPr lang="en-US" baseline="0" dirty="0" smtClean="0"/>
              <a:t>Peremptory challenges issued</a:t>
            </a:r>
          </a:p>
          <a:p>
            <a:pPr marL="173422" indent="-173422">
              <a:buFontTx/>
              <a:buChar char="-"/>
            </a:pPr>
            <a:r>
              <a:rPr lang="en-US" b="1" baseline="0" dirty="0" smtClean="0"/>
              <a:t>The military judge now impanels the members with the lowest random number</a:t>
            </a:r>
            <a:endParaRPr lang="en-US" b="1" dirty="0" smtClean="0"/>
          </a:p>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20</a:t>
            </a:fld>
            <a:endParaRPr lang="en-US"/>
          </a:p>
        </p:txBody>
      </p:sp>
    </p:spTree>
    <p:extLst>
      <p:ext uri="{BB962C8B-B14F-4D97-AF65-F5344CB8AC3E}">
        <p14:creationId xmlns:p14="http://schemas.microsoft.com/office/powerpoint/2010/main" val="15712222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a:t>
            </a:r>
            <a:r>
              <a:rPr lang="en-US" baseline="0" dirty="0" smtClean="0"/>
              <a:t> </a:t>
            </a:r>
            <a:r>
              <a:rPr lang="en-US" dirty="0" smtClean="0"/>
              <a:t>RCM 912(f)(5)</a:t>
            </a:r>
            <a:endParaRPr lang="en-US" dirty="0"/>
          </a:p>
        </p:txBody>
      </p:sp>
      <p:sp>
        <p:nvSpPr>
          <p:cNvPr id="4" name="Slide Number Placeholder 3"/>
          <p:cNvSpPr>
            <a:spLocks noGrp="1"/>
          </p:cNvSpPr>
          <p:nvPr>
            <p:ph type="sldNum" sz="quarter" idx="10"/>
          </p:nvPr>
        </p:nvSpPr>
        <p:spPr/>
        <p:txBody>
          <a:bodyPr/>
          <a:lstStyle/>
          <a:p>
            <a:fld id="{EBCD7188-B55B-4BE3-ADDF-7119DADE7DD7}" type="slidenum">
              <a:rPr lang="en-US" smtClean="0"/>
              <a:t>21</a:t>
            </a:fld>
            <a:endParaRPr lang="en-US" dirty="0"/>
          </a:p>
        </p:txBody>
      </p:sp>
    </p:spTree>
    <p:extLst>
      <p:ext uri="{BB962C8B-B14F-4D97-AF65-F5344CB8AC3E}">
        <p14:creationId xmlns:p14="http://schemas.microsoft.com/office/powerpoint/2010/main" val="23252842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a:t>
            </a:r>
            <a:r>
              <a:rPr lang="en-US" baseline="0" dirty="0" smtClean="0"/>
              <a:t> </a:t>
            </a:r>
            <a:r>
              <a:rPr lang="en-US" dirty="0" smtClean="0"/>
              <a:t>RCM 912(f)(5)</a:t>
            </a:r>
            <a:endParaRPr lang="en-US" dirty="0"/>
          </a:p>
        </p:txBody>
      </p:sp>
      <p:sp>
        <p:nvSpPr>
          <p:cNvPr id="4" name="Slide Number Placeholder 3"/>
          <p:cNvSpPr>
            <a:spLocks noGrp="1"/>
          </p:cNvSpPr>
          <p:nvPr>
            <p:ph type="sldNum" sz="quarter" idx="10"/>
          </p:nvPr>
        </p:nvSpPr>
        <p:spPr/>
        <p:txBody>
          <a:bodyPr/>
          <a:lstStyle/>
          <a:p>
            <a:fld id="{EBCD7188-B55B-4BE3-ADDF-7119DADE7DD7}" type="slidenum">
              <a:rPr lang="en-US" smtClean="0"/>
              <a:t>22</a:t>
            </a:fld>
            <a:endParaRPr lang="en-US" dirty="0"/>
          </a:p>
        </p:txBody>
      </p:sp>
    </p:spTree>
    <p:extLst>
      <p:ext uri="{BB962C8B-B14F-4D97-AF65-F5344CB8AC3E}">
        <p14:creationId xmlns:p14="http://schemas.microsoft.com/office/powerpoint/2010/main" val="41151129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Steps up to this point:</a:t>
            </a:r>
          </a:p>
          <a:p>
            <a:endParaRPr lang="en-US" dirty="0" smtClean="0"/>
          </a:p>
          <a:p>
            <a:pPr marL="173422" indent="-173422">
              <a:buFontTx/>
              <a:buChar char="-"/>
            </a:pPr>
            <a:r>
              <a:rPr lang="en-US" dirty="0" smtClean="0"/>
              <a:t>MJ assembled</a:t>
            </a:r>
            <a:r>
              <a:rPr lang="en-US" baseline="0" dirty="0" smtClean="0"/>
              <a:t> the court-martial with 12 members present</a:t>
            </a:r>
          </a:p>
          <a:p>
            <a:pPr marL="173422" indent="-173422">
              <a:buFontTx/>
              <a:buChar char="-"/>
            </a:pPr>
            <a:r>
              <a:rPr lang="en-US" baseline="0" dirty="0" err="1" smtClean="0"/>
              <a:t>Voir</a:t>
            </a:r>
            <a:r>
              <a:rPr lang="en-US" baseline="0" dirty="0" smtClean="0"/>
              <a:t> dire has been completed</a:t>
            </a:r>
          </a:p>
          <a:p>
            <a:pPr marL="173422" indent="-173422">
              <a:buFontTx/>
              <a:buChar char="-"/>
            </a:pPr>
            <a:r>
              <a:rPr lang="en-US" baseline="0" dirty="0" smtClean="0"/>
              <a:t>The military judge has issued random numbers to the remaining members</a:t>
            </a:r>
          </a:p>
          <a:p>
            <a:pPr marL="173422" indent="-173422">
              <a:buFontTx/>
              <a:buChar char="-"/>
            </a:pPr>
            <a:r>
              <a:rPr lang="en-US" baseline="0" dirty="0" smtClean="0"/>
              <a:t>Peremptory challenges issued</a:t>
            </a:r>
          </a:p>
          <a:p>
            <a:pPr marL="173422" indent="-173422">
              <a:buFontTx/>
              <a:buChar char="-"/>
            </a:pPr>
            <a:r>
              <a:rPr lang="en-US" baseline="0" dirty="0" smtClean="0"/>
              <a:t>The military judge now impanels the members with the lowest random number</a:t>
            </a:r>
          </a:p>
          <a:p>
            <a:pPr marL="173422" indent="-173422">
              <a:buFontTx/>
              <a:buChar char="-"/>
            </a:pPr>
            <a:r>
              <a:rPr lang="en-US" b="1" baseline="0" dirty="0" smtClean="0"/>
              <a:t>The military judge identifies and impanels 3 “alternate” members with the lowest remaining numbers.</a:t>
            </a:r>
          </a:p>
          <a:p>
            <a:pPr marL="173422" indent="-173422">
              <a:buFontTx/>
              <a:buChar char="-"/>
            </a:pPr>
            <a:endParaRPr lang="en-US" b="1" baseline="0" dirty="0" smtClean="0"/>
          </a:p>
          <a:p>
            <a:r>
              <a:rPr lang="en-US" b="0" baseline="0" dirty="0" smtClean="0"/>
              <a:t>The military judge shall announce that member 5, 6, and 8 are designated as alternate members. (R.C.M. 912A(a)(4))</a:t>
            </a:r>
            <a:endParaRPr lang="en-US" b="0" dirty="0" smtClean="0"/>
          </a:p>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23</a:t>
            </a:fld>
            <a:endParaRPr lang="en-US"/>
          </a:p>
        </p:txBody>
      </p:sp>
    </p:spTree>
    <p:extLst>
      <p:ext uri="{BB962C8B-B14F-4D97-AF65-F5344CB8AC3E}">
        <p14:creationId xmlns:p14="http://schemas.microsoft.com/office/powerpoint/2010/main" val="13625681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Steps up to this point:</a:t>
            </a:r>
          </a:p>
          <a:p>
            <a:endParaRPr lang="en-US" dirty="0" smtClean="0"/>
          </a:p>
          <a:p>
            <a:pPr marL="173422" indent="-173422">
              <a:buFontTx/>
              <a:buChar char="-"/>
            </a:pPr>
            <a:r>
              <a:rPr lang="en-US" dirty="0" smtClean="0"/>
              <a:t>MJ assembled</a:t>
            </a:r>
            <a:r>
              <a:rPr lang="en-US" baseline="0" dirty="0" smtClean="0"/>
              <a:t> the court-martial with 12 members present</a:t>
            </a:r>
          </a:p>
          <a:p>
            <a:pPr marL="173422" indent="-173422">
              <a:buFontTx/>
              <a:buChar char="-"/>
            </a:pPr>
            <a:r>
              <a:rPr lang="en-US" baseline="0" dirty="0" err="1" smtClean="0"/>
              <a:t>Voir</a:t>
            </a:r>
            <a:r>
              <a:rPr lang="en-US" baseline="0" dirty="0" smtClean="0"/>
              <a:t> dire has been completed</a:t>
            </a:r>
          </a:p>
          <a:p>
            <a:pPr marL="173422" indent="-173422">
              <a:buFontTx/>
              <a:buChar char="-"/>
            </a:pPr>
            <a:r>
              <a:rPr lang="en-US" baseline="0" dirty="0" smtClean="0"/>
              <a:t>The military judge has issued random numbers to the remaining members</a:t>
            </a:r>
          </a:p>
          <a:p>
            <a:pPr marL="173422" indent="-173422">
              <a:buFontTx/>
              <a:buChar char="-"/>
            </a:pPr>
            <a:r>
              <a:rPr lang="en-US" baseline="0" dirty="0" smtClean="0"/>
              <a:t>Peremptory challenges issued</a:t>
            </a:r>
          </a:p>
          <a:p>
            <a:pPr marL="173422" indent="-173422">
              <a:buFontTx/>
              <a:buChar char="-"/>
            </a:pPr>
            <a:r>
              <a:rPr lang="en-US" baseline="0" dirty="0" smtClean="0"/>
              <a:t>The military judge now impanels the members with the lowest random number</a:t>
            </a:r>
          </a:p>
          <a:p>
            <a:pPr marL="173422" indent="-173422">
              <a:buFontTx/>
              <a:buChar char="-"/>
            </a:pPr>
            <a:r>
              <a:rPr lang="en-US" b="1" baseline="0" dirty="0" smtClean="0"/>
              <a:t>The military judge identifies and impanels 3 “alternate” members with the lowest remaining numbers.</a:t>
            </a:r>
          </a:p>
          <a:p>
            <a:pPr marL="173422" indent="-173422">
              <a:buFontTx/>
              <a:buChar char="-"/>
            </a:pPr>
            <a:endParaRPr lang="en-US" b="1" baseline="0" dirty="0" smtClean="0"/>
          </a:p>
          <a:p>
            <a:r>
              <a:rPr lang="en-US" b="0" baseline="0" dirty="0" smtClean="0"/>
              <a:t>The military judge shall announce that member 5, 6, and 8 are designated as alternate members. (R.C.M. 912A(a)(4))</a:t>
            </a:r>
            <a:endParaRPr lang="en-US" b="0" dirty="0" smtClean="0"/>
          </a:p>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24</a:t>
            </a:fld>
            <a:endParaRPr lang="en-US"/>
          </a:p>
        </p:txBody>
      </p:sp>
    </p:spTree>
    <p:extLst>
      <p:ext uri="{BB962C8B-B14F-4D97-AF65-F5344CB8AC3E}">
        <p14:creationId xmlns:p14="http://schemas.microsoft.com/office/powerpoint/2010/main" val="3178727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a:t>
            </a:r>
            <a:r>
              <a:rPr lang="en-US" baseline="0" dirty="0" smtClean="0"/>
              <a:t> </a:t>
            </a:r>
            <a:r>
              <a:rPr lang="en-US" dirty="0" smtClean="0"/>
              <a:t>RCM 912(f)(5)</a:t>
            </a:r>
            <a:endParaRPr lang="en-US" dirty="0"/>
          </a:p>
        </p:txBody>
      </p:sp>
      <p:sp>
        <p:nvSpPr>
          <p:cNvPr id="4" name="Slide Number Placeholder 3"/>
          <p:cNvSpPr>
            <a:spLocks noGrp="1"/>
          </p:cNvSpPr>
          <p:nvPr>
            <p:ph type="sldNum" sz="quarter" idx="10"/>
          </p:nvPr>
        </p:nvSpPr>
        <p:spPr/>
        <p:txBody>
          <a:bodyPr/>
          <a:lstStyle/>
          <a:p>
            <a:fld id="{EBCD7188-B55B-4BE3-ADDF-7119DADE7DD7}" type="slidenum">
              <a:rPr lang="en-US" smtClean="0"/>
              <a:t>25</a:t>
            </a:fld>
            <a:endParaRPr lang="en-US" dirty="0"/>
          </a:p>
        </p:txBody>
      </p:sp>
    </p:spTree>
    <p:extLst>
      <p:ext uri="{BB962C8B-B14F-4D97-AF65-F5344CB8AC3E}">
        <p14:creationId xmlns:p14="http://schemas.microsoft.com/office/powerpoint/2010/main" val="381862785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Steps up to this point:</a:t>
            </a:r>
          </a:p>
          <a:p>
            <a:endParaRPr lang="en-US" dirty="0" smtClean="0"/>
          </a:p>
          <a:p>
            <a:pPr marL="173422" indent="-173422">
              <a:buFontTx/>
              <a:buChar char="-"/>
            </a:pPr>
            <a:r>
              <a:rPr lang="en-US" dirty="0" smtClean="0"/>
              <a:t>MJ assembled</a:t>
            </a:r>
            <a:r>
              <a:rPr lang="en-US" baseline="0" dirty="0" smtClean="0"/>
              <a:t> the court-martial with 12 members present</a:t>
            </a:r>
          </a:p>
          <a:p>
            <a:pPr marL="173422" indent="-173422">
              <a:buFontTx/>
              <a:buChar char="-"/>
            </a:pPr>
            <a:r>
              <a:rPr lang="en-US" baseline="0" dirty="0" err="1" smtClean="0"/>
              <a:t>Voir</a:t>
            </a:r>
            <a:r>
              <a:rPr lang="en-US" baseline="0" dirty="0" smtClean="0"/>
              <a:t> dire has been completed</a:t>
            </a:r>
          </a:p>
          <a:p>
            <a:pPr marL="173422" indent="-173422">
              <a:buFontTx/>
              <a:buChar char="-"/>
            </a:pPr>
            <a:r>
              <a:rPr lang="en-US" baseline="0" dirty="0" smtClean="0"/>
              <a:t>The military judge has issued random numbers to the remaining members</a:t>
            </a:r>
          </a:p>
          <a:p>
            <a:pPr marL="173422" indent="-173422">
              <a:buFontTx/>
              <a:buChar char="-"/>
            </a:pPr>
            <a:r>
              <a:rPr lang="en-US" baseline="0" dirty="0" smtClean="0"/>
              <a:t>Peremptory challenges issued</a:t>
            </a:r>
          </a:p>
          <a:p>
            <a:pPr marL="173422" indent="-173422">
              <a:buFontTx/>
              <a:buChar char="-"/>
            </a:pPr>
            <a:r>
              <a:rPr lang="en-US" baseline="0" dirty="0" smtClean="0"/>
              <a:t>The military judge now impanels the members with the lowest random number</a:t>
            </a:r>
          </a:p>
          <a:p>
            <a:pPr marL="173422" indent="-173422">
              <a:buFontTx/>
              <a:buChar char="-"/>
            </a:pPr>
            <a:r>
              <a:rPr lang="en-US" b="0" baseline="0" dirty="0" smtClean="0"/>
              <a:t>The military judge identifies and impanels 3 members with the lowest remaining numbers.</a:t>
            </a:r>
          </a:p>
          <a:p>
            <a:pPr marL="173422" indent="-173422">
              <a:buFontTx/>
              <a:buChar char="-"/>
            </a:pPr>
            <a:r>
              <a:rPr lang="en-US" b="1" baseline="0" dirty="0" smtClean="0"/>
              <a:t>The military judge excuses the excess member.</a:t>
            </a:r>
            <a:endParaRPr lang="en-US" b="1" dirty="0" smtClean="0"/>
          </a:p>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26</a:t>
            </a:fld>
            <a:endParaRPr lang="en-US"/>
          </a:p>
        </p:txBody>
      </p:sp>
    </p:spTree>
    <p:extLst>
      <p:ext uri="{BB962C8B-B14F-4D97-AF65-F5344CB8AC3E}">
        <p14:creationId xmlns:p14="http://schemas.microsoft.com/office/powerpoint/2010/main" val="77508199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CA51E2-57C7-4AFC-9CA9-FFC2E2094D28}" type="slidenum">
              <a:rPr lang="en-US" smtClean="0"/>
              <a:t>27</a:t>
            </a:fld>
            <a:endParaRPr lang="en-US"/>
          </a:p>
        </p:txBody>
      </p:sp>
    </p:spTree>
    <p:extLst>
      <p:ext uri="{BB962C8B-B14F-4D97-AF65-F5344CB8AC3E}">
        <p14:creationId xmlns:p14="http://schemas.microsoft.com/office/powerpoint/2010/main" val="8643004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CA51E2-57C7-4AFC-9CA9-FFC2E2094D28}" type="slidenum">
              <a:rPr lang="en-US" smtClean="0"/>
              <a:t>28</a:t>
            </a:fld>
            <a:endParaRPr lang="en-US"/>
          </a:p>
        </p:txBody>
      </p:sp>
    </p:spTree>
    <p:extLst>
      <p:ext uri="{BB962C8B-B14F-4D97-AF65-F5344CB8AC3E}">
        <p14:creationId xmlns:p14="http://schemas.microsoft.com/office/powerpoint/2010/main" val="71796402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During the trial member 1 was challenged</a:t>
            </a:r>
            <a:r>
              <a:rPr lang="en-US" baseline="0" dirty="0" smtClean="0"/>
              <a:t> for cause and removed. Panel member 5 replaces member 1. Trial continues with no interruption.</a:t>
            </a:r>
          </a:p>
          <a:p>
            <a:endParaRPr lang="en-US" b="1" baseline="0" dirty="0" smtClean="0"/>
          </a:p>
          <a:p>
            <a:r>
              <a:rPr lang="en-US" b="1" dirty="0"/>
              <a:t>Rule 912B. Excusal and replacement of members after </a:t>
            </a:r>
            <a:r>
              <a:rPr lang="en-US" b="1" dirty="0" err="1"/>
              <a:t>impanelment</a:t>
            </a:r>
            <a:endParaRPr lang="en-US" dirty="0"/>
          </a:p>
          <a:p>
            <a:r>
              <a:rPr lang="en-US" dirty="0"/>
              <a:t>(a) </a:t>
            </a:r>
            <a:r>
              <a:rPr lang="en-US" i="1" dirty="0"/>
              <a:t>In general</a:t>
            </a:r>
            <a:r>
              <a:rPr lang="en-US" dirty="0"/>
              <a:t>. A member who has been excused after </a:t>
            </a:r>
            <a:r>
              <a:rPr lang="en-US" dirty="0" err="1"/>
              <a:t>impanelment</a:t>
            </a:r>
            <a:r>
              <a:rPr lang="en-US" dirty="0"/>
              <a:t> shall be replaced in accordance with this rule. Alternate members excused after </a:t>
            </a:r>
            <a:r>
              <a:rPr lang="en-US" dirty="0" err="1"/>
              <a:t>impanelment</a:t>
            </a:r>
            <a:r>
              <a:rPr lang="en-US" dirty="0"/>
              <a:t> shall not be replaced.</a:t>
            </a:r>
          </a:p>
          <a:p>
            <a:r>
              <a:rPr lang="en-US" dirty="0"/>
              <a:t>(b) </a:t>
            </a:r>
            <a:r>
              <a:rPr lang="en-US" i="1" dirty="0"/>
              <a:t>Alternate members available.</a:t>
            </a:r>
            <a:r>
              <a:rPr lang="en-US" dirty="0"/>
              <a:t> An excused member shall be replaced with an impaneled alternate member, if an alternate member is available. The alternate member with the lowest random number assigned pursuant to R.C.M. 912(f)(5) shall replace the excused member, unless in the case of an enlisted accused, the use of such member would be inconsistent with the forum composition established under R.C.M. 903.</a:t>
            </a:r>
          </a:p>
          <a:p>
            <a:r>
              <a:rPr lang="en-US" dirty="0"/>
              <a:t>(c) </a:t>
            </a:r>
            <a:r>
              <a:rPr lang="en-US" i="1" dirty="0"/>
              <a:t>Alternate members not available.</a:t>
            </a:r>
            <a:endParaRPr lang="en-US" dirty="0"/>
          </a:p>
          <a:p>
            <a:r>
              <a:rPr lang="en-US" i="1" dirty="0"/>
              <a:t>     </a:t>
            </a:r>
            <a:r>
              <a:rPr lang="en-US" dirty="0"/>
              <a:t>(1) </a:t>
            </a:r>
            <a:r>
              <a:rPr lang="en-US" i="1" dirty="0"/>
              <a:t>Detailing of new members not required. </a:t>
            </a:r>
            <a:r>
              <a:rPr lang="en-US" dirty="0"/>
              <a:t>In a general court-martial in which a sentence of death may not be adjudged, if, after </a:t>
            </a:r>
            <a:r>
              <a:rPr lang="en-US" dirty="0" err="1"/>
              <a:t>impanelment</a:t>
            </a:r>
            <a:r>
              <a:rPr lang="en-US" dirty="0"/>
              <a:t>, a court-martial member is excused and alternate members are not available, the court-martial may proceed if—</a:t>
            </a:r>
          </a:p>
          <a:p>
            <a:r>
              <a:rPr lang="en-US" dirty="0"/>
              <a:t>          (A) There are at least six members; and</a:t>
            </a:r>
          </a:p>
          <a:p>
            <a:r>
              <a:rPr lang="en-US" dirty="0"/>
              <a:t>          (B) In the case of an enlisted accused, the remaining panel composition is consistent with the forum established under R.C.M. 903.</a:t>
            </a:r>
          </a:p>
          <a:p>
            <a:r>
              <a:rPr lang="en-US" dirty="0"/>
              <a:t>     (2) </a:t>
            </a:r>
            <a:r>
              <a:rPr lang="en-US" i="1" dirty="0"/>
              <a:t>Detailing of additional members required.</a:t>
            </a:r>
            <a:r>
              <a:rPr lang="en-US" dirty="0"/>
              <a:t> In all cases other than those described in paragraph (1), if an impaneled member is excused and no alternate member is available to replace the excused member, the court-martial may not proceed until the convening authority details sufficient additional members.</a:t>
            </a:r>
            <a:endParaRPr lang="en-US" b="1" dirty="0" smtClean="0"/>
          </a:p>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29</a:t>
            </a:fld>
            <a:endParaRPr lang="en-US"/>
          </a:p>
        </p:txBody>
      </p:sp>
    </p:spTree>
    <p:extLst>
      <p:ext uri="{BB962C8B-B14F-4D97-AF65-F5344CB8AC3E}">
        <p14:creationId xmlns:p14="http://schemas.microsoft.com/office/powerpoint/2010/main" val="20122995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a:t>
            </a:r>
            <a:r>
              <a:rPr lang="en-US" baseline="0" dirty="0" smtClean="0"/>
              <a:t> substantial change from previous rule</a:t>
            </a:r>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3</a:t>
            </a:fld>
            <a:endParaRPr lang="en-US"/>
          </a:p>
        </p:txBody>
      </p:sp>
    </p:spTree>
    <p:extLst>
      <p:ext uri="{BB962C8B-B14F-4D97-AF65-F5344CB8AC3E}">
        <p14:creationId xmlns:p14="http://schemas.microsoft.com/office/powerpoint/2010/main" val="222321025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During the trial member 1 was challenged</a:t>
            </a:r>
            <a:r>
              <a:rPr lang="en-US" baseline="0" dirty="0" smtClean="0"/>
              <a:t> for cause and removed. Panel member 5 replaces member 1. Trial continues with no interruption.</a:t>
            </a:r>
          </a:p>
          <a:p>
            <a:endParaRPr lang="en-US" b="1" baseline="0" dirty="0" smtClean="0"/>
          </a:p>
          <a:p>
            <a:r>
              <a:rPr lang="en-US" b="1" dirty="0"/>
              <a:t>Rule 912B. Excusal and replacement of members after </a:t>
            </a:r>
            <a:r>
              <a:rPr lang="en-US" b="1" dirty="0" err="1"/>
              <a:t>impanelment</a:t>
            </a:r>
            <a:endParaRPr lang="en-US" dirty="0"/>
          </a:p>
          <a:p>
            <a:r>
              <a:rPr lang="en-US" dirty="0"/>
              <a:t>(a) </a:t>
            </a:r>
            <a:r>
              <a:rPr lang="en-US" i="1" dirty="0"/>
              <a:t>In general</a:t>
            </a:r>
            <a:r>
              <a:rPr lang="en-US" dirty="0"/>
              <a:t>. A member who has been excused after </a:t>
            </a:r>
            <a:r>
              <a:rPr lang="en-US" dirty="0" err="1"/>
              <a:t>impanelment</a:t>
            </a:r>
            <a:r>
              <a:rPr lang="en-US" dirty="0"/>
              <a:t> shall be replaced in accordance with this rule. Alternate members excused after </a:t>
            </a:r>
            <a:r>
              <a:rPr lang="en-US" dirty="0" err="1"/>
              <a:t>impanelment</a:t>
            </a:r>
            <a:r>
              <a:rPr lang="en-US" dirty="0"/>
              <a:t> shall not be replaced.</a:t>
            </a:r>
          </a:p>
          <a:p>
            <a:r>
              <a:rPr lang="en-US" dirty="0"/>
              <a:t>(b) </a:t>
            </a:r>
            <a:r>
              <a:rPr lang="en-US" i="1" dirty="0"/>
              <a:t>Alternate members available.</a:t>
            </a:r>
            <a:r>
              <a:rPr lang="en-US" dirty="0"/>
              <a:t> An excused member shall be replaced with an impaneled alternate member, if an alternate member is available. The alternate member with the lowest random number assigned pursuant to R.C.M. 912(f)(5) shall replace the excused member, unless in the case of an enlisted accused, the use of such member would be inconsistent with the forum composition established under R.C.M. 903.</a:t>
            </a:r>
          </a:p>
          <a:p>
            <a:r>
              <a:rPr lang="en-US" dirty="0"/>
              <a:t>(c) </a:t>
            </a:r>
            <a:r>
              <a:rPr lang="en-US" i="1" dirty="0"/>
              <a:t>Alternate members not available.</a:t>
            </a:r>
            <a:endParaRPr lang="en-US" dirty="0"/>
          </a:p>
          <a:p>
            <a:r>
              <a:rPr lang="en-US" i="1" dirty="0"/>
              <a:t>     </a:t>
            </a:r>
            <a:r>
              <a:rPr lang="en-US" dirty="0"/>
              <a:t>(1) </a:t>
            </a:r>
            <a:r>
              <a:rPr lang="en-US" i="1" dirty="0"/>
              <a:t>Detailing of new members not required. </a:t>
            </a:r>
            <a:r>
              <a:rPr lang="en-US" dirty="0"/>
              <a:t>In a general court-martial in which a sentence of death may not be adjudged, if, after </a:t>
            </a:r>
            <a:r>
              <a:rPr lang="en-US" dirty="0" err="1"/>
              <a:t>impanelment</a:t>
            </a:r>
            <a:r>
              <a:rPr lang="en-US" dirty="0"/>
              <a:t>, a court-martial member is excused and alternate members are not available, the court-martial may proceed if—</a:t>
            </a:r>
          </a:p>
          <a:p>
            <a:r>
              <a:rPr lang="en-US" dirty="0"/>
              <a:t>          (A) There are at least six members; and</a:t>
            </a:r>
          </a:p>
          <a:p>
            <a:r>
              <a:rPr lang="en-US" dirty="0"/>
              <a:t>          (B) In the case of an enlisted accused, the remaining panel composition is consistent with the forum established under R.C.M. 903.</a:t>
            </a:r>
          </a:p>
          <a:p>
            <a:r>
              <a:rPr lang="en-US" dirty="0"/>
              <a:t>     (2) </a:t>
            </a:r>
            <a:r>
              <a:rPr lang="en-US" i="1" dirty="0"/>
              <a:t>Detailing of additional members required.</a:t>
            </a:r>
            <a:r>
              <a:rPr lang="en-US" dirty="0"/>
              <a:t> In all cases other than those described in paragraph (1), if an impaneled member is excused and no alternate member is available to replace the excused member, the court-martial may not proceed until the convening authority details sufficient additional members.</a:t>
            </a:r>
            <a:endParaRPr lang="en-US" b="1" dirty="0" smtClean="0"/>
          </a:p>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30</a:t>
            </a:fld>
            <a:endParaRPr lang="en-US"/>
          </a:p>
        </p:txBody>
      </p:sp>
    </p:spTree>
    <p:extLst>
      <p:ext uri="{BB962C8B-B14F-4D97-AF65-F5344CB8AC3E}">
        <p14:creationId xmlns:p14="http://schemas.microsoft.com/office/powerpoint/2010/main" val="361848209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During the trial member 1 was challenged</a:t>
            </a:r>
            <a:r>
              <a:rPr lang="en-US" baseline="0" dirty="0" smtClean="0"/>
              <a:t> for cause and removed. Panel member 5 replaces member 1. Trial continues with no interruption.</a:t>
            </a:r>
          </a:p>
          <a:p>
            <a:endParaRPr lang="en-US" b="1" baseline="0" dirty="0" smtClean="0"/>
          </a:p>
          <a:p>
            <a:r>
              <a:rPr lang="en-US" b="1" dirty="0"/>
              <a:t>Rule 912B. Excusal and replacement of members after </a:t>
            </a:r>
            <a:r>
              <a:rPr lang="en-US" b="1" dirty="0" err="1"/>
              <a:t>impanelment</a:t>
            </a:r>
            <a:endParaRPr lang="en-US" dirty="0"/>
          </a:p>
          <a:p>
            <a:r>
              <a:rPr lang="en-US" dirty="0"/>
              <a:t>(a) </a:t>
            </a:r>
            <a:r>
              <a:rPr lang="en-US" i="1" dirty="0"/>
              <a:t>In general</a:t>
            </a:r>
            <a:r>
              <a:rPr lang="en-US" dirty="0"/>
              <a:t>. A member who has been excused after </a:t>
            </a:r>
            <a:r>
              <a:rPr lang="en-US" dirty="0" err="1"/>
              <a:t>impanelment</a:t>
            </a:r>
            <a:r>
              <a:rPr lang="en-US" dirty="0"/>
              <a:t> shall be replaced in accordance with this rule. Alternate members excused after </a:t>
            </a:r>
            <a:r>
              <a:rPr lang="en-US" dirty="0" err="1"/>
              <a:t>impanelment</a:t>
            </a:r>
            <a:r>
              <a:rPr lang="en-US" dirty="0"/>
              <a:t> shall not be replaced.</a:t>
            </a:r>
          </a:p>
          <a:p>
            <a:r>
              <a:rPr lang="en-US" dirty="0"/>
              <a:t>(b) </a:t>
            </a:r>
            <a:r>
              <a:rPr lang="en-US" i="1" dirty="0"/>
              <a:t>Alternate members available.</a:t>
            </a:r>
            <a:r>
              <a:rPr lang="en-US" dirty="0"/>
              <a:t> An excused member shall be replaced with an impaneled alternate member, if an alternate member is available. The alternate member with the lowest random number assigned pursuant to R.C.M. 912(f)(5) shall replace the excused member, unless in the case of an enlisted accused, the use of such member would be inconsistent with the forum composition established under R.C.M. 903.</a:t>
            </a:r>
          </a:p>
          <a:p>
            <a:r>
              <a:rPr lang="en-US" dirty="0"/>
              <a:t>(c) </a:t>
            </a:r>
            <a:r>
              <a:rPr lang="en-US" i="1" dirty="0"/>
              <a:t>Alternate members not available.</a:t>
            </a:r>
            <a:endParaRPr lang="en-US" dirty="0"/>
          </a:p>
          <a:p>
            <a:r>
              <a:rPr lang="en-US" i="1" dirty="0"/>
              <a:t>     </a:t>
            </a:r>
            <a:r>
              <a:rPr lang="en-US" dirty="0"/>
              <a:t>(1) </a:t>
            </a:r>
            <a:r>
              <a:rPr lang="en-US" i="1" dirty="0"/>
              <a:t>Detailing of new members not required. </a:t>
            </a:r>
            <a:r>
              <a:rPr lang="en-US" dirty="0"/>
              <a:t>In a general court-martial in which a sentence of death may not be adjudged, if, after </a:t>
            </a:r>
            <a:r>
              <a:rPr lang="en-US" dirty="0" err="1"/>
              <a:t>impanelment</a:t>
            </a:r>
            <a:r>
              <a:rPr lang="en-US" dirty="0"/>
              <a:t>, a court-martial member is excused and alternate members are not available, the court-martial may proceed if—</a:t>
            </a:r>
          </a:p>
          <a:p>
            <a:r>
              <a:rPr lang="en-US" dirty="0"/>
              <a:t>          (A) There are at least six members; and</a:t>
            </a:r>
          </a:p>
          <a:p>
            <a:r>
              <a:rPr lang="en-US" dirty="0"/>
              <a:t>          (B) In the case of an enlisted accused, the remaining panel composition is consistent with the forum established under R.C.M. 903.</a:t>
            </a:r>
          </a:p>
          <a:p>
            <a:r>
              <a:rPr lang="en-US" dirty="0"/>
              <a:t>     (2) </a:t>
            </a:r>
            <a:r>
              <a:rPr lang="en-US" i="1" dirty="0"/>
              <a:t>Detailing of additional members required.</a:t>
            </a:r>
            <a:r>
              <a:rPr lang="en-US" dirty="0"/>
              <a:t> In all cases other than those described in paragraph (1), if an impaneled member is excused and no alternate member is available to replace the excused member, the court-martial may not proceed until the convening authority details sufficient additional members.</a:t>
            </a:r>
            <a:endParaRPr lang="en-US" b="1" dirty="0" smtClean="0"/>
          </a:p>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31</a:t>
            </a:fld>
            <a:endParaRPr lang="en-US"/>
          </a:p>
        </p:txBody>
      </p:sp>
    </p:spTree>
    <p:extLst>
      <p:ext uri="{BB962C8B-B14F-4D97-AF65-F5344CB8AC3E}">
        <p14:creationId xmlns:p14="http://schemas.microsoft.com/office/powerpoint/2010/main" val="102439596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R.C.M. 805 remains unchanged from the previous version.</a:t>
            </a:r>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32</a:t>
            </a:fld>
            <a:endParaRPr lang="en-US"/>
          </a:p>
        </p:txBody>
      </p:sp>
    </p:spTree>
    <p:extLst>
      <p:ext uri="{BB962C8B-B14F-4D97-AF65-F5344CB8AC3E}">
        <p14:creationId xmlns:p14="http://schemas.microsoft.com/office/powerpoint/2010/main" val="62294576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CD7188-B55B-4BE3-ADDF-7119DADE7DD7}" type="slidenum">
              <a:rPr lang="en-US" smtClean="0"/>
              <a:t>33</a:t>
            </a:fld>
            <a:endParaRPr lang="en-US" dirty="0"/>
          </a:p>
        </p:txBody>
      </p:sp>
    </p:spTree>
    <p:extLst>
      <p:ext uri="{BB962C8B-B14F-4D97-AF65-F5344CB8AC3E}">
        <p14:creationId xmlns:p14="http://schemas.microsoft.com/office/powerpoint/2010/main" val="403018760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CD7188-B55B-4BE3-ADDF-7119DADE7DD7}" type="slidenum">
              <a:rPr lang="en-US" smtClean="0"/>
              <a:t>34</a:t>
            </a:fld>
            <a:endParaRPr lang="en-US" dirty="0"/>
          </a:p>
        </p:txBody>
      </p:sp>
    </p:spTree>
    <p:extLst>
      <p:ext uri="{BB962C8B-B14F-4D97-AF65-F5344CB8AC3E}">
        <p14:creationId xmlns:p14="http://schemas.microsoft.com/office/powerpoint/2010/main" val="121079552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(i) authorized to impanel a specified number of alternate members; or (ii) </a:t>
            </a:r>
            <a:r>
              <a:rPr lang="en-US" b="1" dirty="0" smtClean="0"/>
              <a:t>authorized to impanel alternate members only if, after the exercise of all challenges, excess members remain. [shall not exceed </a:t>
            </a:r>
            <a:r>
              <a:rPr lang="en-US" b="1" smtClean="0"/>
              <a:t>three alternate members]</a:t>
            </a:r>
            <a:endParaRPr lang="en-US" b="1" dirty="0" smtClean="0"/>
          </a:p>
          <a:p>
            <a:endParaRPr lang="en-US" dirty="0"/>
          </a:p>
        </p:txBody>
      </p:sp>
      <p:sp>
        <p:nvSpPr>
          <p:cNvPr id="4" name="Slide Number Placeholder 3"/>
          <p:cNvSpPr>
            <a:spLocks noGrp="1"/>
          </p:cNvSpPr>
          <p:nvPr>
            <p:ph type="sldNum" sz="quarter" idx="10"/>
          </p:nvPr>
        </p:nvSpPr>
        <p:spPr/>
        <p:txBody>
          <a:bodyPr/>
          <a:lstStyle/>
          <a:p>
            <a:fld id="{EBCD7188-B55B-4BE3-ADDF-7119DADE7DD7}" type="slidenum">
              <a:rPr lang="en-US" smtClean="0"/>
              <a:t>35</a:t>
            </a:fld>
            <a:endParaRPr lang="en-US" dirty="0"/>
          </a:p>
        </p:txBody>
      </p:sp>
    </p:spTree>
    <p:extLst>
      <p:ext uri="{BB962C8B-B14F-4D97-AF65-F5344CB8AC3E}">
        <p14:creationId xmlns:p14="http://schemas.microsoft.com/office/powerpoint/2010/main" val="184160422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14754A-FA77-4097-AA75-AA193975E7C4}" type="slidenum">
              <a:rPr lang="en-US" smtClean="0"/>
              <a:t>37</a:t>
            </a:fld>
            <a:endParaRPr lang="en-US"/>
          </a:p>
        </p:txBody>
      </p:sp>
    </p:spTree>
    <p:extLst>
      <p:ext uri="{BB962C8B-B14F-4D97-AF65-F5344CB8AC3E}">
        <p14:creationId xmlns:p14="http://schemas.microsoft.com/office/powerpoint/2010/main" val="76507473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t>What if the convening order says the Military Judge shall impanel 2 alternate members?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t>What if the convening order says the Military Judge shall impanel alternate members if such members are available after identification of the primary members?</a:t>
            </a:r>
          </a:p>
          <a:p>
            <a:endParaRPr lang="en-US" dirty="0"/>
          </a:p>
        </p:txBody>
      </p:sp>
      <p:sp>
        <p:nvSpPr>
          <p:cNvPr id="4" name="Slide Number Placeholder 3"/>
          <p:cNvSpPr>
            <a:spLocks noGrp="1"/>
          </p:cNvSpPr>
          <p:nvPr>
            <p:ph type="sldNum" sz="quarter" idx="10"/>
          </p:nvPr>
        </p:nvSpPr>
        <p:spPr/>
        <p:txBody>
          <a:bodyPr/>
          <a:lstStyle/>
          <a:p>
            <a:fld id="{8914754A-FA77-4097-AA75-AA193975E7C4}" type="slidenum">
              <a:rPr lang="en-US" smtClean="0"/>
              <a:t>38</a:t>
            </a:fld>
            <a:endParaRPr lang="en-US"/>
          </a:p>
        </p:txBody>
      </p:sp>
    </p:spTree>
    <p:extLst>
      <p:ext uri="{BB962C8B-B14F-4D97-AF65-F5344CB8AC3E}">
        <p14:creationId xmlns:p14="http://schemas.microsoft.com/office/powerpoint/2010/main" val="84249907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federal court jeopardy</a:t>
            </a:r>
            <a:r>
              <a:rPr lang="en-US" baseline="0" dirty="0" smtClean="0"/>
              <a:t> attaches when jury members take their second oath as members. To align with this practice, Article 44 attaches jeopardy when members are impaneled, closely resembling federal practice.</a:t>
            </a:r>
            <a:endParaRPr lang="en-US" dirty="0"/>
          </a:p>
        </p:txBody>
      </p:sp>
      <p:sp>
        <p:nvSpPr>
          <p:cNvPr id="4" name="Slide Number Placeholder 3"/>
          <p:cNvSpPr>
            <a:spLocks noGrp="1"/>
          </p:cNvSpPr>
          <p:nvPr>
            <p:ph type="sldNum" sz="quarter" idx="10"/>
          </p:nvPr>
        </p:nvSpPr>
        <p:spPr/>
        <p:txBody>
          <a:bodyPr/>
          <a:lstStyle/>
          <a:p>
            <a:fld id="{8914754A-FA77-4097-AA75-AA193975E7C4}" type="slidenum">
              <a:rPr lang="en-US" smtClean="0"/>
              <a:t>39</a:t>
            </a:fld>
            <a:endParaRPr lang="en-US"/>
          </a:p>
        </p:txBody>
      </p:sp>
    </p:spTree>
    <p:extLst>
      <p:ext uri="{BB962C8B-B14F-4D97-AF65-F5344CB8AC3E}">
        <p14:creationId xmlns:p14="http://schemas.microsoft.com/office/powerpoint/2010/main" val="7543595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The MJRG recommend the prohibition on enlisted members serving</a:t>
            </a:r>
            <a:r>
              <a:rPr lang="en-US" baseline="0" dirty="0" smtClean="0"/>
              <a:t> in the same unit be removed. This was to increase the size of the pool in which the convening authority could select members from.</a:t>
            </a:r>
          </a:p>
          <a:p>
            <a:pPr marL="171450" indent="-171450">
              <a:buFontTx/>
              <a:buChar char="-"/>
            </a:pPr>
            <a:r>
              <a:rPr lang="en-US" baseline="0" dirty="0" smtClean="0"/>
              <a:t>This was also done to shift the focus to the procedures and practice of </a:t>
            </a:r>
            <a:r>
              <a:rPr lang="en-US" baseline="0" dirty="0" err="1" smtClean="0"/>
              <a:t>voir</a:t>
            </a:r>
            <a:r>
              <a:rPr lang="en-US" baseline="0" dirty="0" smtClean="0"/>
              <a:t> dire.</a:t>
            </a:r>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4</a:t>
            </a:fld>
            <a:endParaRPr lang="en-US"/>
          </a:p>
        </p:txBody>
      </p:sp>
    </p:spTree>
    <p:extLst>
      <p:ext uri="{BB962C8B-B14F-4D97-AF65-F5344CB8AC3E}">
        <p14:creationId xmlns:p14="http://schemas.microsoft.com/office/powerpoint/2010/main" val="38728542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Sub bullet</a:t>
            </a:r>
            <a:r>
              <a:rPr lang="en-US" baseline="0" dirty="0" smtClean="0"/>
              <a:t> two and three are the changes to R.C.M 503. Previous rule read “</a:t>
            </a:r>
            <a:r>
              <a:rPr lang="en-US" dirty="0"/>
              <a:t>The convening authority shall detail qualified persons as members for courts-martial.</a:t>
            </a:r>
            <a:r>
              <a:rPr lang="en-US" baseline="0" dirty="0" smtClean="0"/>
              <a:t>”</a:t>
            </a:r>
          </a:p>
          <a:p>
            <a:endParaRPr lang="en-US" baseline="0" dirty="0" smtClean="0"/>
          </a:p>
          <a:p>
            <a:r>
              <a:rPr lang="en-US" baseline="0" dirty="0" smtClean="0"/>
              <a:t>Definitions to mention:</a:t>
            </a:r>
          </a:p>
          <a:p>
            <a:endParaRPr lang="en-US" baseline="0" dirty="0" smtClean="0"/>
          </a:p>
          <a:p>
            <a:pPr marL="173422" indent="-173422">
              <a:buFontTx/>
              <a:buChar char="-"/>
            </a:pPr>
            <a:r>
              <a:rPr lang="en-US" baseline="0" dirty="0" smtClean="0"/>
              <a:t>Assembly: The act of the convening authority sending members to the court-martial for </a:t>
            </a:r>
            <a:r>
              <a:rPr lang="en-US" baseline="0" dirty="0" err="1" smtClean="0"/>
              <a:t>impanelment</a:t>
            </a:r>
            <a:r>
              <a:rPr lang="en-US" baseline="0" dirty="0" smtClean="0"/>
              <a:t> (Article 25-29). Within Article 29 it states “The military judge shall announce the assembly of a general or special court-martial with members.”</a:t>
            </a:r>
          </a:p>
          <a:p>
            <a:pPr marL="173422" indent="-173422">
              <a:buFontTx/>
              <a:buChar char="-"/>
            </a:pPr>
            <a:r>
              <a:rPr lang="en-US" baseline="0" dirty="0" smtClean="0"/>
              <a:t>Impanel: Article 29 states “…after challenges, [the military judge] impanel[s] the court-martial.”</a:t>
            </a:r>
          </a:p>
          <a:p>
            <a:pPr marL="173422" indent="-173422">
              <a:buFontTx/>
              <a:buChar char="-"/>
            </a:pPr>
            <a:r>
              <a:rPr lang="en-US" baseline="0" dirty="0" smtClean="0"/>
              <a:t>Excess member: any member who was assembled but not impaneled. (Article 29)</a:t>
            </a:r>
          </a:p>
          <a:p>
            <a:endParaRPr lang="en-US" baseline="0" dirty="0" smtClean="0"/>
          </a:p>
          <a:p>
            <a:r>
              <a:rPr lang="en-US" baseline="0" dirty="0" smtClean="0"/>
              <a:t>Note the process of impaneling and excusing excess members to be explained later in slide deck.</a:t>
            </a:r>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5</a:t>
            </a:fld>
            <a:endParaRPr lang="en-US"/>
          </a:p>
        </p:txBody>
      </p:sp>
    </p:spTree>
    <p:extLst>
      <p:ext uri="{BB962C8B-B14F-4D97-AF65-F5344CB8AC3E}">
        <p14:creationId xmlns:p14="http://schemas.microsoft.com/office/powerpoint/2010/main" val="10811574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number of alternate members will be set by</a:t>
            </a:r>
            <a:r>
              <a:rPr lang="en-US" baseline="0" dirty="0" smtClean="0"/>
              <a:t> the convening authority in the court-martial convening order. There will be a specific number or if excess members remain, no more than 3.</a:t>
            </a:r>
            <a:endParaRPr lang="en-US" dirty="0" smtClean="0"/>
          </a:p>
          <a:p>
            <a:endParaRPr lang="en-US" dirty="0" smtClean="0"/>
          </a:p>
          <a:p>
            <a:r>
              <a:rPr lang="en-US" dirty="0" smtClean="0"/>
              <a:t>Rule 912A. </a:t>
            </a:r>
            <a:r>
              <a:rPr lang="en-US" b="1" dirty="0" smtClean="0"/>
              <a:t>Impaneling members and alternate members</a:t>
            </a:r>
          </a:p>
          <a:p>
            <a:r>
              <a:rPr lang="en-US" dirty="0" smtClean="0"/>
              <a:t>(a)(4) </a:t>
            </a:r>
            <a:r>
              <a:rPr lang="en-US" b="1" dirty="0" smtClean="0"/>
              <a:t>Alternate members</a:t>
            </a:r>
            <a:r>
              <a:rPr lang="en-US" dirty="0" smtClean="0"/>
              <a:t>. A convening authority may authorize the military judge to impanel alternate members. When authorized by the convening authority, the military judge shall designate which of the impaneled members are alternate members in accordance with these rules and consistent with the instructions of the convening authority.</a:t>
            </a:r>
          </a:p>
          <a:p>
            <a:r>
              <a:rPr lang="en-US" dirty="0" smtClean="0"/>
              <a:t>          (A) If the convening authority authorizes the military judge to impanel a </a:t>
            </a:r>
            <a:r>
              <a:rPr lang="en-US" b="1" dirty="0" smtClean="0"/>
              <a:t>specific number of alternate members</a:t>
            </a:r>
            <a:r>
              <a:rPr lang="en-US" dirty="0" smtClean="0"/>
              <a:t>, the number of members impaneled shall be the number of members required under paragraphs (1), (2), or (3) of this subsection, as applicable, plus the number of alternate members specified by the convening authority. The military judge shall not impanel the court-martial until the specified number of alternate members have been identified. New members may be detailed in order to impanel the specified number of alternate members.</a:t>
            </a:r>
          </a:p>
          <a:p>
            <a:r>
              <a:rPr lang="en-US" dirty="0" smtClean="0"/>
              <a:t>          (B) If the convening authority does not authorize the military judge to impanel a specific number of alternate members, and instead authorizes the military judge to </a:t>
            </a:r>
            <a:r>
              <a:rPr lang="en-US" b="1" dirty="0" smtClean="0"/>
              <a:t>impanel alternate members only if, after the exercise of all challenges, excess members remain,</a:t>
            </a:r>
            <a:r>
              <a:rPr lang="en-US" dirty="0" smtClean="0"/>
              <a:t> the number of members impaneled shall be the number of members required under paragraphs (a)(1), (2), or (3) of this rule and </a:t>
            </a:r>
            <a:r>
              <a:rPr lang="en-US" b="1" dirty="0" smtClean="0"/>
              <a:t>no more than three alternate members</a:t>
            </a:r>
            <a:r>
              <a:rPr lang="en-US" dirty="0" smtClean="0"/>
              <a:t>. New members shall not be detailed in order to impanel alternate members.</a:t>
            </a:r>
          </a:p>
        </p:txBody>
      </p:sp>
      <p:sp>
        <p:nvSpPr>
          <p:cNvPr id="4" name="Slide Number Placeholder 3"/>
          <p:cNvSpPr>
            <a:spLocks noGrp="1"/>
          </p:cNvSpPr>
          <p:nvPr>
            <p:ph type="sldNum" sz="quarter" idx="10"/>
          </p:nvPr>
        </p:nvSpPr>
        <p:spPr/>
        <p:txBody>
          <a:bodyPr/>
          <a:lstStyle/>
          <a:p>
            <a:fld id="{EBCD7188-B55B-4BE3-ADDF-7119DADE7DD7}" type="slidenum">
              <a:rPr lang="en-US" smtClean="0"/>
              <a:t>6</a:t>
            </a:fld>
            <a:endParaRPr lang="en-US" dirty="0"/>
          </a:p>
        </p:txBody>
      </p:sp>
    </p:spTree>
    <p:extLst>
      <p:ext uri="{BB962C8B-B14F-4D97-AF65-F5344CB8AC3E}">
        <p14:creationId xmlns:p14="http://schemas.microsoft.com/office/powerpoint/2010/main" val="1630911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CA51E2-57C7-4AFC-9CA9-FFC2E2094D28}" type="slidenum">
              <a:rPr lang="en-US" smtClean="0"/>
              <a:t>7</a:t>
            </a:fld>
            <a:endParaRPr lang="en-US"/>
          </a:p>
        </p:txBody>
      </p:sp>
    </p:spTree>
    <p:extLst>
      <p:ext uri="{BB962C8B-B14F-4D97-AF65-F5344CB8AC3E}">
        <p14:creationId xmlns:p14="http://schemas.microsoft.com/office/powerpoint/2010/main" val="34081405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following</a:t>
            </a:r>
            <a:r>
              <a:rPr lang="en-US" baseline="0" dirty="0" smtClean="0"/>
              <a:t> slide will be used to show how the new </a:t>
            </a:r>
            <a:r>
              <a:rPr lang="en-US" baseline="0" dirty="0" err="1" smtClean="0"/>
              <a:t>impanelment</a:t>
            </a:r>
            <a:r>
              <a:rPr lang="en-US" baseline="0" dirty="0" smtClean="0"/>
              <a:t> process will work.</a:t>
            </a:r>
            <a:endParaRPr lang="en-US" dirty="0"/>
          </a:p>
        </p:txBody>
      </p:sp>
      <p:sp>
        <p:nvSpPr>
          <p:cNvPr id="4" name="Slide Number Placeholder 3"/>
          <p:cNvSpPr>
            <a:spLocks noGrp="1"/>
          </p:cNvSpPr>
          <p:nvPr>
            <p:ph type="sldNum" sz="quarter" idx="10"/>
          </p:nvPr>
        </p:nvSpPr>
        <p:spPr/>
        <p:txBody>
          <a:bodyPr/>
          <a:lstStyle/>
          <a:p>
            <a:fld id="{EBCD7188-B55B-4BE3-ADDF-7119DADE7DD7}" type="slidenum">
              <a:rPr lang="en-US" smtClean="0"/>
              <a:t>8</a:t>
            </a:fld>
            <a:endParaRPr lang="en-US" dirty="0"/>
          </a:p>
        </p:txBody>
      </p:sp>
    </p:spTree>
    <p:extLst>
      <p:ext uri="{BB962C8B-B14F-4D97-AF65-F5344CB8AC3E}">
        <p14:creationId xmlns:p14="http://schemas.microsoft.com/office/powerpoint/2010/main" val="258805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CA51E2-57C7-4AFC-9CA9-FFC2E2094D28}" type="slidenum">
              <a:rPr lang="en-US" smtClean="0"/>
              <a:t>9</a:t>
            </a:fld>
            <a:endParaRPr lang="en-US"/>
          </a:p>
        </p:txBody>
      </p:sp>
    </p:spTree>
    <p:extLst>
      <p:ext uri="{BB962C8B-B14F-4D97-AF65-F5344CB8AC3E}">
        <p14:creationId xmlns:p14="http://schemas.microsoft.com/office/powerpoint/2010/main" val="2835008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122363"/>
            <a:ext cx="7772400" cy="2387600"/>
          </a:xfrm>
        </p:spPr>
        <p:txBody>
          <a:bodyPr anchor="b"/>
          <a:lstStyle>
            <a:lvl1pPr algn="ctr">
              <a:defRPr sz="6000">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a:t>
            </a:fld>
            <a:endParaRPr lang="en-US"/>
          </a:p>
        </p:txBody>
      </p:sp>
      <p:sp>
        <p:nvSpPr>
          <p:cNvPr id="7"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4243149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a:t>
            </a:fld>
            <a:endParaRPr lang="en-US"/>
          </a:p>
        </p:txBody>
      </p:sp>
      <p:sp>
        <p:nvSpPr>
          <p:cNvPr id="7"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62410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lvl1pPr>
              <a:defRPr>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a:t>
            </a:fld>
            <a:endParaRPr lang="en-US"/>
          </a:p>
        </p:txBody>
      </p:sp>
      <p:sp>
        <p:nvSpPr>
          <p:cNvPr id="7"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3400359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a:t>
            </a:fld>
            <a:endParaRPr lang="en-US"/>
          </a:p>
        </p:txBody>
      </p:sp>
      <p:sp>
        <p:nvSpPr>
          <p:cNvPr id="7"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2385774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1709739"/>
            <a:ext cx="7886700" cy="2852737"/>
          </a:xfrm>
        </p:spPr>
        <p:txBody>
          <a:bodyPr anchor="b"/>
          <a:lstStyle>
            <a:lvl1pPr>
              <a:defRPr sz="6000">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a:t>
            </a:fld>
            <a:endParaRPr lang="en-US"/>
          </a:p>
        </p:txBody>
      </p:sp>
      <p:sp>
        <p:nvSpPr>
          <p:cNvPr id="8"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1936166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p:ph type="ftr" sz="quarter" idx="11"/>
          </p:nvPr>
        </p:nvSpPr>
        <p:spPr/>
        <p:txBody>
          <a:bodyPr/>
          <a:lstStyle/>
          <a:p>
            <a:r>
              <a:rPr lang="en-US" smtClean="0"/>
              <a:t>MTT Training Product</a:t>
            </a:r>
            <a:endParaRPr lang="en-US"/>
          </a:p>
        </p:txBody>
      </p:sp>
      <p:sp>
        <p:nvSpPr>
          <p:cNvPr id="7" name="Slide Number Placeholder 6"/>
          <p:cNvSpPr>
            <a:spLocks noGrp="1"/>
          </p:cNvSpPr>
          <p:nvPr>
            <p:ph type="sldNum" sz="quarter" idx="12"/>
          </p:nvPr>
        </p:nvSpPr>
        <p:spPr/>
        <p:txBody>
          <a:bodyPr/>
          <a:lstStyle/>
          <a:p>
            <a:fld id="{B3951688-D484-4090-998C-23E303179EF8}" type="slidenum">
              <a:rPr lang="en-US" smtClean="0"/>
              <a:t>‹#›</a:t>
            </a:fld>
            <a:endParaRPr lang="en-US"/>
          </a:p>
        </p:txBody>
      </p:sp>
      <p:sp>
        <p:nvSpPr>
          <p:cNvPr id="8" name="Date Placeholder 3"/>
          <p:cNvSpPr>
            <a:spLocks noGrp="1"/>
          </p:cNvSpPr>
          <p:nvPr>
            <p:ph type="dt" sz="half" idx="13"/>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2784734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93439" y="365126"/>
            <a:ext cx="7471422" cy="741779"/>
          </a:xfrm>
        </p:spPr>
        <p:txBody>
          <a:bodyPr/>
          <a:lstStyle>
            <a:lvl1pPr>
              <a:defRPr>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p:txBody>
          <a:bodyPr/>
          <a:lstStyle/>
          <a:p>
            <a:r>
              <a:rPr lang="en-US" smtClean="0"/>
              <a:t>MTT Training Product</a:t>
            </a:r>
            <a:endParaRPr lang="en-US"/>
          </a:p>
        </p:txBody>
      </p:sp>
      <p:sp>
        <p:nvSpPr>
          <p:cNvPr id="9" name="Slide Number Placeholder 8"/>
          <p:cNvSpPr>
            <a:spLocks noGrp="1"/>
          </p:cNvSpPr>
          <p:nvPr>
            <p:ph type="sldNum" sz="quarter" idx="12"/>
          </p:nvPr>
        </p:nvSpPr>
        <p:spPr/>
        <p:txBody>
          <a:bodyPr/>
          <a:lstStyle/>
          <a:p>
            <a:fld id="{B3951688-D484-4090-998C-23E303179EF8}" type="slidenum">
              <a:rPr lang="en-US" smtClean="0"/>
              <a:t>‹#›</a:t>
            </a:fld>
            <a:endParaRPr lang="en-US"/>
          </a:p>
        </p:txBody>
      </p:sp>
      <p:sp>
        <p:nvSpPr>
          <p:cNvPr id="10" name="Date Placeholder 3"/>
          <p:cNvSpPr>
            <a:spLocks noGrp="1"/>
          </p:cNvSpPr>
          <p:nvPr>
            <p:ph type="dt" sz="half" idx="13"/>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2705288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4" name="Footer Placeholder 3"/>
          <p:cNvSpPr>
            <a:spLocks noGrp="1"/>
          </p:cNvSpPr>
          <p:nvPr>
            <p:ph type="ftr" sz="quarter" idx="11"/>
          </p:nvPr>
        </p:nvSpPr>
        <p:spPr/>
        <p:txBody>
          <a:bodyPr/>
          <a:lstStyle/>
          <a:p>
            <a:r>
              <a:rPr lang="en-US" smtClean="0"/>
              <a:t>MTT Training Product</a:t>
            </a:r>
            <a:endParaRPr lang="en-US"/>
          </a:p>
        </p:txBody>
      </p:sp>
      <p:sp>
        <p:nvSpPr>
          <p:cNvPr id="5" name="Slide Number Placeholder 4"/>
          <p:cNvSpPr>
            <a:spLocks noGrp="1"/>
          </p:cNvSpPr>
          <p:nvPr>
            <p:ph type="sldNum" sz="quarter" idx="12"/>
          </p:nvPr>
        </p:nvSpPr>
        <p:spPr/>
        <p:txBody>
          <a:bodyPr/>
          <a:lstStyle/>
          <a:p>
            <a:fld id="{B3951688-D484-4090-998C-23E303179EF8}" type="slidenum">
              <a:rPr lang="en-US" smtClean="0"/>
              <a:t>‹#›</a:t>
            </a:fld>
            <a:endParaRPr lang="en-US"/>
          </a:p>
        </p:txBody>
      </p:sp>
      <p:sp>
        <p:nvSpPr>
          <p:cNvPr id="6"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1967677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MTT Training Product</a:t>
            </a:r>
            <a:endParaRPr lang="en-US"/>
          </a:p>
        </p:txBody>
      </p:sp>
      <p:sp>
        <p:nvSpPr>
          <p:cNvPr id="4" name="Slide Number Placeholder 3"/>
          <p:cNvSpPr>
            <a:spLocks noGrp="1"/>
          </p:cNvSpPr>
          <p:nvPr>
            <p:ph type="sldNum" sz="quarter" idx="12"/>
          </p:nvPr>
        </p:nvSpPr>
        <p:spPr/>
        <p:txBody>
          <a:bodyPr/>
          <a:lstStyle/>
          <a:p>
            <a:fld id="{B3951688-D484-4090-998C-23E303179EF8}" type="slidenum">
              <a:rPr lang="en-US" smtClean="0"/>
              <a:t>‹#›</a:t>
            </a:fld>
            <a:endParaRPr lang="en-US"/>
          </a:p>
        </p:txBody>
      </p:sp>
      <p:sp>
        <p:nvSpPr>
          <p:cNvPr id="5"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2575877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smtClean="0"/>
              <a:t>MTT Training Product</a:t>
            </a:r>
            <a:endParaRPr lang="en-US"/>
          </a:p>
        </p:txBody>
      </p:sp>
      <p:sp>
        <p:nvSpPr>
          <p:cNvPr id="7" name="Slide Number Placeholder 6"/>
          <p:cNvSpPr>
            <a:spLocks noGrp="1"/>
          </p:cNvSpPr>
          <p:nvPr>
            <p:ph type="sldNum" sz="quarter" idx="12"/>
          </p:nvPr>
        </p:nvSpPr>
        <p:spPr/>
        <p:txBody>
          <a:bodyPr/>
          <a:lstStyle/>
          <a:p>
            <a:fld id="{B3951688-D484-4090-998C-23E303179EF8}" type="slidenum">
              <a:rPr lang="en-US" smtClean="0"/>
              <a:t>‹#›</a:t>
            </a:fld>
            <a:endParaRPr lang="en-US"/>
          </a:p>
        </p:txBody>
      </p:sp>
      <p:sp>
        <p:nvSpPr>
          <p:cNvPr id="8" name="Date Placeholder 3"/>
          <p:cNvSpPr>
            <a:spLocks noGrp="1"/>
          </p:cNvSpPr>
          <p:nvPr>
            <p:ph type="dt" sz="half" idx="13"/>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2151568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smtClean="0"/>
              <a:t>MTT Training Product</a:t>
            </a:r>
            <a:endParaRPr lang="en-US"/>
          </a:p>
        </p:txBody>
      </p:sp>
      <p:sp>
        <p:nvSpPr>
          <p:cNvPr id="7" name="Slide Number Placeholder 6"/>
          <p:cNvSpPr>
            <a:spLocks noGrp="1"/>
          </p:cNvSpPr>
          <p:nvPr>
            <p:ph type="sldNum" sz="quarter" idx="12"/>
          </p:nvPr>
        </p:nvSpPr>
        <p:spPr/>
        <p:txBody>
          <a:bodyPr/>
          <a:lstStyle/>
          <a:p>
            <a:fld id="{B3951688-D484-4090-998C-23E303179EF8}" type="slidenum">
              <a:rPr lang="en-US" smtClean="0"/>
              <a:t>‹#›</a:t>
            </a:fld>
            <a:endParaRPr lang="en-US"/>
          </a:p>
        </p:txBody>
      </p:sp>
      <p:sp>
        <p:nvSpPr>
          <p:cNvPr id="8" name="Date Placeholder 3"/>
          <p:cNvSpPr>
            <a:spLocks noGrp="1"/>
          </p:cNvSpPr>
          <p:nvPr>
            <p:ph type="dt" sz="half" idx="13"/>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871760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www.google.com/url?q=http://usmilitary.about.com/library/milinfo/armybranches/bljag.htm&amp;sa=U&amp;ei=Md-dUs6fCfLJsASol4GICg&amp;ved=0CC4Q9QEwAg&amp;sig2=LdwYuMvmchFOsO_18ITDnw&amp;usg=AFQjCNFQRZdhoHKzLe_ZFAxjqhOwcrSc3Q"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55350" y="213769"/>
            <a:ext cx="7132320" cy="74071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578160" y="1360112"/>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MTT Training Product</a:t>
            </a: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951688-D484-4090-998C-23E303179EF8}" type="slidenum">
              <a:rPr lang="en-US" smtClean="0"/>
              <a:t>‹#›</a:t>
            </a:fld>
            <a:endParaRPr lang="en-US"/>
          </a:p>
        </p:txBody>
      </p:sp>
      <p:pic>
        <p:nvPicPr>
          <p:cNvPr id="7" name="Picture 6" descr="154px-US_Army_logo_svg.png"/>
          <p:cNvPicPr>
            <a:picLocks noChangeAspect="1"/>
          </p:cNvPicPr>
          <p:nvPr userDrawn="1"/>
        </p:nvPicPr>
        <p:blipFill>
          <a:blip r:embed="rId13" cstate="print"/>
          <a:stretch>
            <a:fillRect/>
          </a:stretch>
        </p:blipFill>
        <p:spPr>
          <a:xfrm>
            <a:off x="111709" y="62415"/>
            <a:ext cx="780036" cy="1043423"/>
          </a:xfrm>
          <a:prstGeom prst="rect">
            <a:avLst/>
          </a:prstGeom>
        </p:spPr>
      </p:pic>
      <p:pic>
        <p:nvPicPr>
          <p:cNvPr id="8" name="Picture 2" descr="https://encrypted-tbn1.gstatic.com/images?q=tbn:ANd9GcQGVQg6HvRjxdbh1G7TppKH_qEy-AFZthtQ26bq4v6qeAnfpQbhPZ7dbjo">
            <a:hlinkClick r:id="rId14"/>
          </p:cNvPr>
          <p:cNvPicPr>
            <a:picLocks noChangeAspect="1" noChangeArrowheads="1"/>
          </p:cNvPicPr>
          <p:nvPr userDrawn="1"/>
        </p:nvPicPr>
        <p:blipFill>
          <a:blip r:embed="rId15" cstate="print"/>
          <a:srcRect/>
          <a:stretch>
            <a:fillRect/>
          </a:stretch>
        </p:blipFill>
        <p:spPr bwMode="auto">
          <a:xfrm>
            <a:off x="8151276" y="84389"/>
            <a:ext cx="881015" cy="999473"/>
          </a:xfrm>
          <a:prstGeom prst="rect">
            <a:avLst/>
          </a:prstGeom>
          <a:noFill/>
        </p:spPr>
      </p:pic>
      <p:cxnSp>
        <p:nvCxnSpPr>
          <p:cNvPr id="10" name="Straight Connector 9"/>
          <p:cNvCxnSpPr/>
          <p:nvPr userDrawn="1"/>
        </p:nvCxnSpPr>
        <p:spPr>
          <a:xfrm>
            <a:off x="995455" y="1051753"/>
            <a:ext cx="7132320" cy="0"/>
          </a:xfrm>
          <a:prstGeom prst="line">
            <a:avLst/>
          </a:prstGeom>
          <a:ln w="53975">
            <a:solidFill>
              <a:schemeClr val="tx1"/>
            </a:solidFill>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98899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1</a:t>
            </a:fld>
            <a:endParaRPr lang="en-US"/>
          </a:p>
        </p:txBody>
      </p:sp>
      <p:sp>
        <p:nvSpPr>
          <p:cNvPr id="7" name="Text Box 12"/>
          <p:cNvSpPr txBox="1">
            <a:spLocks noChangeArrowheads="1"/>
          </p:cNvSpPr>
          <p:nvPr/>
        </p:nvSpPr>
        <p:spPr bwMode="auto">
          <a:xfrm>
            <a:off x="998620" y="1995337"/>
            <a:ext cx="7086600" cy="2631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Aft>
                <a:spcPts val="300"/>
              </a:spcAft>
            </a:pPr>
            <a:endParaRPr lang="en-US" altLang="en-US" sz="3200" b="1" dirty="0" smtClean="0">
              <a:solidFill>
                <a:srgbClr val="0000FF"/>
              </a:solidFill>
              <a:cs typeface="Arial" pitchFamily="34" charset="0"/>
            </a:endParaRPr>
          </a:p>
          <a:p>
            <a:pPr algn="ctr" eaLnBrk="1" hangingPunct="1">
              <a:spcAft>
                <a:spcPts val="300"/>
              </a:spcAft>
            </a:pPr>
            <a:r>
              <a:rPr lang="en-US" altLang="en-US" sz="3200" b="1" dirty="0" smtClean="0">
                <a:cs typeface="Arial" pitchFamily="34" charset="0"/>
              </a:rPr>
              <a:t>MILITARY JUSTICE ACT OF 2016</a:t>
            </a:r>
          </a:p>
          <a:p>
            <a:pPr algn="ctr">
              <a:spcAft>
                <a:spcPts val="1800"/>
              </a:spcAft>
              <a:defRPr/>
            </a:pPr>
            <a:endParaRPr lang="en-US" sz="2400" b="1" dirty="0" smtClean="0">
              <a:solidFill>
                <a:srgbClr val="0000FF"/>
              </a:solidFill>
              <a:latin typeface="Arial" charset="0"/>
              <a:cs typeface="Arial" charset="0"/>
            </a:endParaRPr>
          </a:p>
          <a:p>
            <a:pPr algn="ctr">
              <a:spcAft>
                <a:spcPts val="1800"/>
              </a:spcAft>
              <a:defRPr/>
            </a:pPr>
            <a:r>
              <a:rPr lang="en-US" sz="2400" b="1" dirty="0" smtClean="0">
                <a:solidFill>
                  <a:srgbClr val="0000FF"/>
                </a:solidFill>
                <a:latin typeface="Arial" charset="0"/>
                <a:cs typeface="Arial" charset="0"/>
              </a:rPr>
              <a:t>Panel Selection, </a:t>
            </a:r>
            <a:r>
              <a:rPr lang="en-US" sz="2400" b="1" dirty="0" err="1" smtClean="0">
                <a:solidFill>
                  <a:srgbClr val="0000FF"/>
                </a:solidFill>
                <a:latin typeface="Arial" charset="0"/>
                <a:cs typeface="Arial" charset="0"/>
              </a:rPr>
              <a:t>Impanelment</a:t>
            </a:r>
            <a:r>
              <a:rPr lang="en-US" sz="2400" b="1" dirty="0" smtClean="0">
                <a:solidFill>
                  <a:srgbClr val="0000FF"/>
                </a:solidFill>
                <a:latin typeface="Arial" charset="0"/>
                <a:cs typeface="Arial" charset="0"/>
              </a:rPr>
              <a:t>, and Jeopardy</a:t>
            </a:r>
          </a:p>
          <a:p>
            <a:pPr algn="ctr">
              <a:spcAft>
                <a:spcPts val="1800"/>
              </a:spcAft>
              <a:defRPr/>
            </a:pPr>
            <a:r>
              <a:rPr lang="en-US" b="1" dirty="0" smtClean="0">
                <a:solidFill>
                  <a:srgbClr val="0000FF"/>
                </a:solidFill>
                <a:latin typeface="Arial" charset="0"/>
              </a:rPr>
              <a:t>Military Justice Legislation Training Team</a:t>
            </a:r>
            <a:endParaRPr lang="en-US" sz="1000" b="1" dirty="0" smtClean="0">
              <a:latin typeface="Arial" charset="0"/>
            </a:endParaRPr>
          </a:p>
        </p:txBody>
      </p:sp>
      <p:sp>
        <p:nvSpPr>
          <p:cNvPr id="8"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40996633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25961" y="126124"/>
            <a:ext cx="6804903" cy="909638"/>
          </a:xfrm>
          <a:solidFill>
            <a:schemeClr val="bg1"/>
          </a:solidFill>
        </p:spPr>
        <p:txBody>
          <a:bodyPr>
            <a:noAutofit/>
          </a:bodyPr>
          <a:lstStyle/>
          <a:p>
            <a:pPr algn="ctr"/>
            <a:r>
              <a:rPr lang="en-US" sz="2000" b="1" dirty="0" smtClean="0"/>
              <a:t>SPCM (OFFICER PANEL) </a:t>
            </a:r>
            <a:br>
              <a:rPr lang="en-US" sz="2000" b="1" dirty="0" smtClean="0"/>
            </a:br>
            <a:r>
              <a:rPr lang="en-US" sz="2000" b="1" dirty="0" smtClean="0"/>
              <a:t>PANEL DETAILED BY CONVENING AUTHORITY</a:t>
            </a:r>
            <a:endParaRPr lang="en-US" sz="2000" b="1" dirty="0"/>
          </a:p>
        </p:txBody>
      </p:sp>
      <p:sp>
        <p:nvSpPr>
          <p:cNvPr id="5" name="Rectangle 4"/>
          <p:cNvSpPr/>
          <p:nvPr/>
        </p:nvSpPr>
        <p:spPr>
          <a:xfrm>
            <a:off x="264254" y="2379853"/>
            <a:ext cx="8405768" cy="32465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0" name="Oval 39"/>
          <p:cNvSpPr/>
          <p:nvPr/>
        </p:nvSpPr>
        <p:spPr>
          <a:xfrm>
            <a:off x="6002203" y="4448787"/>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2" name="Oval 41"/>
          <p:cNvSpPr/>
          <p:nvPr/>
        </p:nvSpPr>
        <p:spPr>
          <a:xfrm>
            <a:off x="4775194" y="4448787"/>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4" name="Oval 43"/>
          <p:cNvSpPr/>
          <p:nvPr/>
        </p:nvSpPr>
        <p:spPr>
          <a:xfrm>
            <a:off x="3491798" y="4448787"/>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6" name="Oval 45"/>
          <p:cNvSpPr/>
          <p:nvPr/>
        </p:nvSpPr>
        <p:spPr>
          <a:xfrm>
            <a:off x="927103" y="4448787"/>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8" name="Oval 47"/>
          <p:cNvSpPr/>
          <p:nvPr/>
        </p:nvSpPr>
        <p:spPr>
          <a:xfrm>
            <a:off x="2209450" y="4448787"/>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0" name="Oval 49"/>
          <p:cNvSpPr/>
          <p:nvPr/>
        </p:nvSpPr>
        <p:spPr>
          <a:xfrm>
            <a:off x="7229212" y="4448787"/>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2" name="Oval 51"/>
          <p:cNvSpPr/>
          <p:nvPr/>
        </p:nvSpPr>
        <p:spPr>
          <a:xfrm>
            <a:off x="6002203" y="2895775"/>
            <a:ext cx="597716" cy="59771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4" name="Oval 53"/>
          <p:cNvSpPr/>
          <p:nvPr/>
        </p:nvSpPr>
        <p:spPr>
          <a:xfrm>
            <a:off x="4775194" y="2895775"/>
            <a:ext cx="597716" cy="59771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6" name="Oval 55"/>
          <p:cNvSpPr/>
          <p:nvPr/>
        </p:nvSpPr>
        <p:spPr>
          <a:xfrm>
            <a:off x="3491798" y="2895775"/>
            <a:ext cx="597716" cy="59771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8" name="Oval 57"/>
          <p:cNvSpPr/>
          <p:nvPr/>
        </p:nvSpPr>
        <p:spPr>
          <a:xfrm>
            <a:off x="927103" y="2895775"/>
            <a:ext cx="597716" cy="59771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0" name="Oval 59"/>
          <p:cNvSpPr/>
          <p:nvPr/>
        </p:nvSpPr>
        <p:spPr>
          <a:xfrm>
            <a:off x="2209450" y="2895775"/>
            <a:ext cx="597716" cy="59771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2" name="Oval 61"/>
          <p:cNvSpPr/>
          <p:nvPr/>
        </p:nvSpPr>
        <p:spPr>
          <a:xfrm>
            <a:off x="7229212" y="2895775"/>
            <a:ext cx="597716" cy="59771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 name="Footer Placeholder 2"/>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10</a:t>
            </a:fld>
            <a:endParaRPr lang="en-US"/>
          </a:p>
        </p:txBody>
      </p:sp>
      <p:sp>
        <p:nvSpPr>
          <p:cNvPr id="19"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401453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8"/>
                                        </p:tgtEl>
                                        <p:attrNameLst>
                                          <p:attrName>style.visibility</p:attrName>
                                        </p:attrNameLst>
                                      </p:cBhvr>
                                      <p:to>
                                        <p:strVal val="visible"/>
                                      </p:to>
                                    </p:set>
                                    <p:anim calcmode="lin" valueType="num">
                                      <p:cBhvr additive="base">
                                        <p:cTn id="7" dur="500" fill="hold"/>
                                        <p:tgtEl>
                                          <p:spTgt spid="58"/>
                                        </p:tgtEl>
                                        <p:attrNameLst>
                                          <p:attrName>ppt_x</p:attrName>
                                        </p:attrNameLst>
                                      </p:cBhvr>
                                      <p:tavLst>
                                        <p:tav tm="0">
                                          <p:val>
                                            <p:strVal val="#ppt_x"/>
                                          </p:val>
                                        </p:tav>
                                        <p:tav tm="100000">
                                          <p:val>
                                            <p:strVal val="#ppt_x"/>
                                          </p:val>
                                        </p:tav>
                                      </p:tavLst>
                                    </p:anim>
                                    <p:anim calcmode="lin" valueType="num">
                                      <p:cBhvr additive="base">
                                        <p:cTn id="8" dur="500" fill="hold"/>
                                        <p:tgtEl>
                                          <p:spTgt spid="5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0"/>
                                        </p:tgtEl>
                                        <p:attrNameLst>
                                          <p:attrName>style.visibility</p:attrName>
                                        </p:attrNameLst>
                                      </p:cBhvr>
                                      <p:to>
                                        <p:strVal val="visible"/>
                                      </p:to>
                                    </p:set>
                                    <p:anim calcmode="lin" valueType="num">
                                      <p:cBhvr additive="base">
                                        <p:cTn id="11" dur="500" fill="hold"/>
                                        <p:tgtEl>
                                          <p:spTgt spid="60"/>
                                        </p:tgtEl>
                                        <p:attrNameLst>
                                          <p:attrName>ppt_x</p:attrName>
                                        </p:attrNameLst>
                                      </p:cBhvr>
                                      <p:tavLst>
                                        <p:tav tm="0">
                                          <p:val>
                                            <p:strVal val="#ppt_x"/>
                                          </p:val>
                                        </p:tav>
                                        <p:tav tm="100000">
                                          <p:val>
                                            <p:strVal val="#ppt_x"/>
                                          </p:val>
                                        </p:tav>
                                      </p:tavLst>
                                    </p:anim>
                                    <p:anim calcmode="lin" valueType="num">
                                      <p:cBhvr additive="base">
                                        <p:cTn id="12" dur="500" fill="hold"/>
                                        <p:tgtEl>
                                          <p:spTgt spid="60"/>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6"/>
                                        </p:tgtEl>
                                        <p:attrNameLst>
                                          <p:attrName>style.visibility</p:attrName>
                                        </p:attrNameLst>
                                      </p:cBhvr>
                                      <p:to>
                                        <p:strVal val="visible"/>
                                      </p:to>
                                    </p:set>
                                    <p:anim calcmode="lin" valueType="num">
                                      <p:cBhvr additive="base">
                                        <p:cTn id="15" dur="500" fill="hold"/>
                                        <p:tgtEl>
                                          <p:spTgt spid="56"/>
                                        </p:tgtEl>
                                        <p:attrNameLst>
                                          <p:attrName>ppt_x</p:attrName>
                                        </p:attrNameLst>
                                      </p:cBhvr>
                                      <p:tavLst>
                                        <p:tav tm="0">
                                          <p:val>
                                            <p:strVal val="#ppt_x"/>
                                          </p:val>
                                        </p:tav>
                                        <p:tav tm="100000">
                                          <p:val>
                                            <p:strVal val="#ppt_x"/>
                                          </p:val>
                                        </p:tav>
                                      </p:tavLst>
                                    </p:anim>
                                    <p:anim calcmode="lin" valueType="num">
                                      <p:cBhvr additive="base">
                                        <p:cTn id="16" dur="500" fill="hold"/>
                                        <p:tgtEl>
                                          <p:spTgt spid="56"/>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54"/>
                                        </p:tgtEl>
                                        <p:attrNameLst>
                                          <p:attrName>style.visibility</p:attrName>
                                        </p:attrNameLst>
                                      </p:cBhvr>
                                      <p:to>
                                        <p:strVal val="visible"/>
                                      </p:to>
                                    </p:set>
                                    <p:anim calcmode="lin" valueType="num">
                                      <p:cBhvr additive="base">
                                        <p:cTn id="19" dur="500" fill="hold"/>
                                        <p:tgtEl>
                                          <p:spTgt spid="54"/>
                                        </p:tgtEl>
                                        <p:attrNameLst>
                                          <p:attrName>ppt_x</p:attrName>
                                        </p:attrNameLst>
                                      </p:cBhvr>
                                      <p:tavLst>
                                        <p:tav tm="0">
                                          <p:val>
                                            <p:strVal val="#ppt_x"/>
                                          </p:val>
                                        </p:tav>
                                        <p:tav tm="100000">
                                          <p:val>
                                            <p:strVal val="#ppt_x"/>
                                          </p:val>
                                        </p:tav>
                                      </p:tavLst>
                                    </p:anim>
                                    <p:anim calcmode="lin" valueType="num">
                                      <p:cBhvr additive="base">
                                        <p:cTn id="20" dur="500" fill="hold"/>
                                        <p:tgtEl>
                                          <p:spTgt spid="54"/>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52"/>
                                        </p:tgtEl>
                                        <p:attrNameLst>
                                          <p:attrName>style.visibility</p:attrName>
                                        </p:attrNameLst>
                                      </p:cBhvr>
                                      <p:to>
                                        <p:strVal val="visible"/>
                                      </p:to>
                                    </p:set>
                                    <p:anim calcmode="lin" valueType="num">
                                      <p:cBhvr additive="base">
                                        <p:cTn id="23" dur="500" fill="hold"/>
                                        <p:tgtEl>
                                          <p:spTgt spid="52"/>
                                        </p:tgtEl>
                                        <p:attrNameLst>
                                          <p:attrName>ppt_x</p:attrName>
                                        </p:attrNameLst>
                                      </p:cBhvr>
                                      <p:tavLst>
                                        <p:tav tm="0">
                                          <p:val>
                                            <p:strVal val="#ppt_x"/>
                                          </p:val>
                                        </p:tav>
                                        <p:tav tm="100000">
                                          <p:val>
                                            <p:strVal val="#ppt_x"/>
                                          </p:val>
                                        </p:tav>
                                      </p:tavLst>
                                    </p:anim>
                                    <p:anim calcmode="lin" valueType="num">
                                      <p:cBhvr additive="base">
                                        <p:cTn id="24" dur="500" fill="hold"/>
                                        <p:tgtEl>
                                          <p:spTgt spid="52"/>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62"/>
                                        </p:tgtEl>
                                        <p:attrNameLst>
                                          <p:attrName>style.visibility</p:attrName>
                                        </p:attrNameLst>
                                      </p:cBhvr>
                                      <p:to>
                                        <p:strVal val="visible"/>
                                      </p:to>
                                    </p:set>
                                    <p:anim calcmode="lin" valueType="num">
                                      <p:cBhvr additive="base">
                                        <p:cTn id="27" dur="500" fill="hold"/>
                                        <p:tgtEl>
                                          <p:spTgt spid="62"/>
                                        </p:tgtEl>
                                        <p:attrNameLst>
                                          <p:attrName>ppt_x</p:attrName>
                                        </p:attrNameLst>
                                      </p:cBhvr>
                                      <p:tavLst>
                                        <p:tav tm="0">
                                          <p:val>
                                            <p:strVal val="#ppt_x"/>
                                          </p:val>
                                        </p:tav>
                                        <p:tav tm="100000">
                                          <p:val>
                                            <p:strVal val="#ppt_x"/>
                                          </p:val>
                                        </p:tav>
                                      </p:tavLst>
                                    </p:anim>
                                    <p:anim calcmode="lin" valueType="num">
                                      <p:cBhvr additive="base">
                                        <p:cTn id="28" dur="500" fill="hold"/>
                                        <p:tgtEl>
                                          <p:spTgt spid="62"/>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46"/>
                                        </p:tgtEl>
                                        <p:attrNameLst>
                                          <p:attrName>style.visibility</p:attrName>
                                        </p:attrNameLst>
                                      </p:cBhvr>
                                      <p:to>
                                        <p:strVal val="visible"/>
                                      </p:to>
                                    </p:set>
                                    <p:anim calcmode="lin" valueType="num">
                                      <p:cBhvr additive="base">
                                        <p:cTn id="31" dur="500" fill="hold"/>
                                        <p:tgtEl>
                                          <p:spTgt spid="46"/>
                                        </p:tgtEl>
                                        <p:attrNameLst>
                                          <p:attrName>ppt_x</p:attrName>
                                        </p:attrNameLst>
                                      </p:cBhvr>
                                      <p:tavLst>
                                        <p:tav tm="0">
                                          <p:val>
                                            <p:strVal val="#ppt_x"/>
                                          </p:val>
                                        </p:tav>
                                        <p:tav tm="100000">
                                          <p:val>
                                            <p:strVal val="#ppt_x"/>
                                          </p:val>
                                        </p:tav>
                                      </p:tavLst>
                                    </p:anim>
                                    <p:anim calcmode="lin" valueType="num">
                                      <p:cBhvr additive="base">
                                        <p:cTn id="32" dur="500" fill="hold"/>
                                        <p:tgtEl>
                                          <p:spTgt spid="46"/>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48"/>
                                        </p:tgtEl>
                                        <p:attrNameLst>
                                          <p:attrName>style.visibility</p:attrName>
                                        </p:attrNameLst>
                                      </p:cBhvr>
                                      <p:to>
                                        <p:strVal val="visible"/>
                                      </p:to>
                                    </p:set>
                                    <p:anim calcmode="lin" valueType="num">
                                      <p:cBhvr additive="base">
                                        <p:cTn id="35" dur="500" fill="hold"/>
                                        <p:tgtEl>
                                          <p:spTgt spid="48"/>
                                        </p:tgtEl>
                                        <p:attrNameLst>
                                          <p:attrName>ppt_x</p:attrName>
                                        </p:attrNameLst>
                                      </p:cBhvr>
                                      <p:tavLst>
                                        <p:tav tm="0">
                                          <p:val>
                                            <p:strVal val="#ppt_x"/>
                                          </p:val>
                                        </p:tav>
                                        <p:tav tm="100000">
                                          <p:val>
                                            <p:strVal val="#ppt_x"/>
                                          </p:val>
                                        </p:tav>
                                      </p:tavLst>
                                    </p:anim>
                                    <p:anim calcmode="lin" valueType="num">
                                      <p:cBhvr additive="base">
                                        <p:cTn id="36" dur="500" fill="hold"/>
                                        <p:tgtEl>
                                          <p:spTgt spid="48"/>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44"/>
                                        </p:tgtEl>
                                        <p:attrNameLst>
                                          <p:attrName>style.visibility</p:attrName>
                                        </p:attrNameLst>
                                      </p:cBhvr>
                                      <p:to>
                                        <p:strVal val="visible"/>
                                      </p:to>
                                    </p:set>
                                    <p:anim calcmode="lin" valueType="num">
                                      <p:cBhvr additive="base">
                                        <p:cTn id="39" dur="500" fill="hold"/>
                                        <p:tgtEl>
                                          <p:spTgt spid="44"/>
                                        </p:tgtEl>
                                        <p:attrNameLst>
                                          <p:attrName>ppt_x</p:attrName>
                                        </p:attrNameLst>
                                      </p:cBhvr>
                                      <p:tavLst>
                                        <p:tav tm="0">
                                          <p:val>
                                            <p:strVal val="#ppt_x"/>
                                          </p:val>
                                        </p:tav>
                                        <p:tav tm="100000">
                                          <p:val>
                                            <p:strVal val="#ppt_x"/>
                                          </p:val>
                                        </p:tav>
                                      </p:tavLst>
                                    </p:anim>
                                    <p:anim calcmode="lin" valueType="num">
                                      <p:cBhvr additive="base">
                                        <p:cTn id="40" dur="500" fill="hold"/>
                                        <p:tgtEl>
                                          <p:spTgt spid="44"/>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42"/>
                                        </p:tgtEl>
                                        <p:attrNameLst>
                                          <p:attrName>style.visibility</p:attrName>
                                        </p:attrNameLst>
                                      </p:cBhvr>
                                      <p:to>
                                        <p:strVal val="visible"/>
                                      </p:to>
                                    </p:set>
                                    <p:anim calcmode="lin" valueType="num">
                                      <p:cBhvr additive="base">
                                        <p:cTn id="43" dur="500" fill="hold"/>
                                        <p:tgtEl>
                                          <p:spTgt spid="42"/>
                                        </p:tgtEl>
                                        <p:attrNameLst>
                                          <p:attrName>ppt_x</p:attrName>
                                        </p:attrNameLst>
                                      </p:cBhvr>
                                      <p:tavLst>
                                        <p:tav tm="0">
                                          <p:val>
                                            <p:strVal val="#ppt_x"/>
                                          </p:val>
                                        </p:tav>
                                        <p:tav tm="100000">
                                          <p:val>
                                            <p:strVal val="#ppt_x"/>
                                          </p:val>
                                        </p:tav>
                                      </p:tavLst>
                                    </p:anim>
                                    <p:anim calcmode="lin" valueType="num">
                                      <p:cBhvr additive="base">
                                        <p:cTn id="44" dur="500" fill="hold"/>
                                        <p:tgtEl>
                                          <p:spTgt spid="42"/>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40"/>
                                        </p:tgtEl>
                                        <p:attrNameLst>
                                          <p:attrName>style.visibility</p:attrName>
                                        </p:attrNameLst>
                                      </p:cBhvr>
                                      <p:to>
                                        <p:strVal val="visible"/>
                                      </p:to>
                                    </p:set>
                                    <p:anim calcmode="lin" valueType="num">
                                      <p:cBhvr additive="base">
                                        <p:cTn id="47" dur="500" fill="hold"/>
                                        <p:tgtEl>
                                          <p:spTgt spid="40"/>
                                        </p:tgtEl>
                                        <p:attrNameLst>
                                          <p:attrName>ppt_x</p:attrName>
                                        </p:attrNameLst>
                                      </p:cBhvr>
                                      <p:tavLst>
                                        <p:tav tm="0">
                                          <p:val>
                                            <p:strVal val="#ppt_x"/>
                                          </p:val>
                                        </p:tav>
                                        <p:tav tm="100000">
                                          <p:val>
                                            <p:strVal val="#ppt_x"/>
                                          </p:val>
                                        </p:tav>
                                      </p:tavLst>
                                    </p:anim>
                                    <p:anim calcmode="lin" valueType="num">
                                      <p:cBhvr additive="base">
                                        <p:cTn id="48" dur="500" fill="hold"/>
                                        <p:tgtEl>
                                          <p:spTgt spid="40"/>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50"/>
                                        </p:tgtEl>
                                        <p:attrNameLst>
                                          <p:attrName>style.visibility</p:attrName>
                                        </p:attrNameLst>
                                      </p:cBhvr>
                                      <p:to>
                                        <p:strVal val="visible"/>
                                      </p:to>
                                    </p:set>
                                    <p:anim calcmode="lin" valueType="num">
                                      <p:cBhvr additive="base">
                                        <p:cTn id="51" dur="500" fill="hold"/>
                                        <p:tgtEl>
                                          <p:spTgt spid="50"/>
                                        </p:tgtEl>
                                        <p:attrNameLst>
                                          <p:attrName>ppt_x</p:attrName>
                                        </p:attrNameLst>
                                      </p:cBhvr>
                                      <p:tavLst>
                                        <p:tav tm="0">
                                          <p:val>
                                            <p:strVal val="#ppt_x"/>
                                          </p:val>
                                        </p:tav>
                                        <p:tav tm="100000">
                                          <p:val>
                                            <p:strVal val="#ppt_x"/>
                                          </p:val>
                                        </p:tav>
                                      </p:tavLst>
                                    </p:anim>
                                    <p:anim calcmode="lin" valueType="num">
                                      <p:cBhvr additive="base">
                                        <p:cTn id="52" dur="500" fill="hold"/>
                                        <p:tgtEl>
                                          <p:spTgt spid="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2" grpId="0" animBg="1"/>
      <p:bldP spid="44" grpId="0" animBg="1"/>
      <p:bldP spid="46" grpId="0" animBg="1"/>
      <p:bldP spid="48" grpId="0" animBg="1"/>
      <p:bldP spid="50" grpId="0" animBg="1"/>
      <p:bldP spid="52" grpId="0" animBg="1"/>
      <p:bldP spid="54" grpId="0" animBg="1"/>
      <p:bldP spid="56" grpId="0" animBg="1"/>
      <p:bldP spid="58" grpId="0" animBg="1"/>
      <p:bldP spid="60" grpId="0" animBg="1"/>
      <p:bldP spid="6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algn="ctr"/>
            <a:r>
              <a:rPr lang="en-US" sz="2000" b="1" dirty="0" smtClean="0"/>
              <a:t>SPCM (ENLISTED PANEL) </a:t>
            </a:r>
            <a:br>
              <a:rPr lang="en-US" sz="2000" b="1" dirty="0" smtClean="0"/>
            </a:br>
            <a:r>
              <a:rPr lang="en-US" sz="2000" b="1" dirty="0"/>
              <a:t>PANEL </a:t>
            </a:r>
            <a:r>
              <a:rPr lang="en-US" sz="2000" b="1" dirty="0" smtClean="0"/>
              <a:t>DETAILED </a:t>
            </a:r>
            <a:r>
              <a:rPr lang="en-US" sz="2000" b="1" dirty="0"/>
              <a:t>BY CONVENING AUTHORITY</a:t>
            </a:r>
          </a:p>
        </p:txBody>
      </p:sp>
      <p:sp>
        <p:nvSpPr>
          <p:cNvPr id="5" name="Rectangle 4"/>
          <p:cNvSpPr/>
          <p:nvPr/>
        </p:nvSpPr>
        <p:spPr>
          <a:xfrm>
            <a:off x="264254" y="2379853"/>
            <a:ext cx="8405768" cy="32465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0" name="Oval 39"/>
          <p:cNvSpPr/>
          <p:nvPr/>
        </p:nvSpPr>
        <p:spPr>
          <a:xfrm>
            <a:off x="6002203" y="4448787"/>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2" name="Oval 41"/>
          <p:cNvSpPr/>
          <p:nvPr/>
        </p:nvSpPr>
        <p:spPr>
          <a:xfrm>
            <a:off x="4775194" y="4448787"/>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4" name="Oval 43"/>
          <p:cNvSpPr/>
          <p:nvPr/>
        </p:nvSpPr>
        <p:spPr>
          <a:xfrm>
            <a:off x="3491798" y="4448787"/>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6" name="Oval 45"/>
          <p:cNvSpPr/>
          <p:nvPr/>
        </p:nvSpPr>
        <p:spPr>
          <a:xfrm>
            <a:off x="927103" y="4448787"/>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8" name="Oval 47"/>
          <p:cNvSpPr/>
          <p:nvPr/>
        </p:nvSpPr>
        <p:spPr>
          <a:xfrm>
            <a:off x="2209450" y="4448787"/>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0" name="Oval 49"/>
          <p:cNvSpPr/>
          <p:nvPr/>
        </p:nvSpPr>
        <p:spPr>
          <a:xfrm>
            <a:off x="7229212" y="4448787"/>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2" name="Oval 51"/>
          <p:cNvSpPr/>
          <p:nvPr/>
        </p:nvSpPr>
        <p:spPr>
          <a:xfrm>
            <a:off x="6002203" y="2895775"/>
            <a:ext cx="597716" cy="59771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4" name="Oval 53"/>
          <p:cNvSpPr/>
          <p:nvPr/>
        </p:nvSpPr>
        <p:spPr>
          <a:xfrm>
            <a:off x="4775194" y="2895775"/>
            <a:ext cx="597716" cy="59771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6" name="Oval 55"/>
          <p:cNvSpPr/>
          <p:nvPr/>
        </p:nvSpPr>
        <p:spPr>
          <a:xfrm>
            <a:off x="3491798" y="2895775"/>
            <a:ext cx="597716" cy="59771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8" name="Oval 57"/>
          <p:cNvSpPr/>
          <p:nvPr/>
        </p:nvSpPr>
        <p:spPr>
          <a:xfrm>
            <a:off x="927103" y="2895775"/>
            <a:ext cx="597716" cy="59771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0" name="Oval 59"/>
          <p:cNvSpPr/>
          <p:nvPr/>
        </p:nvSpPr>
        <p:spPr>
          <a:xfrm>
            <a:off x="2209450" y="2895775"/>
            <a:ext cx="597716" cy="59771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2" name="Oval 61"/>
          <p:cNvSpPr/>
          <p:nvPr/>
        </p:nvSpPr>
        <p:spPr>
          <a:xfrm>
            <a:off x="7229212" y="2895775"/>
            <a:ext cx="597716" cy="59771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TextBox 1"/>
          <p:cNvSpPr txBox="1"/>
          <p:nvPr/>
        </p:nvSpPr>
        <p:spPr>
          <a:xfrm>
            <a:off x="207104" y="5688541"/>
            <a:ext cx="3406895" cy="300082"/>
          </a:xfrm>
          <a:prstGeom prst="rect">
            <a:avLst/>
          </a:prstGeom>
          <a:solidFill>
            <a:srgbClr val="FFFF00"/>
          </a:solidFill>
        </p:spPr>
        <p:txBody>
          <a:bodyPr wrap="none" rtlCol="0">
            <a:spAutoFit/>
          </a:bodyPr>
          <a:lstStyle/>
          <a:p>
            <a:r>
              <a:rPr lang="en-US" sz="1350" dirty="0"/>
              <a:t>* Yellow identifies enlisted panel members</a:t>
            </a:r>
          </a:p>
        </p:txBody>
      </p:sp>
      <p:sp>
        <p:nvSpPr>
          <p:cNvPr id="6" name="Footer Placeholder 5"/>
          <p:cNvSpPr>
            <a:spLocks noGrp="1"/>
          </p:cNvSpPr>
          <p:nvPr>
            <p:ph type="ftr" sz="quarter" idx="11"/>
          </p:nvPr>
        </p:nvSpPr>
        <p:spPr/>
        <p:txBody>
          <a:bodyPr/>
          <a:lstStyle/>
          <a:p>
            <a:r>
              <a:rPr lang="en-US" smtClean="0"/>
              <a:t>MTT Training Product</a:t>
            </a:r>
            <a:endParaRPr lang="en-US"/>
          </a:p>
        </p:txBody>
      </p:sp>
      <p:sp>
        <p:nvSpPr>
          <p:cNvPr id="7" name="Slide Number Placeholder 6"/>
          <p:cNvSpPr>
            <a:spLocks noGrp="1"/>
          </p:cNvSpPr>
          <p:nvPr>
            <p:ph type="sldNum" sz="quarter" idx="12"/>
          </p:nvPr>
        </p:nvSpPr>
        <p:spPr/>
        <p:txBody>
          <a:bodyPr/>
          <a:lstStyle/>
          <a:p>
            <a:fld id="{B3951688-D484-4090-998C-23E303179EF8}" type="slidenum">
              <a:rPr lang="en-US" smtClean="0"/>
              <a:t>11</a:t>
            </a:fld>
            <a:endParaRPr lang="en-US"/>
          </a:p>
        </p:txBody>
      </p:sp>
      <p:sp>
        <p:nvSpPr>
          <p:cNvPr id="20"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3598225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8"/>
                                        </p:tgtEl>
                                        <p:attrNameLst>
                                          <p:attrName>style.visibility</p:attrName>
                                        </p:attrNameLst>
                                      </p:cBhvr>
                                      <p:to>
                                        <p:strVal val="visible"/>
                                      </p:to>
                                    </p:set>
                                    <p:anim calcmode="lin" valueType="num">
                                      <p:cBhvr additive="base">
                                        <p:cTn id="7" dur="500" fill="hold"/>
                                        <p:tgtEl>
                                          <p:spTgt spid="58"/>
                                        </p:tgtEl>
                                        <p:attrNameLst>
                                          <p:attrName>ppt_x</p:attrName>
                                        </p:attrNameLst>
                                      </p:cBhvr>
                                      <p:tavLst>
                                        <p:tav tm="0">
                                          <p:val>
                                            <p:strVal val="#ppt_x"/>
                                          </p:val>
                                        </p:tav>
                                        <p:tav tm="100000">
                                          <p:val>
                                            <p:strVal val="#ppt_x"/>
                                          </p:val>
                                        </p:tav>
                                      </p:tavLst>
                                    </p:anim>
                                    <p:anim calcmode="lin" valueType="num">
                                      <p:cBhvr additive="base">
                                        <p:cTn id="8" dur="500" fill="hold"/>
                                        <p:tgtEl>
                                          <p:spTgt spid="5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0"/>
                                        </p:tgtEl>
                                        <p:attrNameLst>
                                          <p:attrName>style.visibility</p:attrName>
                                        </p:attrNameLst>
                                      </p:cBhvr>
                                      <p:to>
                                        <p:strVal val="visible"/>
                                      </p:to>
                                    </p:set>
                                    <p:anim calcmode="lin" valueType="num">
                                      <p:cBhvr additive="base">
                                        <p:cTn id="11" dur="500" fill="hold"/>
                                        <p:tgtEl>
                                          <p:spTgt spid="60"/>
                                        </p:tgtEl>
                                        <p:attrNameLst>
                                          <p:attrName>ppt_x</p:attrName>
                                        </p:attrNameLst>
                                      </p:cBhvr>
                                      <p:tavLst>
                                        <p:tav tm="0">
                                          <p:val>
                                            <p:strVal val="#ppt_x"/>
                                          </p:val>
                                        </p:tav>
                                        <p:tav tm="100000">
                                          <p:val>
                                            <p:strVal val="#ppt_x"/>
                                          </p:val>
                                        </p:tav>
                                      </p:tavLst>
                                    </p:anim>
                                    <p:anim calcmode="lin" valueType="num">
                                      <p:cBhvr additive="base">
                                        <p:cTn id="12" dur="500" fill="hold"/>
                                        <p:tgtEl>
                                          <p:spTgt spid="60"/>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6"/>
                                        </p:tgtEl>
                                        <p:attrNameLst>
                                          <p:attrName>style.visibility</p:attrName>
                                        </p:attrNameLst>
                                      </p:cBhvr>
                                      <p:to>
                                        <p:strVal val="visible"/>
                                      </p:to>
                                    </p:set>
                                    <p:anim calcmode="lin" valueType="num">
                                      <p:cBhvr additive="base">
                                        <p:cTn id="15" dur="500" fill="hold"/>
                                        <p:tgtEl>
                                          <p:spTgt spid="56"/>
                                        </p:tgtEl>
                                        <p:attrNameLst>
                                          <p:attrName>ppt_x</p:attrName>
                                        </p:attrNameLst>
                                      </p:cBhvr>
                                      <p:tavLst>
                                        <p:tav tm="0">
                                          <p:val>
                                            <p:strVal val="#ppt_x"/>
                                          </p:val>
                                        </p:tav>
                                        <p:tav tm="100000">
                                          <p:val>
                                            <p:strVal val="#ppt_x"/>
                                          </p:val>
                                        </p:tav>
                                      </p:tavLst>
                                    </p:anim>
                                    <p:anim calcmode="lin" valueType="num">
                                      <p:cBhvr additive="base">
                                        <p:cTn id="16" dur="500" fill="hold"/>
                                        <p:tgtEl>
                                          <p:spTgt spid="56"/>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54"/>
                                        </p:tgtEl>
                                        <p:attrNameLst>
                                          <p:attrName>style.visibility</p:attrName>
                                        </p:attrNameLst>
                                      </p:cBhvr>
                                      <p:to>
                                        <p:strVal val="visible"/>
                                      </p:to>
                                    </p:set>
                                    <p:anim calcmode="lin" valueType="num">
                                      <p:cBhvr additive="base">
                                        <p:cTn id="19" dur="500" fill="hold"/>
                                        <p:tgtEl>
                                          <p:spTgt spid="54"/>
                                        </p:tgtEl>
                                        <p:attrNameLst>
                                          <p:attrName>ppt_x</p:attrName>
                                        </p:attrNameLst>
                                      </p:cBhvr>
                                      <p:tavLst>
                                        <p:tav tm="0">
                                          <p:val>
                                            <p:strVal val="#ppt_x"/>
                                          </p:val>
                                        </p:tav>
                                        <p:tav tm="100000">
                                          <p:val>
                                            <p:strVal val="#ppt_x"/>
                                          </p:val>
                                        </p:tav>
                                      </p:tavLst>
                                    </p:anim>
                                    <p:anim calcmode="lin" valueType="num">
                                      <p:cBhvr additive="base">
                                        <p:cTn id="20" dur="500" fill="hold"/>
                                        <p:tgtEl>
                                          <p:spTgt spid="54"/>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52"/>
                                        </p:tgtEl>
                                        <p:attrNameLst>
                                          <p:attrName>style.visibility</p:attrName>
                                        </p:attrNameLst>
                                      </p:cBhvr>
                                      <p:to>
                                        <p:strVal val="visible"/>
                                      </p:to>
                                    </p:set>
                                    <p:anim calcmode="lin" valueType="num">
                                      <p:cBhvr additive="base">
                                        <p:cTn id="23" dur="500" fill="hold"/>
                                        <p:tgtEl>
                                          <p:spTgt spid="52"/>
                                        </p:tgtEl>
                                        <p:attrNameLst>
                                          <p:attrName>ppt_x</p:attrName>
                                        </p:attrNameLst>
                                      </p:cBhvr>
                                      <p:tavLst>
                                        <p:tav tm="0">
                                          <p:val>
                                            <p:strVal val="#ppt_x"/>
                                          </p:val>
                                        </p:tav>
                                        <p:tav tm="100000">
                                          <p:val>
                                            <p:strVal val="#ppt_x"/>
                                          </p:val>
                                        </p:tav>
                                      </p:tavLst>
                                    </p:anim>
                                    <p:anim calcmode="lin" valueType="num">
                                      <p:cBhvr additive="base">
                                        <p:cTn id="24" dur="500" fill="hold"/>
                                        <p:tgtEl>
                                          <p:spTgt spid="52"/>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62"/>
                                        </p:tgtEl>
                                        <p:attrNameLst>
                                          <p:attrName>style.visibility</p:attrName>
                                        </p:attrNameLst>
                                      </p:cBhvr>
                                      <p:to>
                                        <p:strVal val="visible"/>
                                      </p:to>
                                    </p:set>
                                    <p:anim calcmode="lin" valueType="num">
                                      <p:cBhvr additive="base">
                                        <p:cTn id="27" dur="500" fill="hold"/>
                                        <p:tgtEl>
                                          <p:spTgt spid="62"/>
                                        </p:tgtEl>
                                        <p:attrNameLst>
                                          <p:attrName>ppt_x</p:attrName>
                                        </p:attrNameLst>
                                      </p:cBhvr>
                                      <p:tavLst>
                                        <p:tav tm="0">
                                          <p:val>
                                            <p:strVal val="#ppt_x"/>
                                          </p:val>
                                        </p:tav>
                                        <p:tav tm="100000">
                                          <p:val>
                                            <p:strVal val="#ppt_x"/>
                                          </p:val>
                                        </p:tav>
                                      </p:tavLst>
                                    </p:anim>
                                    <p:anim calcmode="lin" valueType="num">
                                      <p:cBhvr additive="base">
                                        <p:cTn id="28" dur="500" fill="hold"/>
                                        <p:tgtEl>
                                          <p:spTgt spid="62"/>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46"/>
                                        </p:tgtEl>
                                        <p:attrNameLst>
                                          <p:attrName>style.visibility</p:attrName>
                                        </p:attrNameLst>
                                      </p:cBhvr>
                                      <p:to>
                                        <p:strVal val="visible"/>
                                      </p:to>
                                    </p:set>
                                    <p:anim calcmode="lin" valueType="num">
                                      <p:cBhvr additive="base">
                                        <p:cTn id="31" dur="500" fill="hold"/>
                                        <p:tgtEl>
                                          <p:spTgt spid="46"/>
                                        </p:tgtEl>
                                        <p:attrNameLst>
                                          <p:attrName>ppt_x</p:attrName>
                                        </p:attrNameLst>
                                      </p:cBhvr>
                                      <p:tavLst>
                                        <p:tav tm="0">
                                          <p:val>
                                            <p:strVal val="#ppt_x"/>
                                          </p:val>
                                        </p:tav>
                                        <p:tav tm="100000">
                                          <p:val>
                                            <p:strVal val="#ppt_x"/>
                                          </p:val>
                                        </p:tav>
                                      </p:tavLst>
                                    </p:anim>
                                    <p:anim calcmode="lin" valueType="num">
                                      <p:cBhvr additive="base">
                                        <p:cTn id="32" dur="500" fill="hold"/>
                                        <p:tgtEl>
                                          <p:spTgt spid="46"/>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48"/>
                                        </p:tgtEl>
                                        <p:attrNameLst>
                                          <p:attrName>style.visibility</p:attrName>
                                        </p:attrNameLst>
                                      </p:cBhvr>
                                      <p:to>
                                        <p:strVal val="visible"/>
                                      </p:to>
                                    </p:set>
                                    <p:anim calcmode="lin" valueType="num">
                                      <p:cBhvr additive="base">
                                        <p:cTn id="35" dur="500" fill="hold"/>
                                        <p:tgtEl>
                                          <p:spTgt spid="48"/>
                                        </p:tgtEl>
                                        <p:attrNameLst>
                                          <p:attrName>ppt_x</p:attrName>
                                        </p:attrNameLst>
                                      </p:cBhvr>
                                      <p:tavLst>
                                        <p:tav tm="0">
                                          <p:val>
                                            <p:strVal val="#ppt_x"/>
                                          </p:val>
                                        </p:tav>
                                        <p:tav tm="100000">
                                          <p:val>
                                            <p:strVal val="#ppt_x"/>
                                          </p:val>
                                        </p:tav>
                                      </p:tavLst>
                                    </p:anim>
                                    <p:anim calcmode="lin" valueType="num">
                                      <p:cBhvr additive="base">
                                        <p:cTn id="36" dur="500" fill="hold"/>
                                        <p:tgtEl>
                                          <p:spTgt spid="48"/>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44"/>
                                        </p:tgtEl>
                                        <p:attrNameLst>
                                          <p:attrName>style.visibility</p:attrName>
                                        </p:attrNameLst>
                                      </p:cBhvr>
                                      <p:to>
                                        <p:strVal val="visible"/>
                                      </p:to>
                                    </p:set>
                                    <p:anim calcmode="lin" valueType="num">
                                      <p:cBhvr additive="base">
                                        <p:cTn id="39" dur="500" fill="hold"/>
                                        <p:tgtEl>
                                          <p:spTgt spid="44"/>
                                        </p:tgtEl>
                                        <p:attrNameLst>
                                          <p:attrName>ppt_x</p:attrName>
                                        </p:attrNameLst>
                                      </p:cBhvr>
                                      <p:tavLst>
                                        <p:tav tm="0">
                                          <p:val>
                                            <p:strVal val="#ppt_x"/>
                                          </p:val>
                                        </p:tav>
                                        <p:tav tm="100000">
                                          <p:val>
                                            <p:strVal val="#ppt_x"/>
                                          </p:val>
                                        </p:tav>
                                      </p:tavLst>
                                    </p:anim>
                                    <p:anim calcmode="lin" valueType="num">
                                      <p:cBhvr additive="base">
                                        <p:cTn id="40" dur="500" fill="hold"/>
                                        <p:tgtEl>
                                          <p:spTgt spid="44"/>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42"/>
                                        </p:tgtEl>
                                        <p:attrNameLst>
                                          <p:attrName>style.visibility</p:attrName>
                                        </p:attrNameLst>
                                      </p:cBhvr>
                                      <p:to>
                                        <p:strVal val="visible"/>
                                      </p:to>
                                    </p:set>
                                    <p:anim calcmode="lin" valueType="num">
                                      <p:cBhvr additive="base">
                                        <p:cTn id="43" dur="500" fill="hold"/>
                                        <p:tgtEl>
                                          <p:spTgt spid="42"/>
                                        </p:tgtEl>
                                        <p:attrNameLst>
                                          <p:attrName>ppt_x</p:attrName>
                                        </p:attrNameLst>
                                      </p:cBhvr>
                                      <p:tavLst>
                                        <p:tav tm="0">
                                          <p:val>
                                            <p:strVal val="#ppt_x"/>
                                          </p:val>
                                        </p:tav>
                                        <p:tav tm="100000">
                                          <p:val>
                                            <p:strVal val="#ppt_x"/>
                                          </p:val>
                                        </p:tav>
                                      </p:tavLst>
                                    </p:anim>
                                    <p:anim calcmode="lin" valueType="num">
                                      <p:cBhvr additive="base">
                                        <p:cTn id="44" dur="500" fill="hold"/>
                                        <p:tgtEl>
                                          <p:spTgt spid="42"/>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40"/>
                                        </p:tgtEl>
                                        <p:attrNameLst>
                                          <p:attrName>style.visibility</p:attrName>
                                        </p:attrNameLst>
                                      </p:cBhvr>
                                      <p:to>
                                        <p:strVal val="visible"/>
                                      </p:to>
                                    </p:set>
                                    <p:anim calcmode="lin" valueType="num">
                                      <p:cBhvr additive="base">
                                        <p:cTn id="47" dur="500" fill="hold"/>
                                        <p:tgtEl>
                                          <p:spTgt spid="40"/>
                                        </p:tgtEl>
                                        <p:attrNameLst>
                                          <p:attrName>ppt_x</p:attrName>
                                        </p:attrNameLst>
                                      </p:cBhvr>
                                      <p:tavLst>
                                        <p:tav tm="0">
                                          <p:val>
                                            <p:strVal val="#ppt_x"/>
                                          </p:val>
                                        </p:tav>
                                        <p:tav tm="100000">
                                          <p:val>
                                            <p:strVal val="#ppt_x"/>
                                          </p:val>
                                        </p:tav>
                                      </p:tavLst>
                                    </p:anim>
                                    <p:anim calcmode="lin" valueType="num">
                                      <p:cBhvr additive="base">
                                        <p:cTn id="48" dur="500" fill="hold"/>
                                        <p:tgtEl>
                                          <p:spTgt spid="40"/>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50"/>
                                        </p:tgtEl>
                                        <p:attrNameLst>
                                          <p:attrName>style.visibility</p:attrName>
                                        </p:attrNameLst>
                                      </p:cBhvr>
                                      <p:to>
                                        <p:strVal val="visible"/>
                                      </p:to>
                                    </p:set>
                                    <p:anim calcmode="lin" valueType="num">
                                      <p:cBhvr additive="base">
                                        <p:cTn id="51" dur="500" fill="hold"/>
                                        <p:tgtEl>
                                          <p:spTgt spid="50"/>
                                        </p:tgtEl>
                                        <p:attrNameLst>
                                          <p:attrName>ppt_x</p:attrName>
                                        </p:attrNameLst>
                                      </p:cBhvr>
                                      <p:tavLst>
                                        <p:tav tm="0">
                                          <p:val>
                                            <p:strVal val="#ppt_x"/>
                                          </p:val>
                                        </p:tav>
                                        <p:tav tm="100000">
                                          <p:val>
                                            <p:strVal val="#ppt_x"/>
                                          </p:val>
                                        </p:tav>
                                      </p:tavLst>
                                    </p:anim>
                                    <p:anim calcmode="lin" valueType="num">
                                      <p:cBhvr additive="base">
                                        <p:cTn id="52" dur="500" fill="hold"/>
                                        <p:tgtEl>
                                          <p:spTgt spid="50"/>
                                        </p:tgtEl>
                                        <p:attrNameLst>
                                          <p:attrName>ppt_y</p:attrName>
                                        </p:attrNameLst>
                                      </p:cBhvr>
                                      <p:tavLst>
                                        <p:tav tm="0">
                                          <p:val>
                                            <p:strVal val="1+#ppt_h/2"/>
                                          </p:val>
                                        </p:tav>
                                        <p:tav tm="100000">
                                          <p:val>
                                            <p:strVal val="#ppt_y"/>
                                          </p:val>
                                        </p:tav>
                                      </p:tavLst>
                                    </p:anim>
                                  </p:childTnLst>
                                </p:cTn>
                              </p:par>
                            </p:childTnLst>
                          </p:cTn>
                        </p:par>
                        <p:par>
                          <p:cTn id="53" fill="hold">
                            <p:stCondLst>
                              <p:cond delay="500"/>
                            </p:stCondLst>
                            <p:childTnLst>
                              <p:par>
                                <p:cTn id="54" presetID="42" presetClass="entr" presetSubtype="0" fill="hold" grpId="0" nodeType="afterEffect">
                                  <p:stCondLst>
                                    <p:cond delay="0"/>
                                  </p:stCondLst>
                                  <p:childTnLst>
                                    <p:set>
                                      <p:cBhvr>
                                        <p:cTn id="55" dur="1" fill="hold">
                                          <p:stCondLst>
                                            <p:cond delay="0"/>
                                          </p:stCondLst>
                                        </p:cTn>
                                        <p:tgtEl>
                                          <p:spTgt spid="2"/>
                                        </p:tgtEl>
                                        <p:attrNameLst>
                                          <p:attrName>style.visibility</p:attrName>
                                        </p:attrNameLst>
                                      </p:cBhvr>
                                      <p:to>
                                        <p:strVal val="visible"/>
                                      </p:to>
                                    </p:set>
                                    <p:animEffect transition="in" filter="fade">
                                      <p:cBhvr>
                                        <p:cTn id="56" dur="1000"/>
                                        <p:tgtEl>
                                          <p:spTgt spid="2"/>
                                        </p:tgtEl>
                                      </p:cBhvr>
                                    </p:animEffect>
                                    <p:anim calcmode="lin" valueType="num">
                                      <p:cBhvr>
                                        <p:cTn id="57" dur="1000" fill="hold"/>
                                        <p:tgtEl>
                                          <p:spTgt spid="2"/>
                                        </p:tgtEl>
                                        <p:attrNameLst>
                                          <p:attrName>ppt_x</p:attrName>
                                        </p:attrNameLst>
                                      </p:cBhvr>
                                      <p:tavLst>
                                        <p:tav tm="0">
                                          <p:val>
                                            <p:strVal val="#ppt_x"/>
                                          </p:val>
                                        </p:tav>
                                        <p:tav tm="100000">
                                          <p:val>
                                            <p:strVal val="#ppt_x"/>
                                          </p:val>
                                        </p:tav>
                                      </p:tavLst>
                                    </p:anim>
                                    <p:anim calcmode="lin" valueType="num">
                                      <p:cBhvr>
                                        <p:cTn id="58"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2" grpId="0" animBg="1"/>
      <p:bldP spid="44" grpId="0" animBg="1"/>
      <p:bldP spid="46" grpId="0" animBg="1"/>
      <p:bldP spid="48" grpId="0" animBg="1"/>
      <p:bldP spid="50" grpId="0" animBg="1"/>
      <p:bldP spid="52" grpId="0" animBg="1"/>
      <p:bldP spid="54" grpId="0" animBg="1"/>
      <p:bldP spid="56" grpId="0" animBg="1"/>
      <p:bldP spid="58" grpId="0" animBg="1"/>
      <p:bldP spid="60" grpId="0" animBg="1"/>
      <p:bldP spid="62" grpId="0" animBg="1"/>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algn="ctr"/>
            <a:r>
              <a:rPr lang="en-US" sz="2400" b="1" dirty="0" smtClean="0"/>
              <a:t>IMPANELING MEMBERS</a:t>
            </a:r>
            <a:br>
              <a:rPr lang="en-US" sz="2400" b="1" dirty="0" smtClean="0"/>
            </a:br>
            <a:r>
              <a:rPr lang="en-US" sz="2000" dirty="0" smtClean="0"/>
              <a:t>(R.C.M. 912A)</a:t>
            </a:r>
            <a:endParaRPr lang="en-US" sz="2000" dirty="0"/>
          </a:p>
        </p:txBody>
      </p:sp>
      <p:sp>
        <p:nvSpPr>
          <p:cNvPr id="6" name="Content Placeholder 5"/>
          <p:cNvSpPr>
            <a:spLocks noGrp="1"/>
          </p:cNvSpPr>
          <p:nvPr>
            <p:ph idx="1"/>
          </p:nvPr>
        </p:nvSpPr>
        <p:spPr/>
        <p:txBody>
          <a:bodyPr>
            <a:noAutofit/>
          </a:bodyPr>
          <a:lstStyle/>
          <a:p>
            <a:r>
              <a:rPr lang="en-US" sz="3200" dirty="0" smtClean="0"/>
              <a:t>Officer Panel</a:t>
            </a:r>
          </a:p>
          <a:p>
            <a:pPr lvl="1"/>
            <a:r>
              <a:rPr lang="en-US" sz="1800" dirty="0"/>
              <a:t>R.C.M. 912(f)(5) – after the exercise of challenges for cause and before the exercise of peremptory challenges the military judge will issue random numbers </a:t>
            </a:r>
          </a:p>
          <a:p>
            <a:pPr lvl="1"/>
            <a:r>
              <a:rPr lang="en-US" sz="1800" dirty="0"/>
              <a:t>After peremptory challenges the military judge will then impanel the requisite number of members starting with the lowest random number</a:t>
            </a:r>
          </a:p>
          <a:p>
            <a:r>
              <a:rPr lang="en-US" sz="3200" dirty="0" smtClean="0"/>
              <a:t>Enlisted Panel</a:t>
            </a:r>
          </a:p>
          <a:p>
            <a:pPr lvl="1"/>
            <a:r>
              <a:rPr lang="en-US" sz="1800" dirty="0"/>
              <a:t>R.C.M. 912(f)(5) – after the exercise of challenges for cause and before the exercise of peremptory challenges the military judge will issue random numbers </a:t>
            </a:r>
          </a:p>
          <a:p>
            <a:pPr lvl="1"/>
            <a:r>
              <a:rPr lang="en-US" sz="1800" dirty="0"/>
              <a:t>After peremptory challenges the military judge will then impanel the requisite number of members, identifying  the 1/3 enlisted population required using lowest random number, then the remaining population required using lowest random number </a:t>
            </a:r>
          </a:p>
        </p:txBody>
      </p:sp>
      <p:sp>
        <p:nvSpPr>
          <p:cNvPr id="3" name="Footer Placeholder 2"/>
          <p:cNvSpPr>
            <a:spLocks noGrp="1"/>
          </p:cNvSpPr>
          <p:nvPr>
            <p:ph type="ftr" sz="quarter" idx="11"/>
          </p:nvPr>
        </p:nvSpPr>
        <p:spPr/>
        <p:txBody>
          <a:bodyPr/>
          <a:lstStyle/>
          <a:p>
            <a:r>
              <a:rPr lang="en-US" smtClean="0"/>
              <a:t>MTT Training Product</a:t>
            </a:r>
            <a:endParaRPr lang="en-US"/>
          </a:p>
        </p:txBody>
      </p:sp>
      <p:sp>
        <p:nvSpPr>
          <p:cNvPr id="5" name="Slide Number Placeholder 4"/>
          <p:cNvSpPr>
            <a:spLocks noGrp="1"/>
          </p:cNvSpPr>
          <p:nvPr>
            <p:ph type="sldNum" sz="quarter" idx="12"/>
          </p:nvPr>
        </p:nvSpPr>
        <p:spPr/>
        <p:txBody>
          <a:bodyPr/>
          <a:lstStyle/>
          <a:p>
            <a:fld id="{B3951688-D484-4090-998C-23E303179EF8}" type="slidenum">
              <a:rPr lang="en-US" smtClean="0"/>
              <a:t>12</a:t>
            </a:fld>
            <a:endParaRPr lang="en-US"/>
          </a:p>
        </p:txBody>
      </p:sp>
      <p:sp>
        <p:nvSpPr>
          <p:cNvPr id="7"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2803679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500"/>
                                        <p:tgtEl>
                                          <p:spTgt spid="6">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fade">
                                      <p:cBhvr>
                                        <p:cTn id="13" dur="500"/>
                                        <p:tgtEl>
                                          <p:spTgt spid="6">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6">
                                            <p:txEl>
                                              <p:pRg st="3" end="3"/>
                                            </p:txEl>
                                          </p:spTgt>
                                        </p:tgtEl>
                                        <p:attrNameLst>
                                          <p:attrName>style.visibility</p:attrName>
                                        </p:attrNameLst>
                                      </p:cBhvr>
                                      <p:to>
                                        <p:strVal val="visible"/>
                                      </p:to>
                                    </p:set>
                                    <p:animEffect transition="in" filter="fade">
                                      <p:cBhvr>
                                        <p:cTn id="18" dur="500"/>
                                        <p:tgtEl>
                                          <p:spTgt spid="6">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Effect transition="in" filter="fade">
                                      <p:cBhvr>
                                        <p:cTn id="21" dur="500"/>
                                        <p:tgtEl>
                                          <p:spTgt spid="6">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6">
                                            <p:txEl>
                                              <p:pRg st="5" end="5"/>
                                            </p:txEl>
                                          </p:spTgt>
                                        </p:tgtEl>
                                        <p:attrNameLst>
                                          <p:attrName>style.visibility</p:attrName>
                                        </p:attrNameLst>
                                      </p:cBhvr>
                                      <p:to>
                                        <p:strVal val="visible"/>
                                      </p:to>
                                    </p:set>
                                    <p:animEffect transition="in" filter="fade">
                                      <p:cBhvr>
                                        <p:cTn id="24"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algn="ctr"/>
            <a:r>
              <a:rPr lang="en-US" sz="2400" b="1" dirty="0" smtClean="0"/>
              <a:t>SPCM (OFFICER PANEL)</a:t>
            </a:r>
            <a:br>
              <a:rPr lang="en-US" sz="2400" b="1" dirty="0" smtClean="0"/>
            </a:br>
            <a:r>
              <a:rPr lang="en-US" sz="2400" b="1" dirty="0" smtClean="0"/>
              <a:t>AFTER CHALLENGES FOR CAUSE AND BEFORE PEREMPTORY CHALLENGES</a:t>
            </a:r>
            <a:endParaRPr lang="en-US" sz="2400" b="1" dirty="0"/>
          </a:p>
        </p:txBody>
      </p:sp>
      <p:sp>
        <p:nvSpPr>
          <p:cNvPr id="5" name="Rectangle 4"/>
          <p:cNvSpPr/>
          <p:nvPr/>
        </p:nvSpPr>
        <p:spPr>
          <a:xfrm>
            <a:off x="264254" y="2379853"/>
            <a:ext cx="8405768" cy="32465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0" name="Oval 39"/>
          <p:cNvSpPr/>
          <p:nvPr/>
        </p:nvSpPr>
        <p:spPr>
          <a:xfrm>
            <a:off x="6002203" y="4448787"/>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1" name="TextBox 40"/>
          <p:cNvSpPr txBox="1"/>
          <p:nvPr/>
        </p:nvSpPr>
        <p:spPr>
          <a:xfrm>
            <a:off x="6187929" y="4609144"/>
            <a:ext cx="280846" cy="300082"/>
          </a:xfrm>
          <a:prstGeom prst="rect">
            <a:avLst/>
          </a:prstGeom>
          <a:noFill/>
        </p:spPr>
        <p:txBody>
          <a:bodyPr wrap="none" rtlCol="0">
            <a:spAutoFit/>
          </a:bodyPr>
          <a:lstStyle/>
          <a:p>
            <a:r>
              <a:rPr lang="en-US" sz="1350" dirty="0"/>
              <a:t>5</a:t>
            </a:r>
          </a:p>
        </p:txBody>
      </p:sp>
      <p:sp>
        <p:nvSpPr>
          <p:cNvPr id="42" name="Oval 41"/>
          <p:cNvSpPr/>
          <p:nvPr/>
        </p:nvSpPr>
        <p:spPr>
          <a:xfrm>
            <a:off x="4775194" y="4448787"/>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3" name="TextBox 42"/>
          <p:cNvSpPr txBox="1"/>
          <p:nvPr/>
        </p:nvSpPr>
        <p:spPr>
          <a:xfrm>
            <a:off x="4960920" y="4609144"/>
            <a:ext cx="280846" cy="300082"/>
          </a:xfrm>
          <a:prstGeom prst="rect">
            <a:avLst/>
          </a:prstGeom>
          <a:noFill/>
        </p:spPr>
        <p:txBody>
          <a:bodyPr wrap="none" rtlCol="0">
            <a:spAutoFit/>
          </a:bodyPr>
          <a:lstStyle/>
          <a:p>
            <a:r>
              <a:rPr lang="en-US" sz="1350" dirty="0"/>
              <a:t>6</a:t>
            </a:r>
          </a:p>
        </p:txBody>
      </p:sp>
      <p:sp>
        <p:nvSpPr>
          <p:cNvPr id="44" name="Oval 43"/>
          <p:cNvSpPr/>
          <p:nvPr/>
        </p:nvSpPr>
        <p:spPr>
          <a:xfrm>
            <a:off x="3491798" y="4448787"/>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5" name="TextBox 44"/>
          <p:cNvSpPr txBox="1"/>
          <p:nvPr/>
        </p:nvSpPr>
        <p:spPr>
          <a:xfrm>
            <a:off x="3677524" y="4609144"/>
            <a:ext cx="280846" cy="300082"/>
          </a:xfrm>
          <a:prstGeom prst="rect">
            <a:avLst/>
          </a:prstGeom>
          <a:noFill/>
        </p:spPr>
        <p:txBody>
          <a:bodyPr wrap="none" rtlCol="0">
            <a:spAutoFit/>
          </a:bodyPr>
          <a:lstStyle/>
          <a:p>
            <a:r>
              <a:rPr lang="en-US" sz="1350" dirty="0"/>
              <a:t>8</a:t>
            </a:r>
          </a:p>
        </p:txBody>
      </p:sp>
      <p:sp>
        <p:nvSpPr>
          <p:cNvPr id="46" name="Oval 45"/>
          <p:cNvSpPr/>
          <p:nvPr/>
        </p:nvSpPr>
        <p:spPr>
          <a:xfrm>
            <a:off x="927103" y="4448787"/>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7" name="TextBox 46"/>
          <p:cNvSpPr txBox="1"/>
          <p:nvPr/>
        </p:nvSpPr>
        <p:spPr>
          <a:xfrm>
            <a:off x="1112828" y="4609144"/>
            <a:ext cx="280846" cy="300082"/>
          </a:xfrm>
          <a:prstGeom prst="rect">
            <a:avLst/>
          </a:prstGeom>
          <a:noFill/>
        </p:spPr>
        <p:txBody>
          <a:bodyPr wrap="none" rtlCol="0">
            <a:spAutoFit/>
          </a:bodyPr>
          <a:lstStyle/>
          <a:p>
            <a:r>
              <a:rPr lang="en-US" sz="1350" dirty="0"/>
              <a:t>2</a:t>
            </a:r>
          </a:p>
        </p:txBody>
      </p:sp>
      <p:sp>
        <p:nvSpPr>
          <p:cNvPr id="48" name="Oval 47"/>
          <p:cNvSpPr/>
          <p:nvPr/>
        </p:nvSpPr>
        <p:spPr>
          <a:xfrm>
            <a:off x="2209450" y="4448787"/>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9" name="TextBox 48"/>
          <p:cNvSpPr txBox="1"/>
          <p:nvPr/>
        </p:nvSpPr>
        <p:spPr>
          <a:xfrm>
            <a:off x="2395176" y="4609144"/>
            <a:ext cx="280846" cy="300082"/>
          </a:xfrm>
          <a:prstGeom prst="rect">
            <a:avLst/>
          </a:prstGeom>
          <a:noFill/>
        </p:spPr>
        <p:txBody>
          <a:bodyPr wrap="none" rtlCol="0">
            <a:spAutoFit/>
          </a:bodyPr>
          <a:lstStyle/>
          <a:p>
            <a:r>
              <a:rPr lang="en-US" sz="1350" dirty="0"/>
              <a:t>9</a:t>
            </a:r>
          </a:p>
        </p:txBody>
      </p:sp>
      <p:sp>
        <p:nvSpPr>
          <p:cNvPr id="50" name="Oval 49"/>
          <p:cNvSpPr/>
          <p:nvPr/>
        </p:nvSpPr>
        <p:spPr>
          <a:xfrm>
            <a:off x="7229212" y="4448787"/>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2" name="Oval 51"/>
          <p:cNvSpPr/>
          <p:nvPr/>
        </p:nvSpPr>
        <p:spPr>
          <a:xfrm>
            <a:off x="6002203" y="2895775"/>
            <a:ext cx="597716" cy="59771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4" name="Oval 53"/>
          <p:cNvSpPr/>
          <p:nvPr/>
        </p:nvSpPr>
        <p:spPr>
          <a:xfrm>
            <a:off x="4775194" y="2895775"/>
            <a:ext cx="597716" cy="59771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5" name="TextBox 54"/>
          <p:cNvSpPr txBox="1"/>
          <p:nvPr/>
        </p:nvSpPr>
        <p:spPr>
          <a:xfrm>
            <a:off x="4960920" y="3056132"/>
            <a:ext cx="280846" cy="300082"/>
          </a:xfrm>
          <a:prstGeom prst="rect">
            <a:avLst/>
          </a:prstGeom>
          <a:noFill/>
        </p:spPr>
        <p:txBody>
          <a:bodyPr wrap="none" rtlCol="0">
            <a:spAutoFit/>
          </a:bodyPr>
          <a:lstStyle/>
          <a:p>
            <a:r>
              <a:rPr lang="en-US" sz="1350" dirty="0"/>
              <a:t>4</a:t>
            </a:r>
          </a:p>
        </p:txBody>
      </p:sp>
      <p:sp>
        <p:nvSpPr>
          <p:cNvPr id="56" name="Oval 55"/>
          <p:cNvSpPr/>
          <p:nvPr/>
        </p:nvSpPr>
        <p:spPr>
          <a:xfrm>
            <a:off x="3491798" y="2895775"/>
            <a:ext cx="597716" cy="59771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7" name="TextBox 56"/>
          <p:cNvSpPr txBox="1"/>
          <p:nvPr/>
        </p:nvSpPr>
        <p:spPr>
          <a:xfrm>
            <a:off x="3679919" y="3056132"/>
            <a:ext cx="280846" cy="300082"/>
          </a:xfrm>
          <a:prstGeom prst="rect">
            <a:avLst/>
          </a:prstGeom>
          <a:noFill/>
        </p:spPr>
        <p:txBody>
          <a:bodyPr wrap="none" rtlCol="0">
            <a:spAutoFit/>
          </a:bodyPr>
          <a:lstStyle/>
          <a:p>
            <a:r>
              <a:rPr lang="en-US" sz="1350" dirty="0"/>
              <a:t>7</a:t>
            </a:r>
          </a:p>
        </p:txBody>
      </p:sp>
      <p:sp>
        <p:nvSpPr>
          <p:cNvPr id="58" name="Oval 57"/>
          <p:cNvSpPr/>
          <p:nvPr/>
        </p:nvSpPr>
        <p:spPr>
          <a:xfrm>
            <a:off x="927103" y="2895775"/>
            <a:ext cx="597716" cy="59771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9" name="TextBox 58"/>
          <p:cNvSpPr txBox="1"/>
          <p:nvPr/>
        </p:nvSpPr>
        <p:spPr>
          <a:xfrm>
            <a:off x="1112828" y="3056132"/>
            <a:ext cx="280846" cy="300082"/>
          </a:xfrm>
          <a:prstGeom prst="rect">
            <a:avLst/>
          </a:prstGeom>
          <a:noFill/>
        </p:spPr>
        <p:txBody>
          <a:bodyPr wrap="none" rtlCol="0">
            <a:spAutoFit/>
          </a:bodyPr>
          <a:lstStyle/>
          <a:p>
            <a:r>
              <a:rPr lang="en-US" sz="1350" dirty="0"/>
              <a:t>1</a:t>
            </a:r>
          </a:p>
        </p:txBody>
      </p:sp>
      <p:sp>
        <p:nvSpPr>
          <p:cNvPr id="60" name="Oval 59"/>
          <p:cNvSpPr/>
          <p:nvPr/>
        </p:nvSpPr>
        <p:spPr>
          <a:xfrm>
            <a:off x="2209450" y="2895775"/>
            <a:ext cx="597716" cy="59771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2" name="Oval 61"/>
          <p:cNvSpPr/>
          <p:nvPr/>
        </p:nvSpPr>
        <p:spPr>
          <a:xfrm>
            <a:off x="7229212" y="2895775"/>
            <a:ext cx="597716" cy="59771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3" name="TextBox 62"/>
          <p:cNvSpPr txBox="1"/>
          <p:nvPr/>
        </p:nvSpPr>
        <p:spPr>
          <a:xfrm>
            <a:off x="7414938" y="3056132"/>
            <a:ext cx="280846" cy="300082"/>
          </a:xfrm>
          <a:prstGeom prst="rect">
            <a:avLst/>
          </a:prstGeom>
          <a:noFill/>
        </p:spPr>
        <p:txBody>
          <a:bodyPr wrap="none" rtlCol="0">
            <a:spAutoFit/>
          </a:bodyPr>
          <a:lstStyle/>
          <a:p>
            <a:r>
              <a:rPr lang="en-US" sz="1350" dirty="0"/>
              <a:t>3</a:t>
            </a:r>
          </a:p>
        </p:txBody>
      </p:sp>
      <p:sp>
        <p:nvSpPr>
          <p:cNvPr id="2" name="&quot;No&quot; Symbol 1"/>
          <p:cNvSpPr/>
          <p:nvPr/>
        </p:nvSpPr>
        <p:spPr>
          <a:xfrm>
            <a:off x="5945939" y="2841252"/>
            <a:ext cx="742426" cy="72984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sp>
        <p:nvSpPr>
          <p:cNvPr id="29" name="&quot;No&quot; Symbol 28"/>
          <p:cNvSpPr/>
          <p:nvPr/>
        </p:nvSpPr>
        <p:spPr>
          <a:xfrm>
            <a:off x="2137095" y="2855010"/>
            <a:ext cx="742426" cy="72984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sp>
        <p:nvSpPr>
          <p:cNvPr id="30" name="&quot;No&quot; Symbol 29"/>
          <p:cNvSpPr/>
          <p:nvPr/>
        </p:nvSpPr>
        <p:spPr>
          <a:xfrm>
            <a:off x="7156857" y="4316661"/>
            <a:ext cx="742426" cy="72984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sp>
        <p:nvSpPr>
          <p:cNvPr id="31" name="TextBox 30"/>
          <p:cNvSpPr txBox="1"/>
          <p:nvPr/>
        </p:nvSpPr>
        <p:spPr>
          <a:xfrm>
            <a:off x="207104" y="5688541"/>
            <a:ext cx="4291559" cy="300082"/>
          </a:xfrm>
          <a:prstGeom prst="rect">
            <a:avLst/>
          </a:prstGeom>
          <a:noFill/>
        </p:spPr>
        <p:txBody>
          <a:bodyPr wrap="none" rtlCol="0">
            <a:spAutoFit/>
          </a:bodyPr>
          <a:lstStyle/>
          <a:p>
            <a:r>
              <a:rPr lang="en-US" sz="1350" dirty="0"/>
              <a:t>* Military judge gives each member a random number</a:t>
            </a:r>
          </a:p>
        </p:txBody>
      </p:sp>
      <p:sp>
        <p:nvSpPr>
          <p:cNvPr id="6" name="Footer Placeholder 5"/>
          <p:cNvSpPr>
            <a:spLocks noGrp="1"/>
          </p:cNvSpPr>
          <p:nvPr>
            <p:ph type="ftr" sz="quarter" idx="11"/>
          </p:nvPr>
        </p:nvSpPr>
        <p:spPr/>
        <p:txBody>
          <a:bodyPr/>
          <a:lstStyle/>
          <a:p>
            <a:r>
              <a:rPr lang="en-US" smtClean="0"/>
              <a:t>MTT Training Product</a:t>
            </a:r>
            <a:endParaRPr lang="en-US"/>
          </a:p>
        </p:txBody>
      </p:sp>
      <p:sp>
        <p:nvSpPr>
          <p:cNvPr id="7" name="Slide Number Placeholder 6"/>
          <p:cNvSpPr>
            <a:spLocks noGrp="1"/>
          </p:cNvSpPr>
          <p:nvPr>
            <p:ph type="sldNum" sz="quarter" idx="12"/>
          </p:nvPr>
        </p:nvSpPr>
        <p:spPr/>
        <p:txBody>
          <a:bodyPr/>
          <a:lstStyle/>
          <a:p>
            <a:fld id="{B3951688-D484-4090-998C-23E303179EF8}" type="slidenum">
              <a:rPr lang="en-US" smtClean="0"/>
              <a:t>13</a:t>
            </a:fld>
            <a:endParaRPr lang="en-US"/>
          </a:p>
        </p:txBody>
      </p:sp>
      <p:sp>
        <p:nvSpPr>
          <p:cNvPr id="32"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1078814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0"/>
                                        </p:tgtEl>
                                        <p:attrNameLst>
                                          <p:attrName>style.visibility</p:attrName>
                                        </p:attrNameLst>
                                      </p:cBhvr>
                                      <p:to>
                                        <p:strVal val="visible"/>
                                      </p:to>
                                    </p:set>
                                    <p:animEffect transition="in" filter="fade">
                                      <p:cBhvr>
                                        <p:cTn id="15" dur="500"/>
                                        <p:tgtEl>
                                          <p:spTgt spid="30"/>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1"/>
                                        </p:tgtEl>
                                        <p:attrNameLst>
                                          <p:attrName>style.visibility</p:attrName>
                                        </p:attrNameLst>
                                      </p:cBhvr>
                                      <p:to>
                                        <p:strVal val="visible"/>
                                      </p:to>
                                    </p:set>
                                    <p:animEffect transition="in" filter="fade">
                                      <p:cBhvr>
                                        <p:cTn id="20" dur="1000"/>
                                        <p:tgtEl>
                                          <p:spTgt spid="31"/>
                                        </p:tgtEl>
                                      </p:cBhvr>
                                    </p:animEffect>
                                    <p:anim calcmode="lin" valueType="num">
                                      <p:cBhvr>
                                        <p:cTn id="21" dur="1000" fill="hold"/>
                                        <p:tgtEl>
                                          <p:spTgt spid="31"/>
                                        </p:tgtEl>
                                        <p:attrNameLst>
                                          <p:attrName>ppt_x</p:attrName>
                                        </p:attrNameLst>
                                      </p:cBhvr>
                                      <p:tavLst>
                                        <p:tav tm="0">
                                          <p:val>
                                            <p:strVal val="#ppt_x"/>
                                          </p:val>
                                        </p:tav>
                                        <p:tav tm="100000">
                                          <p:val>
                                            <p:strVal val="#ppt_x"/>
                                          </p:val>
                                        </p:tav>
                                      </p:tavLst>
                                    </p:anim>
                                    <p:anim calcmode="lin" valueType="num">
                                      <p:cBhvr>
                                        <p:cTn id="22"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59"/>
                                        </p:tgtEl>
                                        <p:attrNameLst>
                                          <p:attrName>style.visibility</p:attrName>
                                        </p:attrNameLst>
                                      </p:cBhvr>
                                      <p:to>
                                        <p:strVal val="visible"/>
                                      </p:to>
                                    </p:set>
                                    <p:anim calcmode="lin" valueType="num">
                                      <p:cBhvr additive="base">
                                        <p:cTn id="27" dur="500" fill="hold"/>
                                        <p:tgtEl>
                                          <p:spTgt spid="59"/>
                                        </p:tgtEl>
                                        <p:attrNameLst>
                                          <p:attrName>ppt_x</p:attrName>
                                        </p:attrNameLst>
                                      </p:cBhvr>
                                      <p:tavLst>
                                        <p:tav tm="0">
                                          <p:val>
                                            <p:strVal val="#ppt_x"/>
                                          </p:val>
                                        </p:tav>
                                        <p:tav tm="100000">
                                          <p:val>
                                            <p:strVal val="#ppt_x"/>
                                          </p:val>
                                        </p:tav>
                                      </p:tavLst>
                                    </p:anim>
                                    <p:anim calcmode="lin" valueType="num">
                                      <p:cBhvr additive="base">
                                        <p:cTn id="28" dur="500" fill="hold"/>
                                        <p:tgtEl>
                                          <p:spTgt spid="59"/>
                                        </p:tgtEl>
                                        <p:attrNameLst>
                                          <p:attrName>ppt_y</p:attrName>
                                        </p:attrNameLst>
                                      </p:cBhvr>
                                      <p:tavLst>
                                        <p:tav tm="0">
                                          <p:val>
                                            <p:strVal val="1+#ppt_h/2"/>
                                          </p:val>
                                        </p:tav>
                                        <p:tav tm="100000">
                                          <p:val>
                                            <p:strVal val="#ppt_y"/>
                                          </p:val>
                                        </p:tav>
                                      </p:tavLst>
                                    </p:anim>
                                  </p:childTnLst>
                                </p:cTn>
                              </p:par>
                            </p:childTnLst>
                          </p:cTn>
                        </p:par>
                        <p:par>
                          <p:cTn id="29" fill="hold">
                            <p:stCondLst>
                              <p:cond delay="500"/>
                            </p:stCondLst>
                            <p:childTnLst>
                              <p:par>
                                <p:cTn id="30" presetID="2" presetClass="entr" presetSubtype="4" fill="hold" grpId="0" nodeType="afterEffect">
                                  <p:stCondLst>
                                    <p:cond delay="0"/>
                                  </p:stCondLst>
                                  <p:childTnLst>
                                    <p:set>
                                      <p:cBhvr>
                                        <p:cTn id="31" dur="1" fill="hold">
                                          <p:stCondLst>
                                            <p:cond delay="0"/>
                                          </p:stCondLst>
                                        </p:cTn>
                                        <p:tgtEl>
                                          <p:spTgt spid="57"/>
                                        </p:tgtEl>
                                        <p:attrNameLst>
                                          <p:attrName>style.visibility</p:attrName>
                                        </p:attrNameLst>
                                      </p:cBhvr>
                                      <p:to>
                                        <p:strVal val="visible"/>
                                      </p:to>
                                    </p:set>
                                    <p:anim calcmode="lin" valueType="num">
                                      <p:cBhvr additive="base">
                                        <p:cTn id="32" dur="500" fill="hold"/>
                                        <p:tgtEl>
                                          <p:spTgt spid="57"/>
                                        </p:tgtEl>
                                        <p:attrNameLst>
                                          <p:attrName>ppt_x</p:attrName>
                                        </p:attrNameLst>
                                      </p:cBhvr>
                                      <p:tavLst>
                                        <p:tav tm="0">
                                          <p:val>
                                            <p:strVal val="#ppt_x"/>
                                          </p:val>
                                        </p:tav>
                                        <p:tav tm="100000">
                                          <p:val>
                                            <p:strVal val="#ppt_x"/>
                                          </p:val>
                                        </p:tav>
                                      </p:tavLst>
                                    </p:anim>
                                    <p:anim calcmode="lin" valueType="num">
                                      <p:cBhvr additive="base">
                                        <p:cTn id="33" dur="500" fill="hold"/>
                                        <p:tgtEl>
                                          <p:spTgt spid="57"/>
                                        </p:tgtEl>
                                        <p:attrNameLst>
                                          <p:attrName>ppt_y</p:attrName>
                                        </p:attrNameLst>
                                      </p:cBhvr>
                                      <p:tavLst>
                                        <p:tav tm="0">
                                          <p:val>
                                            <p:strVal val="1+#ppt_h/2"/>
                                          </p:val>
                                        </p:tav>
                                        <p:tav tm="100000">
                                          <p:val>
                                            <p:strVal val="#ppt_y"/>
                                          </p:val>
                                        </p:tav>
                                      </p:tavLst>
                                    </p:anim>
                                  </p:childTnLst>
                                </p:cTn>
                              </p:par>
                            </p:childTnLst>
                          </p:cTn>
                        </p:par>
                        <p:par>
                          <p:cTn id="34" fill="hold">
                            <p:stCondLst>
                              <p:cond delay="1000"/>
                            </p:stCondLst>
                            <p:childTnLst>
                              <p:par>
                                <p:cTn id="35" presetID="2" presetClass="entr" presetSubtype="4" fill="hold" grpId="0" nodeType="afterEffect">
                                  <p:stCondLst>
                                    <p:cond delay="0"/>
                                  </p:stCondLst>
                                  <p:childTnLst>
                                    <p:set>
                                      <p:cBhvr>
                                        <p:cTn id="36" dur="1" fill="hold">
                                          <p:stCondLst>
                                            <p:cond delay="0"/>
                                          </p:stCondLst>
                                        </p:cTn>
                                        <p:tgtEl>
                                          <p:spTgt spid="55"/>
                                        </p:tgtEl>
                                        <p:attrNameLst>
                                          <p:attrName>style.visibility</p:attrName>
                                        </p:attrNameLst>
                                      </p:cBhvr>
                                      <p:to>
                                        <p:strVal val="visible"/>
                                      </p:to>
                                    </p:set>
                                    <p:anim calcmode="lin" valueType="num">
                                      <p:cBhvr additive="base">
                                        <p:cTn id="37" dur="500" fill="hold"/>
                                        <p:tgtEl>
                                          <p:spTgt spid="55"/>
                                        </p:tgtEl>
                                        <p:attrNameLst>
                                          <p:attrName>ppt_x</p:attrName>
                                        </p:attrNameLst>
                                      </p:cBhvr>
                                      <p:tavLst>
                                        <p:tav tm="0">
                                          <p:val>
                                            <p:strVal val="#ppt_x"/>
                                          </p:val>
                                        </p:tav>
                                        <p:tav tm="100000">
                                          <p:val>
                                            <p:strVal val="#ppt_x"/>
                                          </p:val>
                                        </p:tav>
                                      </p:tavLst>
                                    </p:anim>
                                    <p:anim calcmode="lin" valueType="num">
                                      <p:cBhvr additive="base">
                                        <p:cTn id="38" dur="500" fill="hold"/>
                                        <p:tgtEl>
                                          <p:spTgt spid="55"/>
                                        </p:tgtEl>
                                        <p:attrNameLst>
                                          <p:attrName>ppt_y</p:attrName>
                                        </p:attrNameLst>
                                      </p:cBhvr>
                                      <p:tavLst>
                                        <p:tav tm="0">
                                          <p:val>
                                            <p:strVal val="1+#ppt_h/2"/>
                                          </p:val>
                                        </p:tav>
                                        <p:tav tm="100000">
                                          <p:val>
                                            <p:strVal val="#ppt_y"/>
                                          </p:val>
                                        </p:tav>
                                      </p:tavLst>
                                    </p:anim>
                                  </p:childTnLst>
                                </p:cTn>
                              </p:par>
                            </p:childTnLst>
                          </p:cTn>
                        </p:par>
                        <p:par>
                          <p:cTn id="39" fill="hold">
                            <p:stCondLst>
                              <p:cond delay="1500"/>
                            </p:stCondLst>
                            <p:childTnLst>
                              <p:par>
                                <p:cTn id="40" presetID="2" presetClass="entr" presetSubtype="4" fill="hold" grpId="0" nodeType="afterEffect">
                                  <p:stCondLst>
                                    <p:cond delay="0"/>
                                  </p:stCondLst>
                                  <p:childTnLst>
                                    <p:set>
                                      <p:cBhvr>
                                        <p:cTn id="41" dur="1" fill="hold">
                                          <p:stCondLst>
                                            <p:cond delay="0"/>
                                          </p:stCondLst>
                                        </p:cTn>
                                        <p:tgtEl>
                                          <p:spTgt spid="63"/>
                                        </p:tgtEl>
                                        <p:attrNameLst>
                                          <p:attrName>style.visibility</p:attrName>
                                        </p:attrNameLst>
                                      </p:cBhvr>
                                      <p:to>
                                        <p:strVal val="visible"/>
                                      </p:to>
                                    </p:set>
                                    <p:anim calcmode="lin" valueType="num">
                                      <p:cBhvr additive="base">
                                        <p:cTn id="42" dur="500" fill="hold"/>
                                        <p:tgtEl>
                                          <p:spTgt spid="63"/>
                                        </p:tgtEl>
                                        <p:attrNameLst>
                                          <p:attrName>ppt_x</p:attrName>
                                        </p:attrNameLst>
                                      </p:cBhvr>
                                      <p:tavLst>
                                        <p:tav tm="0">
                                          <p:val>
                                            <p:strVal val="#ppt_x"/>
                                          </p:val>
                                        </p:tav>
                                        <p:tav tm="100000">
                                          <p:val>
                                            <p:strVal val="#ppt_x"/>
                                          </p:val>
                                        </p:tav>
                                      </p:tavLst>
                                    </p:anim>
                                    <p:anim calcmode="lin" valueType="num">
                                      <p:cBhvr additive="base">
                                        <p:cTn id="43" dur="500" fill="hold"/>
                                        <p:tgtEl>
                                          <p:spTgt spid="63"/>
                                        </p:tgtEl>
                                        <p:attrNameLst>
                                          <p:attrName>ppt_y</p:attrName>
                                        </p:attrNameLst>
                                      </p:cBhvr>
                                      <p:tavLst>
                                        <p:tav tm="0">
                                          <p:val>
                                            <p:strVal val="1+#ppt_h/2"/>
                                          </p:val>
                                        </p:tav>
                                        <p:tav tm="100000">
                                          <p:val>
                                            <p:strVal val="#ppt_y"/>
                                          </p:val>
                                        </p:tav>
                                      </p:tavLst>
                                    </p:anim>
                                  </p:childTnLst>
                                </p:cTn>
                              </p:par>
                            </p:childTnLst>
                          </p:cTn>
                        </p:par>
                        <p:par>
                          <p:cTn id="44" fill="hold">
                            <p:stCondLst>
                              <p:cond delay="2000"/>
                            </p:stCondLst>
                            <p:childTnLst>
                              <p:par>
                                <p:cTn id="45" presetID="2" presetClass="entr" presetSubtype="4" fill="hold" grpId="0" nodeType="afterEffect">
                                  <p:stCondLst>
                                    <p:cond delay="0"/>
                                  </p:stCondLst>
                                  <p:childTnLst>
                                    <p:set>
                                      <p:cBhvr>
                                        <p:cTn id="46" dur="1" fill="hold">
                                          <p:stCondLst>
                                            <p:cond delay="0"/>
                                          </p:stCondLst>
                                        </p:cTn>
                                        <p:tgtEl>
                                          <p:spTgt spid="41"/>
                                        </p:tgtEl>
                                        <p:attrNameLst>
                                          <p:attrName>style.visibility</p:attrName>
                                        </p:attrNameLst>
                                      </p:cBhvr>
                                      <p:to>
                                        <p:strVal val="visible"/>
                                      </p:to>
                                    </p:set>
                                    <p:anim calcmode="lin" valueType="num">
                                      <p:cBhvr additive="base">
                                        <p:cTn id="47" dur="500" fill="hold"/>
                                        <p:tgtEl>
                                          <p:spTgt spid="41"/>
                                        </p:tgtEl>
                                        <p:attrNameLst>
                                          <p:attrName>ppt_x</p:attrName>
                                        </p:attrNameLst>
                                      </p:cBhvr>
                                      <p:tavLst>
                                        <p:tav tm="0">
                                          <p:val>
                                            <p:strVal val="#ppt_x"/>
                                          </p:val>
                                        </p:tav>
                                        <p:tav tm="100000">
                                          <p:val>
                                            <p:strVal val="#ppt_x"/>
                                          </p:val>
                                        </p:tav>
                                      </p:tavLst>
                                    </p:anim>
                                    <p:anim calcmode="lin" valueType="num">
                                      <p:cBhvr additive="base">
                                        <p:cTn id="48" dur="500" fill="hold"/>
                                        <p:tgtEl>
                                          <p:spTgt spid="41"/>
                                        </p:tgtEl>
                                        <p:attrNameLst>
                                          <p:attrName>ppt_y</p:attrName>
                                        </p:attrNameLst>
                                      </p:cBhvr>
                                      <p:tavLst>
                                        <p:tav tm="0">
                                          <p:val>
                                            <p:strVal val="1+#ppt_h/2"/>
                                          </p:val>
                                        </p:tav>
                                        <p:tav tm="100000">
                                          <p:val>
                                            <p:strVal val="#ppt_y"/>
                                          </p:val>
                                        </p:tav>
                                      </p:tavLst>
                                    </p:anim>
                                  </p:childTnLst>
                                </p:cTn>
                              </p:par>
                            </p:childTnLst>
                          </p:cTn>
                        </p:par>
                        <p:par>
                          <p:cTn id="49" fill="hold">
                            <p:stCondLst>
                              <p:cond delay="2500"/>
                            </p:stCondLst>
                            <p:childTnLst>
                              <p:par>
                                <p:cTn id="50" presetID="2" presetClass="entr" presetSubtype="4" fill="hold" grpId="0" nodeType="afterEffect">
                                  <p:stCondLst>
                                    <p:cond delay="0"/>
                                  </p:stCondLst>
                                  <p:childTnLst>
                                    <p:set>
                                      <p:cBhvr>
                                        <p:cTn id="51" dur="1" fill="hold">
                                          <p:stCondLst>
                                            <p:cond delay="0"/>
                                          </p:stCondLst>
                                        </p:cTn>
                                        <p:tgtEl>
                                          <p:spTgt spid="43"/>
                                        </p:tgtEl>
                                        <p:attrNameLst>
                                          <p:attrName>style.visibility</p:attrName>
                                        </p:attrNameLst>
                                      </p:cBhvr>
                                      <p:to>
                                        <p:strVal val="visible"/>
                                      </p:to>
                                    </p:set>
                                    <p:anim calcmode="lin" valueType="num">
                                      <p:cBhvr additive="base">
                                        <p:cTn id="52" dur="500" fill="hold"/>
                                        <p:tgtEl>
                                          <p:spTgt spid="43"/>
                                        </p:tgtEl>
                                        <p:attrNameLst>
                                          <p:attrName>ppt_x</p:attrName>
                                        </p:attrNameLst>
                                      </p:cBhvr>
                                      <p:tavLst>
                                        <p:tav tm="0">
                                          <p:val>
                                            <p:strVal val="#ppt_x"/>
                                          </p:val>
                                        </p:tav>
                                        <p:tav tm="100000">
                                          <p:val>
                                            <p:strVal val="#ppt_x"/>
                                          </p:val>
                                        </p:tav>
                                      </p:tavLst>
                                    </p:anim>
                                    <p:anim calcmode="lin" valueType="num">
                                      <p:cBhvr additive="base">
                                        <p:cTn id="53" dur="500" fill="hold"/>
                                        <p:tgtEl>
                                          <p:spTgt spid="43"/>
                                        </p:tgtEl>
                                        <p:attrNameLst>
                                          <p:attrName>ppt_y</p:attrName>
                                        </p:attrNameLst>
                                      </p:cBhvr>
                                      <p:tavLst>
                                        <p:tav tm="0">
                                          <p:val>
                                            <p:strVal val="1+#ppt_h/2"/>
                                          </p:val>
                                        </p:tav>
                                        <p:tav tm="100000">
                                          <p:val>
                                            <p:strVal val="#ppt_y"/>
                                          </p:val>
                                        </p:tav>
                                      </p:tavLst>
                                    </p:anim>
                                  </p:childTnLst>
                                </p:cTn>
                              </p:par>
                            </p:childTnLst>
                          </p:cTn>
                        </p:par>
                        <p:par>
                          <p:cTn id="54" fill="hold">
                            <p:stCondLst>
                              <p:cond delay="3000"/>
                            </p:stCondLst>
                            <p:childTnLst>
                              <p:par>
                                <p:cTn id="55" presetID="2" presetClass="entr" presetSubtype="4" fill="hold" grpId="0" nodeType="afterEffect">
                                  <p:stCondLst>
                                    <p:cond delay="0"/>
                                  </p:stCondLst>
                                  <p:childTnLst>
                                    <p:set>
                                      <p:cBhvr>
                                        <p:cTn id="56" dur="1" fill="hold">
                                          <p:stCondLst>
                                            <p:cond delay="0"/>
                                          </p:stCondLst>
                                        </p:cTn>
                                        <p:tgtEl>
                                          <p:spTgt spid="45"/>
                                        </p:tgtEl>
                                        <p:attrNameLst>
                                          <p:attrName>style.visibility</p:attrName>
                                        </p:attrNameLst>
                                      </p:cBhvr>
                                      <p:to>
                                        <p:strVal val="visible"/>
                                      </p:to>
                                    </p:set>
                                    <p:anim calcmode="lin" valueType="num">
                                      <p:cBhvr additive="base">
                                        <p:cTn id="57" dur="500" fill="hold"/>
                                        <p:tgtEl>
                                          <p:spTgt spid="45"/>
                                        </p:tgtEl>
                                        <p:attrNameLst>
                                          <p:attrName>ppt_x</p:attrName>
                                        </p:attrNameLst>
                                      </p:cBhvr>
                                      <p:tavLst>
                                        <p:tav tm="0">
                                          <p:val>
                                            <p:strVal val="#ppt_x"/>
                                          </p:val>
                                        </p:tav>
                                        <p:tav tm="100000">
                                          <p:val>
                                            <p:strVal val="#ppt_x"/>
                                          </p:val>
                                        </p:tav>
                                      </p:tavLst>
                                    </p:anim>
                                    <p:anim calcmode="lin" valueType="num">
                                      <p:cBhvr additive="base">
                                        <p:cTn id="58" dur="500" fill="hold"/>
                                        <p:tgtEl>
                                          <p:spTgt spid="45"/>
                                        </p:tgtEl>
                                        <p:attrNameLst>
                                          <p:attrName>ppt_y</p:attrName>
                                        </p:attrNameLst>
                                      </p:cBhvr>
                                      <p:tavLst>
                                        <p:tav tm="0">
                                          <p:val>
                                            <p:strVal val="1+#ppt_h/2"/>
                                          </p:val>
                                        </p:tav>
                                        <p:tav tm="100000">
                                          <p:val>
                                            <p:strVal val="#ppt_y"/>
                                          </p:val>
                                        </p:tav>
                                      </p:tavLst>
                                    </p:anim>
                                  </p:childTnLst>
                                </p:cTn>
                              </p:par>
                            </p:childTnLst>
                          </p:cTn>
                        </p:par>
                        <p:par>
                          <p:cTn id="59" fill="hold">
                            <p:stCondLst>
                              <p:cond delay="3500"/>
                            </p:stCondLst>
                            <p:childTnLst>
                              <p:par>
                                <p:cTn id="60" presetID="2" presetClass="entr" presetSubtype="4" fill="hold" grpId="0" nodeType="afterEffect">
                                  <p:stCondLst>
                                    <p:cond delay="0"/>
                                  </p:stCondLst>
                                  <p:childTnLst>
                                    <p:set>
                                      <p:cBhvr>
                                        <p:cTn id="61" dur="1" fill="hold">
                                          <p:stCondLst>
                                            <p:cond delay="0"/>
                                          </p:stCondLst>
                                        </p:cTn>
                                        <p:tgtEl>
                                          <p:spTgt spid="49"/>
                                        </p:tgtEl>
                                        <p:attrNameLst>
                                          <p:attrName>style.visibility</p:attrName>
                                        </p:attrNameLst>
                                      </p:cBhvr>
                                      <p:to>
                                        <p:strVal val="visible"/>
                                      </p:to>
                                    </p:set>
                                    <p:anim calcmode="lin" valueType="num">
                                      <p:cBhvr additive="base">
                                        <p:cTn id="62" dur="500" fill="hold"/>
                                        <p:tgtEl>
                                          <p:spTgt spid="49"/>
                                        </p:tgtEl>
                                        <p:attrNameLst>
                                          <p:attrName>ppt_x</p:attrName>
                                        </p:attrNameLst>
                                      </p:cBhvr>
                                      <p:tavLst>
                                        <p:tav tm="0">
                                          <p:val>
                                            <p:strVal val="#ppt_x"/>
                                          </p:val>
                                        </p:tav>
                                        <p:tav tm="100000">
                                          <p:val>
                                            <p:strVal val="#ppt_x"/>
                                          </p:val>
                                        </p:tav>
                                      </p:tavLst>
                                    </p:anim>
                                    <p:anim calcmode="lin" valueType="num">
                                      <p:cBhvr additive="base">
                                        <p:cTn id="63" dur="500" fill="hold"/>
                                        <p:tgtEl>
                                          <p:spTgt spid="49"/>
                                        </p:tgtEl>
                                        <p:attrNameLst>
                                          <p:attrName>ppt_y</p:attrName>
                                        </p:attrNameLst>
                                      </p:cBhvr>
                                      <p:tavLst>
                                        <p:tav tm="0">
                                          <p:val>
                                            <p:strVal val="1+#ppt_h/2"/>
                                          </p:val>
                                        </p:tav>
                                        <p:tav tm="100000">
                                          <p:val>
                                            <p:strVal val="#ppt_y"/>
                                          </p:val>
                                        </p:tav>
                                      </p:tavLst>
                                    </p:anim>
                                  </p:childTnLst>
                                </p:cTn>
                              </p:par>
                            </p:childTnLst>
                          </p:cTn>
                        </p:par>
                        <p:par>
                          <p:cTn id="64" fill="hold">
                            <p:stCondLst>
                              <p:cond delay="4000"/>
                            </p:stCondLst>
                            <p:childTnLst>
                              <p:par>
                                <p:cTn id="65" presetID="2" presetClass="entr" presetSubtype="4" fill="hold" grpId="0" nodeType="afterEffect">
                                  <p:stCondLst>
                                    <p:cond delay="0"/>
                                  </p:stCondLst>
                                  <p:childTnLst>
                                    <p:set>
                                      <p:cBhvr>
                                        <p:cTn id="66" dur="1" fill="hold">
                                          <p:stCondLst>
                                            <p:cond delay="0"/>
                                          </p:stCondLst>
                                        </p:cTn>
                                        <p:tgtEl>
                                          <p:spTgt spid="47"/>
                                        </p:tgtEl>
                                        <p:attrNameLst>
                                          <p:attrName>style.visibility</p:attrName>
                                        </p:attrNameLst>
                                      </p:cBhvr>
                                      <p:to>
                                        <p:strVal val="visible"/>
                                      </p:to>
                                    </p:set>
                                    <p:anim calcmode="lin" valueType="num">
                                      <p:cBhvr additive="base">
                                        <p:cTn id="67" dur="500" fill="hold"/>
                                        <p:tgtEl>
                                          <p:spTgt spid="47"/>
                                        </p:tgtEl>
                                        <p:attrNameLst>
                                          <p:attrName>ppt_x</p:attrName>
                                        </p:attrNameLst>
                                      </p:cBhvr>
                                      <p:tavLst>
                                        <p:tav tm="0">
                                          <p:val>
                                            <p:strVal val="#ppt_x"/>
                                          </p:val>
                                        </p:tav>
                                        <p:tav tm="100000">
                                          <p:val>
                                            <p:strVal val="#ppt_x"/>
                                          </p:val>
                                        </p:tav>
                                      </p:tavLst>
                                    </p:anim>
                                    <p:anim calcmode="lin" valueType="num">
                                      <p:cBhvr additive="base">
                                        <p:cTn id="68"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43" grpId="0"/>
      <p:bldP spid="45" grpId="0"/>
      <p:bldP spid="47" grpId="0"/>
      <p:bldP spid="49" grpId="0"/>
      <p:bldP spid="55" grpId="0"/>
      <p:bldP spid="57" grpId="0"/>
      <p:bldP spid="59" grpId="0"/>
      <p:bldP spid="63" grpId="0"/>
      <p:bldP spid="2" grpId="0" animBg="1"/>
      <p:bldP spid="29" grpId="0" animBg="1"/>
      <p:bldP spid="30" grpId="0" animBg="1"/>
      <p:bldP spid="3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algn="ctr"/>
            <a:r>
              <a:rPr lang="en-US" sz="2400" b="1" dirty="0" smtClean="0"/>
              <a:t>SPCM (OFFICER PANEL)</a:t>
            </a:r>
            <a:br>
              <a:rPr lang="en-US" sz="2400" b="1" dirty="0" smtClean="0"/>
            </a:br>
            <a:r>
              <a:rPr lang="en-US" sz="2400" b="1" dirty="0" smtClean="0"/>
              <a:t>PEREMPTORY CHALLENGES</a:t>
            </a:r>
            <a:endParaRPr lang="en-US" sz="2400" b="1" dirty="0"/>
          </a:p>
        </p:txBody>
      </p:sp>
      <p:sp>
        <p:nvSpPr>
          <p:cNvPr id="5" name="Rectangle 4"/>
          <p:cNvSpPr/>
          <p:nvPr/>
        </p:nvSpPr>
        <p:spPr>
          <a:xfrm>
            <a:off x="264254" y="2379853"/>
            <a:ext cx="8405768" cy="32465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0" name="Oval 39"/>
          <p:cNvSpPr/>
          <p:nvPr/>
        </p:nvSpPr>
        <p:spPr>
          <a:xfrm>
            <a:off x="6002203" y="4448787"/>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1" name="TextBox 40"/>
          <p:cNvSpPr txBox="1"/>
          <p:nvPr/>
        </p:nvSpPr>
        <p:spPr>
          <a:xfrm>
            <a:off x="6187929" y="4609144"/>
            <a:ext cx="280846" cy="300082"/>
          </a:xfrm>
          <a:prstGeom prst="rect">
            <a:avLst/>
          </a:prstGeom>
          <a:noFill/>
        </p:spPr>
        <p:txBody>
          <a:bodyPr wrap="none" rtlCol="0">
            <a:spAutoFit/>
          </a:bodyPr>
          <a:lstStyle/>
          <a:p>
            <a:r>
              <a:rPr lang="en-US" sz="1350" dirty="0"/>
              <a:t>5</a:t>
            </a:r>
          </a:p>
        </p:txBody>
      </p:sp>
      <p:sp>
        <p:nvSpPr>
          <p:cNvPr id="42" name="Oval 41"/>
          <p:cNvSpPr/>
          <p:nvPr/>
        </p:nvSpPr>
        <p:spPr>
          <a:xfrm>
            <a:off x="4775194" y="4448787"/>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3" name="TextBox 42"/>
          <p:cNvSpPr txBox="1"/>
          <p:nvPr/>
        </p:nvSpPr>
        <p:spPr>
          <a:xfrm>
            <a:off x="4960920" y="4609144"/>
            <a:ext cx="280846" cy="300082"/>
          </a:xfrm>
          <a:prstGeom prst="rect">
            <a:avLst/>
          </a:prstGeom>
          <a:noFill/>
        </p:spPr>
        <p:txBody>
          <a:bodyPr wrap="none" rtlCol="0">
            <a:spAutoFit/>
          </a:bodyPr>
          <a:lstStyle/>
          <a:p>
            <a:r>
              <a:rPr lang="en-US" sz="1350" dirty="0"/>
              <a:t>6</a:t>
            </a:r>
          </a:p>
        </p:txBody>
      </p:sp>
      <p:sp>
        <p:nvSpPr>
          <p:cNvPr id="44" name="Oval 43"/>
          <p:cNvSpPr/>
          <p:nvPr/>
        </p:nvSpPr>
        <p:spPr>
          <a:xfrm>
            <a:off x="3491798" y="4448787"/>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5" name="TextBox 44"/>
          <p:cNvSpPr txBox="1"/>
          <p:nvPr/>
        </p:nvSpPr>
        <p:spPr>
          <a:xfrm>
            <a:off x="3677524" y="4609144"/>
            <a:ext cx="280846" cy="300082"/>
          </a:xfrm>
          <a:prstGeom prst="rect">
            <a:avLst/>
          </a:prstGeom>
          <a:noFill/>
        </p:spPr>
        <p:txBody>
          <a:bodyPr wrap="none" rtlCol="0">
            <a:spAutoFit/>
          </a:bodyPr>
          <a:lstStyle/>
          <a:p>
            <a:r>
              <a:rPr lang="en-US" sz="1350" dirty="0"/>
              <a:t>8</a:t>
            </a:r>
          </a:p>
        </p:txBody>
      </p:sp>
      <p:sp>
        <p:nvSpPr>
          <p:cNvPr id="46" name="Oval 45"/>
          <p:cNvSpPr/>
          <p:nvPr/>
        </p:nvSpPr>
        <p:spPr>
          <a:xfrm>
            <a:off x="927103" y="4448787"/>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7" name="TextBox 46"/>
          <p:cNvSpPr txBox="1"/>
          <p:nvPr/>
        </p:nvSpPr>
        <p:spPr>
          <a:xfrm>
            <a:off x="1112828" y="4609144"/>
            <a:ext cx="280846" cy="300082"/>
          </a:xfrm>
          <a:prstGeom prst="rect">
            <a:avLst/>
          </a:prstGeom>
          <a:noFill/>
        </p:spPr>
        <p:txBody>
          <a:bodyPr wrap="none" rtlCol="0">
            <a:spAutoFit/>
          </a:bodyPr>
          <a:lstStyle/>
          <a:p>
            <a:r>
              <a:rPr lang="en-US" sz="1350" dirty="0"/>
              <a:t>2</a:t>
            </a:r>
          </a:p>
        </p:txBody>
      </p:sp>
      <p:sp>
        <p:nvSpPr>
          <p:cNvPr id="48" name="Oval 47"/>
          <p:cNvSpPr/>
          <p:nvPr/>
        </p:nvSpPr>
        <p:spPr>
          <a:xfrm>
            <a:off x="2209450" y="4448787"/>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9" name="TextBox 48"/>
          <p:cNvSpPr txBox="1"/>
          <p:nvPr/>
        </p:nvSpPr>
        <p:spPr>
          <a:xfrm>
            <a:off x="2395176" y="4609144"/>
            <a:ext cx="280846" cy="300082"/>
          </a:xfrm>
          <a:prstGeom prst="rect">
            <a:avLst/>
          </a:prstGeom>
          <a:noFill/>
        </p:spPr>
        <p:txBody>
          <a:bodyPr wrap="none" rtlCol="0">
            <a:spAutoFit/>
          </a:bodyPr>
          <a:lstStyle/>
          <a:p>
            <a:r>
              <a:rPr lang="en-US" sz="1350" dirty="0"/>
              <a:t>9</a:t>
            </a:r>
          </a:p>
        </p:txBody>
      </p:sp>
      <p:sp>
        <p:nvSpPr>
          <p:cNvPr id="54" name="Oval 53"/>
          <p:cNvSpPr/>
          <p:nvPr/>
        </p:nvSpPr>
        <p:spPr>
          <a:xfrm>
            <a:off x="4775194" y="2895775"/>
            <a:ext cx="597716" cy="59771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5" name="TextBox 54"/>
          <p:cNvSpPr txBox="1"/>
          <p:nvPr/>
        </p:nvSpPr>
        <p:spPr>
          <a:xfrm>
            <a:off x="4960920" y="3056132"/>
            <a:ext cx="280846" cy="300082"/>
          </a:xfrm>
          <a:prstGeom prst="rect">
            <a:avLst/>
          </a:prstGeom>
          <a:noFill/>
        </p:spPr>
        <p:txBody>
          <a:bodyPr wrap="none" rtlCol="0">
            <a:spAutoFit/>
          </a:bodyPr>
          <a:lstStyle/>
          <a:p>
            <a:r>
              <a:rPr lang="en-US" sz="1350" dirty="0"/>
              <a:t>4</a:t>
            </a:r>
          </a:p>
        </p:txBody>
      </p:sp>
      <p:sp>
        <p:nvSpPr>
          <p:cNvPr id="56" name="Oval 55"/>
          <p:cNvSpPr/>
          <p:nvPr/>
        </p:nvSpPr>
        <p:spPr>
          <a:xfrm>
            <a:off x="3491798" y="2895775"/>
            <a:ext cx="597716" cy="59771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7" name="TextBox 56"/>
          <p:cNvSpPr txBox="1"/>
          <p:nvPr/>
        </p:nvSpPr>
        <p:spPr>
          <a:xfrm>
            <a:off x="3679919" y="3056132"/>
            <a:ext cx="280846" cy="300082"/>
          </a:xfrm>
          <a:prstGeom prst="rect">
            <a:avLst/>
          </a:prstGeom>
          <a:noFill/>
        </p:spPr>
        <p:txBody>
          <a:bodyPr wrap="none" rtlCol="0">
            <a:spAutoFit/>
          </a:bodyPr>
          <a:lstStyle/>
          <a:p>
            <a:r>
              <a:rPr lang="en-US" sz="1350" dirty="0"/>
              <a:t>7</a:t>
            </a:r>
          </a:p>
        </p:txBody>
      </p:sp>
      <p:sp>
        <p:nvSpPr>
          <p:cNvPr id="58" name="Oval 57"/>
          <p:cNvSpPr/>
          <p:nvPr/>
        </p:nvSpPr>
        <p:spPr>
          <a:xfrm>
            <a:off x="927103" y="2895775"/>
            <a:ext cx="597716" cy="59771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9" name="TextBox 58"/>
          <p:cNvSpPr txBox="1"/>
          <p:nvPr/>
        </p:nvSpPr>
        <p:spPr>
          <a:xfrm>
            <a:off x="1112828" y="3056132"/>
            <a:ext cx="280846" cy="300082"/>
          </a:xfrm>
          <a:prstGeom prst="rect">
            <a:avLst/>
          </a:prstGeom>
          <a:noFill/>
        </p:spPr>
        <p:txBody>
          <a:bodyPr wrap="none" rtlCol="0">
            <a:spAutoFit/>
          </a:bodyPr>
          <a:lstStyle/>
          <a:p>
            <a:r>
              <a:rPr lang="en-US" sz="1350" dirty="0"/>
              <a:t>1</a:t>
            </a:r>
          </a:p>
        </p:txBody>
      </p:sp>
      <p:sp>
        <p:nvSpPr>
          <p:cNvPr id="62" name="Oval 61"/>
          <p:cNvSpPr/>
          <p:nvPr/>
        </p:nvSpPr>
        <p:spPr>
          <a:xfrm>
            <a:off x="7229212" y="2895775"/>
            <a:ext cx="597716" cy="59771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3" name="TextBox 62"/>
          <p:cNvSpPr txBox="1"/>
          <p:nvPr/>
        </p:nvSpPr>
        <p:spPr>
          <a:xfrm>
            <a:off x="7414938" y="3056132"/>
            <a:ext cx="280846" cy="300082"/>
          </a:xfrm>
          <a:prstGeom prst="rect">
            <a:avLst/>
          </a:prstGeom>
          <a:noFill/>
        </p:spPr>
        <p:txBody>
          <a:bodyPr wrap="none" rtlCol="0">
            <a:spAutoFit/>
          </a:bodyPr>
          <a:lstStyle/>
          <a:p>
            <a:r>
              <a:rPr lang="en-US" sz="1350" dirty="0"/>
              <a:t>3</a:t>
            </a:r>
          </a:p>
        </p:txBody>
      </p:sp>
      <p:sp>
        <p:nvSpPr>
          <p:cNvPr id="33" name="&quot;No&quot; Symbol 32"/>
          <p:cNvSpPr/>
          <p:nvPr/>
        </p:nvSpPr>
        <p:spPr>
          <a:xfrm>
            <a:off x="3456890" y="2829711"/>
            <a:ext cx="742426" cy="72984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Defense</a:t>
            </a:r>
          </a:p>
        </p:txBody>
      </p:sp>
      <p:sp>
        <p:nvSpPr>
          <p:cNvPr id="3" name="Footer Placeholder 2"/>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14</a:t>
            </a:fld>
            <a:endParaRPr lang="en-US"/>
          </a:p>
        </p:txBody>
      </p:sp>
      <p:sp>
        <p:nvSpPr>
          <p:cNvPr id="26"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2438004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algn="ctr"/>
            <a:r>
              <a:rPr lang="en-US" sz="2400" b="1" dirty="0" smtClean="0"/>
              <a:t>SPCM (OFFICER PANEL)</a:t>
            </a:r>
            <a:br>
              <a:rPr lang="en-US" sz="2400" b="1" dirty="0" smtClean="0"/>
            </a:br>
            <a:r>
              <a:rPr lang="en-US" sz="2400" b="1" dirty="0" smtClean="0"/>
              <a:t>IMPANEL MEMBERS</a:t>
            </a:r>
            <a:endParaRPr lang="en-US" sz="2400" b="1" dirty="0"/>
          </a:p>
        </p:txBody>
      </p:sp>
      <p:sp>
        <p:nvSpPr>
          <p:cNvPr id="5" name="Rectangle 4"/>
          <p:cNvSpPr/>
          <p:nvPr/>
        </p:nvSpPr>
        <p:spPr>
          <a:xfrm>
            <a:off x="264254" y="2379853"/>
            <a:ext cx="8405768" cy="32465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0" name="Oval 39"/>
          <p:cNvSpPr/>
          <p:nvPr/>
        </p:nvSpPr>
        <p:spPr>
          <a:xfrm>
            <a:off x="6002203" y="4448787"/>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1" name="TextBox 40"/>
          <p:cNvSpPr txBox="1"/>
          <p:nvPr/>
        </p:nvSpPr>
        <p:spPr>
          <a:xfrm>
            <a:off x="6187929" y="4609144"/>
            <a:ext cx="280846" cy="300082"/>
          </a:xfrm>
          <a:prstGeom prst="rect">
            <a:avLst/>
          </a:prstGeom>
          <a:noFill/>
        </p:spPr>
        <p:txBody>
          <a:bodyPr wrap="none" rtlCol="0">
            <a:spAutoFit/>
          </a:bodyPr>
          <a:lstStyle/>
          <a:p>
            <a:r>
              <a:rPr lang="en-US" sz="1350" dirty="0"/>
              <a:t>5</a:t>
            </a:r>
          </a:p>
        </p:txBody>
      </p:sp>
      <p:sp>
        <p:nvSpPr>
          <p:cNvPr id="42" name="Oval 41"/>
          <p:cNvSpPr/>
          <p:nvPr/>
        </p:nvSpPr>
        <p:spPr>
          <a:xfrm>
            <a:off x="4775194" y="4448787"/>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3" name="TextBox 42"/>
          <p:cNvSpPr txBox="1"/>
          <p:nvPr/>
        </p:nvSpPr>
        <p:spPr>
          <a:xfrm>
            <a:off x="4960920" y="4609144"/>
            <a:ext cx="280846" cy="300082"/>
          </a:xfrm>
          <a:prstGeom prst="rect">
            <a:avLst/>
          </a:prstGeom>
          <a:noFill/>
        </p:spPr>
        <p:txBody>
          <a:bodyPr wrap="none" rtlCol="0">
            <a:spAutoFit/>
          </a:bodyPr>
          <a:lstStyle/>
          <a:p>
            <a:r>
              <a:rPr lang="en-US" sz="1350" dirty="0"/>
              <a:t>6</a:t>
            </a:r>
          </a:p>
        </p:txBody>
      </p:sp>
      <p:sp>
        <p:nvSpPr>
          <p:cNvPr id="44" name="Oval 43"/>
          <p:cNvSpPr/>
          <p:nvPr/>
        </p:nvSpPr>
        <p:spPr>
          <a:xfrm>
            <a:off x="3491798" y="4448787"/>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5" name="TextBox 44"/>
          <p:cNvSpPr txBox="1"/>
          <p:nvPr/>
        </p:nvSpPr>
        <p:spPr>
          <a:xfrm>
            <a:off x="3677524" y="4609144"/>
            <a:ext cx="280846" cy="300082"/>
          </a:xfrm>
          <a:prstGeom prst="rect">
            <a:avLst/>
          </a:prstGeom>
          <a:noFill/>
        </p:spPr>
        <p:txBody>
          <a:bodyPr wrap="none" rtlCol="0">
            <a:spAutoFit/>
          </a:bodyPr>
          <a:lstStyle/>
          <a:p>
            <a:r>
              <a:rPr lang="en-US" sz="1350" dirty="0"/>
              <a:t>8</a:t>
            </a:r>
          </a:p>
        </p:txBody>
      </p:sp>
      <p:grpSp>
        <p:nvGrpSpPr>
          <p:cNvPr id="8" name="Group 7"/>
          <p:cNvGrpSpPr/>
          <p:nvPr/>
        </p:nvGrpSpPr>
        <p:grpSpPr>
          <a:xfrm>
            <a:off x="927103" y="4448787"/>
            <a:ext cx="597716" cy="597716"/>
            <a:chOff x="927103" y="4448787"/>
            <a:chExt cx="597716" cy="597716"/>
          </a:xfrm>
        </p:grpSpPr>
        <p:sp>
          <p:nvSpPr>
            <p:cNvPr id="46" name="Oval 45"/>
            <p:cNvSpPr/>
            <p:nvPr/>
          </p:nvSpPr>
          <p:spPr>
            <a:xfrm>
              <a:off x="927103" y="4448787"/>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7" name="TextBox 46"/>
            <p:cNvSpPr txBox="1"/>
            <p:nvPr/>
          </p:nvSpPr>
          <p:spPr>
            <a:xfrm>
              <a:off x="1112828" y="4609144"/>
              <a:ext cx="280846" cy="300082"/>
            </a:xfrm>
            <a:prstGeom prst="rect">
              <a:avLst/>
            </a:prstGeom>
            <a:noFill/>
          </p:spPr>
          <p:txBody>
            <a:bodyPr wrap="none" rtlCol="0">
              <a:spAutoFit/>
            </a:bodyPr>
            <a:lstStyle/>
            <a:p>
              <a:r>
                <a:rPr lang="en-US" sz="1350" dirty="0"/>
                <a:t>2</a:t>
              </a:r>
            </a:p>
          </p:txBody>
        </p:sp>
      </p:grpSp>
      <p:sp>
        <p:nvSpPr>
          <p:cNvPr id="48" name="Oval 47"/>
          <p:cNvSpPr/>
          <p:nvPr/>
        </p:nvSpPr>
        <p:spPr>
          <a:xfrm>
            <a:off x="2209450" y="4448787"/>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9" name="TextBox 48"/>
          <p:cNvSpPr txBox="1"/>
          <p:nvPr/>
        </p:nvSpPr>
        <p:spPr>
          <a:xfrm>
            <a:off x="2395176" y="4609144"/>
            <a:ext cx="280846" cy="300082"/>
          </a:xfrm>
          <a:prstGeom prst="rect">
            <a:avLst/>
          </a:prstGeom>
          <a:noFill/>
        </p:spPr>
        <p:txBody>
          <a:bodyPr wrap="none" rtlCol="0">
            <a:spAutoFit/>
          </a:bodyPr>
          <a:lstStyle/>
          <a:p>
            <a:r>
              <a:rPr lang="en-US" sz="1350" dirty="0"/>
              <a:t>9</a:t>
            </a:r>
          </a:p>
        </p:txBody>
      </p:sp>
      <p:sp>
        <p:nvSpPr>
          <p:cNvPr id="54" name="Oval 53"/>
          <p:cNvSpPr/>
          <p:nvPr/>
        </p:nvSpPr>
        <p:spPr>
          <a:xfrm>
            <a:off x="4775194" y="2895775"/>
            <a:ext cx="597716" cy="59771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5" name="TextBox 54"/>
          <p:cNvSpPr txBox="1"/>
          <p:nvPr/>
        </p:nvSpPr>
        <p:spPr>
          <a:xfrm>
            <a:off x="4960920" y="3056132"/>
            <a:ext cx="280846" cy="300082"/>
          </a:xfrm>
          <a:prstGeom prst="rect">
            <a:avLst/>
          </a:prstGeom>
          <a:noFill/>
        </p:spPr>
        <p:txBody>
          <a:bodyPr wrap="none" rtlCol="0">
            <a:spAutoFit/>
          </a:bodyPr>
          <a:lstStyle/>
          <a:p>
            <a:r>
              <a:rPr lang="en-US" sz="1350" dirty="0"/>
              <a:t>4</a:t>
            </a:r>
          </a:p>
        </p:txBody>
      </p:sp>
      <p:sp>
        <p:nvSpPr>
          <p:cNvPr id="58" name="Oval 57"/>
          <p:cNvSpPr/>
          <p:nvPr/>
        </p:nvSpPr>
        <p:spPr>
          <a:xfrm>
            <a:off x="927103" y="2895775"/>
            <a:ext cx="597716" cy="59771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9" name="TextBox 58"/>
          <p:cNvSpPr txBox="1"/>
          <p:nvPr/>
        </p:nvSpPr>
        <p:spPr>
          <a:xfrm>
            <a:off x="1112828" y="3056132"/>
            <a:ext cx="280846" cy="300082"/>
          </a:xfrm>
          <a:prstGeom prst="rect">
            <a:avLst/>
          </a:prstGeom>
          <a:noFill/>
        </p:spPr>
        <p:txBody>
          <a:bodyPr wrap="none" rtlCol="0">
            <a:spAutoFit/>
          </a:bodyPr>
          <a:lstStyle/>
          <a:p>
            <a:r>
              <a:rPr lang="en-US" sz="1350" dirty="0"/>
              <a:t>1</a:t>
            </a:r>
          </a:p>
        </p:txBody>
      </p:sp>
      <p:grpSp>
        <p:nvGrpSpPr>
          <p:cNvPr id="7" name="Group 6"/>
          <p:cNvGrpSpPr/>
          <p:nvPr/>
        </p:nvGrpSpPr>
        <p:grpSpPr>
          <a:xfrm>
            <a:off x="7229212" y="2895775"/>
            <a:ext cx="597716" cy="597716"/>
            <a:chOff x="7229212" y="2895775"/>
            <a:chExt cx="597716" cy="597716"/>
          </a:xfrm>
        </p:grpSpPr>
        <p:sp>
          <p:nvSpPr>
            <p:cNvPr id="62" name="Oval 61"/>
            <p:cNvSpPr/>
            <p:nvPr/>
          </p:nvSpPr>
          <p:spPr>
            <a:xfrm>
              <a:off x="7229212" y="2895775"/>
              <a:ext cx="597716" cy="59771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3" name="TextBox 62"/>
            <p:cNvSpPr txBox="1"/>
            <p:nvPr/>
          </p:nvSpPr>
          <p:spPr>
            <a:xfrm>
              <a:off x="7414938" y="3056132"/>
              <a:ext cx="280846" cy="300082"/>
            </a:xfrm>
            <a:prstGeom prst="rect">
              <a:avLst/>
            </a:prstGeom>
            <a:noFill/>
          </p:spPr>
          <p:txBody>
            <a:bodyPr wrap="none" rtlCol="0">
              <a:spAutoFit/>
            </a:bodyPr>
            <a:lstStyle/>
            <a:p>
              <a:r>
                <a:rPr lang="en-US" sz="1350" dirty="0"/>
                <a:t>3</a:t>
              </a:r>
            </a:p>
          </p:txBody>
        </p:sp>
      </p:grpSp>
      <p:sp>
        <p:nvSpPr>
          <p:cNvPr id="3" name="Footer Placeholder 2"/>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15</a:t>
            </a:fld>
            <a:endParaRPr lang="en-US"/>
          </a:p>
        </p:txBody>
      </p:sp>
      <p:sp>
        <p:nvSpPr>
          <p:cNvPr id="28" name="TextBox 27"/>
          <p:cNvSpPr txBox="1"/>
          <p:nvPr/>
        </p:nvSpPr>
        <p:spPr>
          <a:xfrm>
            <a:off x="207104" y="5688541"/>
            <a:ext cx="4079963" cy="300082"/>
          </a:xfrm>
          <a:prstGeom prst="rect">
            <a:avLst/>
          </a:prstGeom>
          <a:noFill/>
        </p:spPr>
        <p:txBody>
          <a:bodyPr wrap="none" rtlCol="0">
            <a:spAutoFit/>
          </a:bodyPr>
          <a:lstStyle/>
          <a:p>
            <a:r>
              <a:rPr lang="en-US" sz="1350" dirty="0"/>
              <a:t>* MJ impanels members by lowest random number</a:t>
            </a:r>
          </a:p>
        </p:txBody>
      </p:sp>
      <p:sp>
        <p:nvSpPr>
          <p:cNvPr id="26"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3975150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4.44444E-6 3.7037E-7 L 0.56024 -0.42199 " pathEditMode="relative" rAng="0" ptsTypes="AA">
                                      <p:cBhvr>
                                        <p:cTn id="6" dur="2000" fill="hold"/>
                                        <p:tgtEl>
                                          <p:spTgt spid="48"/>
                                        </p:tgtEl>
                                        <p:attrNameLst>
                                          <p:attrName>ppt_x</p:attrName>
                                          <p:attrName>ppt_y</p:attrName>
                                        </p:attrNameLst>
                                      </p:cBhvr>
                                      <p:rCtr x="28003" y="-21111"/>
                                    </p:animMotion>
                                  </p:childTnLst>
                                </p:cTn>
                              </p:par>
                              <p:par>
                                <p:cTn id="7" presetID="42" presetClass="path" presetSubtype="0" accel="50000" decel="50000" fill="hold" grpId="0" nodeType="withEffect">
                                  <p:stCondLst>
                                    <p:cond delay="0"/>
                                  </p:stCondLst>
                                  <p:childTnLst>
                                    <p:animMotion origin="layout" path="M -3.61111E-6 -2.59259E-6 L 0.55937 -0.42708 " pathEditMode="relative" rAng="0" ptsTypes="AA">
                                      <p:cBhvr>
                                        <p:cTn id="8" dur="2000" fill="hold"/>
                                        <p:tgtEl>
                                          <p:spTgt spid="49"/>
                                        </p:tgtEl>
                                        <p:attrNameLst>
                                          <p:attrName>ppt_x</p:attrName>
                                          <p:attrName>ppt_y</p:attrName>
                                        </p:attrNameLst>
                                      </p:cBhvr>
                                      <p:rCtr x="28073" y="-21296"/>
                                    </p:animMotion>
                                  </p:childTnLst>
                                </p:cTn>
                              </p:par>
                              <p:par>
                                <p:cTn id="9" presetID="42" presetClass="path" presetSubtype="0" accel="50000" decel="50000" fill="hold" grpId="0" nodeType="withEffect">
                                  <p:stCondLst>
                                    <p:cond delay="0"/>
                                  </p:stCondLst>
                                  <p:childTnLst>
                                    <p:animMotion origin="layout" path="M -4.72222E-6 2.22045E-16 L 0.30417 -0.42477 " pathEditMode="relative" rAng="0" ptsTypes="AA">
                                      <p:cBhvr>
                                        <p:cTn id="10" dur="2000" fill="hold"/>
                                        <p:tgtEl>
                                          <p:spTgt spid="45"/>
                                        </p:tgtEl>
                                        <p:attrNameLst>
                                          <p:attrName>ppt_x</p:attrName>
                                          <p:attrName>ppt_y</p:attrName>
                                        </p:attrNameLst>
                                      </p:cBhvr>
                                      <p:rCtr x="15208" y="-21250"/>
                                    </p:animMotion>
                                  </p:childTnLst>
                                </p:cTn>
                              </p:par>
                              <p:par>
                                <p:cTn id="11" presetID="42" presetClass="path" presetSubtype="0" accel="50000" decel="50000" fill="hold" grpId="0" nodeType="withEffect">
                                  <p:stCondLst>
                                    <p:cond delay="0"/>
                                  </p:stCondLst>
                                  <p:childTnLst>
                                    <p:animMotion origin="layout" path="M -3.33333E-6 3.7037E-7 L 0.30712 -0.42431 " pathEditMode="relative" rAng="0" ptsTypes="AA">
                                      <p:cBhvr>
                                        <p:cTn id="12" dur="2000" fill="hold"/>
                                        <p:tgtEl>
                                          <p:spTgt spid="44"/>
                                        </p:tgtEl>
                                        <p:attrNameLst>
                                          <p:attrName>ppt_x</p:attrName>
                                          <p:attrName>ppt_y</p:attrName>
                                        </p:attrNameLst>
                                      </p:cBhvr>
                                      <p:rCtr x="15347" y="-21227"/>
                                    </p:animMotion>
                                  </p:childTnLst>
                                </p:cTn>
                              </p:par>
                              <p:par>
                                <p:cTn id="13" presetID="42" presetClass="path" presetSubtype="0" accel="50000" decel="50000" fill="hold" grpId="0" nodeType="withEffect">
                                  <p:stCondLst>
                                    <p:cond delay="0"/>
                                  </p:stCondLst>
                                  <p:childTnLst>
                                    <p:animMotion origin="layout" path="M -2.5E-6 2.22045E-16 L 0.03577 -0.42593 " pathEditMode="relative" rAng="0" ptsTypes="AA">
                                      <p:cBhvr>
                                        <p:cTn id="14" dur="2000" fill="hold"/>
                                        <p:tgtEl>
                                          <p:spTgt spid="43"/>
                                        </p:tgtEl>
                                        <p:attrNameLst>
                                          <p:attrName>ppt_x</p:attrName>
                                          <p:attrName>ppt_y</p:attrName>
                                        </p:attrNameLst>
                                      </p:cBhvr>
                                      <p:rCtr x="1788" y="-21296"/>
                                    </p:animMotion>
                                  </p:childTnLst>
                                </p:cTn>
                              </p:par>
                              <p:par>
                                <p:cTn id="15" presetID="42" presetClass="path" presetSubtype="0" accel="50000" decel="50000" fill="hold" grpId="0" nodeType="withEffect">
                                  <p:stCondLst>
                                    <p:cond delay="0"/>
                                  </p:stCondLst>
                                  <p:childTnLst>
                                    <p:animMotion origin="layout" path="M -1.11111E-6 3.7037E-7 L 0.03872 -0.42546 " pathEditMode="relative" rAng="0" ptsTypes="AA">
                                      <p:cBhvr>
                                        <p:cTn id="16" dur="2000" fill="hold"/>
                                        <p:tgtEl>
                                          <p:spTgt spid="42"/>
                                        </p:tgtEl>
                                        <p:attrNameLst>
                                          <p:attrName>ppt_x</p:attrName>
                                          <p:attrName>ppt_y</p:attrName>
                                        </p:attrNameLst>
                                      </p:cBhvr>
                                      <p:rCtr x="1927" y="-21273"/>
                                    </p:animMotion>
                                  </p:childTnLst>
                                </p:cTn>
                              </p:par>
                              <p:par>
                                <p:cTn id="17" presetID="42" presetClass="path" presetSubtype="0" accel="50000" decel="50000" fill="hold" grpId="0" nodeType="withEffect">
                                  <p:stCondLst>
                                    <p:cond delay="0"/>
                                  </p:stCondLst>
                                  <p:childTnLst>
                                    <p:animMotion origin="layout" path="M -3.88889E-6 2.22045E-16 L -0.21145 -0.42477 " pathEditMode="relative" rAng="0" ptsTypes="AA">
                                      <p:cBhvr>
                                        <p:cTn id="18" dur="2000" fill="hold"/>
                                        <p:tgtEl>
                                          <p:spTgt spid="41"/>
                                        </p:tgtEl>
                                        <p:attrNameLst>
                                          <p:attrName>ppt_x</p:attrName>
                                          <p:attrName>ppt_y</p:attrName>
                                        </p:attrNameLst>
                                      </p:cBhvr>
                                      <p:rCtr x="-10573" y="-21250"/>
                                    </p:animMotion>
                                  </p:childTnLst>
                                </p:cTn>
                              </p:par>
                              <p:par>
                                <p:cTn id="19" presetID="42" presetClass="path" presetSubtype="0" accel="50000" decel="50000" fill="hold" grpId="0" nodeType="withEffect">
                                  <p:stCondLst>
                                    <p:cond delay="0"/>
                                  </p:stCondLst>
                                  <p:childTnLst>
                                    <p:animMotion origin="layout" path="M -2.5E-6 3.7037E-7 L -0.2085 -0.42431 " pathEditMode="relative" rAng="0" ptsTypes="AA">
                                      <p:cBhvr>
                                        <p:cTn id="20" dur="2000" fill="hold"/>
                                        <p:tgtEl>
                                          <p:spTgt spid="40"/>
                                        </p:tgtEl>
                                        <p:attrNameLst>
                                          <p:attrName>ppt_x</p:attrName>
                                          <p:attrName>ppt_y</p:attrName>
                                        </p:attrNameLst>
                                      </p:cBhvr>
                                      <p:rCtr x="-10434" y="-21227"/>
                                    </p:animMotion>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fade">
                                      <p:cBhvr>
                                        <p:cTn id="24" dur="1000"/>
                                        <p:tgtEl>
                                          <p:spTgt spid="28"/>
                                        </p:tgtEl>
                                      </p:cBhvr>
                                    </p:animEffect>
                                    <p:anim calcmode="lin" valueType="num">
                                      <p:cBhvr>
                                        <p:cTn id="25" dur="1000" fill="hold"/>
                                        <p:tgtEl>
                                          <p:spTgt spid="28"/>
                                        </p:tgtEl>
                                        <p:attrNameLst>
                                          <p:attrName>ppt_x</p:attrName>
                                        </p:attrNameLst>
                                      </p:cBhvr>
                                      <p:tavLst>
                                        <p:tav tm="0">
                                          <p:val>
                                            <p:strVal val="#ppt_x"/>
                                          </p:val>
                                        </p:tav>
                                        <p:tav tm="100000">
                                          <p:val>
                                            <p:strVal val="#ppt_x"/>
                                          </p:val>
                                        </p:tav>
                                      </p:tavLst>
                                    </p:anim>
                                    <p:anim calcmode="lin" valueType="num">
                                      <p:cBhvr>
                                        <p:cTn id="26" dur="1000" fill="hold"/>
                                        <p:tgtEl>
                                          <p:spTgt spid="28"/>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42" presetClass="path" presetSubtype="0" accel="50000" decel="50000" fill="hold" grpId="0" nodeType="afterEffect">
                                  <p:stCondLst>
                                    <p:cond delay="0"/>
                                  </p:stCondLst>
                                  <p:childTnLst>
                                    <p:animMotion origin="layout" path="M 8.33333E-7 -1.11111E-6 L 0.13733 0.22477 " pathEditMode="relative" rAng="0" ptsTypes="AA">
                                      <p:cBhvr>
                                        <p:cTn id="29" dur="2000" fill="hold"/>
                                        <p:tgtEl>
                                          <p:spTgt spid="59"/>
                                        </p:tgtEl>
                                        <p:attrNameLst>
                                          <p:attrName>ppt_x</p:attrName>
                                          <p:attrName>ppt_y</p:attrName>
                                        </p:attrNameLst>
                                      </p:cBhvr>
                                      <p:rCtr x="6858" y="11227"/>
                                    </p:animMotion>
                                  </p:childTnLst>
                                </p:cTn>
                              </p:par>
                              <p:par>
                                <p:cTn id="30" presetID="42" presetClass="path" presetSubtype="0" accel="50000" decel="50000" fill="hold" grpId="0" nodeType="withEffect">
                                  <p:stCondLst>
                                    <p:cond delay="0"/>
                                  </p:stCondLst>
                                  <p:childTnLst>
                                    <p:animMotion origin="layout" path="M 0.00104 0.00116 L 0.14028 0.22639 " pathEditMode="relative" rAng="0" ptsTypes="AA">
                                      <p:cBhvr>
                                        <p:cTn id="31" dur="2000" fill="hold"/>
                                        <p:tgtEl>
                                          <p:spTgt spid="58"/>
                                        </p:tgtEl>
                                        <p:attrNameLst>
                                          <p:attrName>ppt_x</p:attrName>
                                          <p:attrName>ppt_y</p:attrName>
                                        </p:attrNameLst>
                                      </p:cBhvr>
                                      <p:rCtr x="6962" y="11505"/>
                                    </p:animMotion>
                                  </p:childTnLst>
                                </p:cTn>
                              </p:par>
                              <p:par>
                                <p:cTn id="32" presetID="42" presetClass="path" presetSubtype="0" accel="50000" decel="50000" fill="hold" nodeType="withEffect">
                                  <p:stCondLst>
                                    <p:cond delay="0"/>
                                  </p:stCondLst>
                                  <p:childTnLst>
                                    <p:animMotion origin="layout" path="M 2.22222E-6 3.7037E-7 L 0.2835 0.00162 " pathEditMode="relative" rAng="0" ptsTypes="AA">
                                      <p:cBhvr>
                                        <p:cTn id="33" dur="2000" fill="hold"/>
                                        <p:tgtEl>
                                          <p:spTgt spid="8"/>
                                        </p:tgtEl>
                                        <p:attrNameLst>
                                          <p:attrName>ppt_x</p:attrName>
                                          <p:attrName>ppt_y</p:attrName>
                                        </p:attrNameLst>
                                      </p:cBhvr>
                                      <p:rCtr x="14097" y="255"/>
                                    </p:animMotion>
                                  </p:childTnLst>
                                </p:cTn>
                              </p:par>
                              <p:par>
                                <p:cTn id="34" presetID="42" presetClass="path" presetSubtype="0" accel="50000" decel="50000" fill="hold" nodeType="withEffect">
                                  <p:stCondLst>
                                    <p:cond delay="0"/>
                                  </p:stCondLst>
                                  <p:childTnLst>
                                    <p:animMotion origin="layout" path="M -3.88889E-6 -7.40741E-7 L -0.26545 0.22801 " pathEditMode="relative" rAng="0" ptsTypes="AA">
                                      <p:cBhvr>
                                        <p:cTn id="35" dur="2000" fill="hold"/>
                                        <p:tgtEl>
                                          <p:spTgt spid="7"/>
                                        </p:tgtEl>
                                        <p:attrNameLst>
                                          <p:attrName>ppt_x</p:attrName>
                                          <p:attrName>ppt_y</p:attrName>
                                        </p:attrNameLst>
                                      </p:cBhvr>
                                      <p:rCtr x="-13333" y="11574"/>
                                    </p:animMotion>
                                  </p:childTnLst>
                                </p:cTn>
                              </p:par>
                              <p:par>
                                <p:cTn id="36" presetID="42" presetClass="path" presetSubtype="0" accel="50000" decel="50000" fill="hold" grpId="0" nodeType="withEffect">
                                  <p:stCondLst>
                                    <p:cond delay="0"/>
                                  </p:stCondLst>
                                  <p:childTnLst>
                                    <p:animMotion origin="layout" path="M -2.5E-6 -1.11111E-6 L 0.1342 0.22639 " pathEditMode="relative" rAng="0" ptsTypes="AA">
                                      <p:cBhvr>
                                        <p:cTn id="37" dur="2000" fill="hold"/>
                                        <p:tgtEl>
                                          <p:spTgt spid="55"/>
                                        </p:tgtEl>
                                        <p:attrNameLst>
                                          <p:attrName>ppt_x</p:attrName>
                                          <p:attrName>ppt_y</p:attrName>
                                        </p:attrNameLst>
                                      </p:cBhvr>
                                      <p:rCtr x="6580" y="11319"/>
                                    </p:animMotion>
                                  </p:childTnLst>
                                </p:cTn>
                              </p:par>
                              <p:par>
                                <p:cTn id="38" presetID="42" presetClass="path" presetSubtype="0" accel="50000" decel="50000" fill="hold" grpId="0" nodeType="withEffect">
                                  <p:stCondLst>
                                    <p:cond delay="0"/>
                                  </p:stCondLst>
                                  <p:childTnLst>
                                    <p:animMotion origin="layout" path="M 0.00295 -0.02199 L 0.13716 0.22801 " pathEditMode="relative" rAng="0" ptsTypes="AA">
                                      <p:cBhvr>
                                        <p:cTn id="39" dur="2000" fill="hold"/>
                                        <p:tgtEl>
                                          <p:spTgt spid="54"/>
                                        </p:tgtEl>
                                        <p:attrNameLst>
                                          <p:attrName>ppt_x</p:attrName>
                                          <p:attrName>ppt_y</p:attrName>
                                        </p:attrNameLst>
                                      </p:cBhvr>
                                      <p:rCtr x="6667" y="1238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1" grpId="0"/>
      <p:bldP spid="42" grpId="0" animBg="1"/>
      <p:bldP spid="43" grpId="0"/>
      <p:bldP spid="44" grpId="0" animBg="1"/>
      <p:bldP spid="45" grpId="0"/>
      <p:bldP spid="48" grpId="0" animBg="1"/>
      <p:bldP spid="49" grpId="0"/>
      <p:bldP spid="54" grpId="0" animBg="1"/>
      <p:bldP spid="55" grpId="0"/>
      <p:bldP spid="58" grpId="0" animBg="1"/>
      <p:bldP spid="59" grpId="0"/>
      <p:bldP spid="2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algn="ctr"/>
            <a:r>
              <a:rPr lang="en-US" sz="2400" b="1" dirty="0" smtClean="0"/>
              <a:t>SPCM (OFFICER PANEL)</a:t>
            </a:r>
            <a:br>
              <a:rPr lang="en-US" sz="2400" b="1" dirty="0" smtClean="0"/>
            </a:br>
            <a:r>
              <a:rPr lang="en-US" sz="2400" b="1" dirty="0" smtClean="0"/>
              <a:t>IMPANEL MEMBERS</a:t>
            </a:r>
            <a:endParaRPr lang="en-US" sz="2400" b="1" dirty="0"/>
          </a:p>
        </p:txBody>
      </p:sp>
      <p:sp>
        <p:nvSpPr>
          <p:cNvPr id="5" name="Rectangle 4"/>
          <p:cNvSpPr/>
          <p:nvPr/>
        </p:nvSpPr>
        <p:spPr>
          <a:xfrm>
            <a:off x="2064697" y="2379853"/>
            <a:ext cx="5070542" cy="32465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0" name="Oval 39"/>
          <p:cNvSpPr/>
          <p:nvPr/>
        </p:nvSpPr>
        <p:spPr>
          <a:xfrm>
            <a:off x="6186880" y="4760893"/>
            <a:ext cx="597716" cy="59771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1" name="TextBox 40"/>
          <p:cNvSpPr txBox="1"/>
          <p:nvPr/>
        </p:nvSpPr>
        <p:spPr>
          <a:xfrm>
            <a:off x="6372606" y="4921250"/>
            <a:ext cx="280846" cy="300082"/>
          </a:xfrm>
          <a:prstGeom prst="rect">
            <a:avLst/>
          </a:prstGeom>
          <a:noFill/>
        </p:spPr>
        <p:txBody>
          <a:bodyPr wrap="none" rtlCol="0">
            <a:spAutoFit/>
          </a:bodyPr>
          <a:lstStyle/>
          <a:p>
            <a:r>
              <a:rPr lang="en-US" sz="1350" dirty="0"/>
              <a:t>4</a:t>
            </a:r>
          </a:p>
        </p:txBody>
      </p:sp>
      <p:sp>
        <p:nvSpPr>
          <p:cNvPr id="42" name="Oval 41"/>
          <p:cNvSpPr/>
          <p:nvPr/>
        </p:nvSpPr>
        <p:spPr>
          <a:xfrm>
            <a:off x="7819870" y="4214588"/>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3" name="TextBox 42"/>
          <p:cNvSpPr txBox="1"/>
          <p:nvPr/>
        </p:nvSpPr>
        <p:spPr>
          <a:xfrm>
            <a:off x="8005596" y="4374946"/>
            <a:ext cx="280846" cy="300082"/>
          </a:xfrm>
          <a:prstGeom prst="rect">
            <a:avLst/>
          </a:prstGeom>
          <a:noFill/>
        </p:spPr>
        <p:txBody>
          <a:bodyPr wrap="none" rtlCol="0">
            <a:spAutoFit/>
          </a:bodyPr>
          <a:lstStyle/>
          <a:p>
            <a:r>
              <a:rPr lang="en-US" sz="1350" dirty="0"/>
              <a:t>6</a:t>
            </a:r>
          </a:p>
        </p:txBody>
      </p:sp>
      <p:sp>
        <p:nvSpPr>
          <p:cNvPr id="44" name="Oval 43"/>
          <p:cNvSpPr/>
          <p:nvPr/>
        </p:nvSpPr>
        <p:spPr>
          <a:xfrm>
            <a:off x="7819870" y="3237835"/>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5" name="TextBox 44"/>
          <p:cNvSpPr txBox="1"/>
          <p:nvPr/>
        </p:nvSpPr>
        <p:spPr>
          <a:xfrm>
            <a:off x="8005596" y="3398192"/>
            <a:ext cx="280846" cy="300082"/>
          </a:xfrm>
          <a:prstGeom prst="rect">
            <a:avLst/>
          </a:prstGeom>
          <a:noFill/>
        </p:spPr>
        <p:txBody>
          <a:bodyPr wrap="none" rtlCol="0">
            <a:spAutoFit/>
          </a:bodyPr>
          <a:lstStyle/>
          <a:p>
            <a:r>
              <a:rPr lang="en-US" sz="1350" dirty="0"/>
              <a:t>8</a:t>
            </a:r>
          </a:p>
        </p:txBody>
      </p:sp>
      <p:sp>
        <p:nvSpPr>
          <p:cNvPr id="46" name="Oval 45"/>
          <p:cNvSpPr/>
          <p:nvPr/>
        </p:nvSpPr>
        <p:spPr>
          <a:xfrm>
            <a:off x="4904533" y="4760893"/>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7" name="TextBox 46"/>
          <p:cNvSpPr txBox="1"/>
          <p:nvPr/>
        </p:nvSpPr>
        <p:spPr>
          <a:xfrm>
            <a:off x="5090258" y="4921250"/>
            <a:ext cx="272832" cy="300082"/>
          </a:xfrm>
          <a:prstGeom prst="rect">
            <a:avLst/>
          </a:prstGeom>
          <a:noFill/>
        </p:spPr>
        <p:txBody>
          <a:bodyPr wrap="none" rtlCol="0">
            <a:spAutoFit/>
          </a:bodyPr>
          <a:lstStyle/>
          <a:p>
            <a:r>
              <a:rPr lang="en-US" sz="1350" dirty="0"/>
              <a:t>3</a:t>
            </a:r>
          </a:p>
        </p:txBody>
      </p:sp>
      <p:sp>
        <p:nvSpPr>
          <p:cNvPr id="48" name="Oval 47"/>
          <p:cNvSpPr/>
          <p:nvPr/>
        </p:nvSpPr>
        <p:spPr>
          <a:xfrm>
            <a:off x="7819870" y="2261081"/>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9" name="TextBox 48"/>
          <p:cNvSpPr txBox="1"/>
          <p:nvPr/>
        </p:nvSpPr>
        <p:spPr>
          <a:xfrm>
            <a:off x="8005596" y="2397211"/>
            <a:ext cx="280846" cy="300082"/>
          </a:xfrm>
          <a:prstGeom prst="rect">
            <a:avLst/>
          </a:prstGeom>
          <a:noFill/>
        </p:spPr>
        <p:txBody>
          <a:bodyPr wrap="none" rtlCol="0">
            <a:spAutoFit/>
          </a:bodyPr>
          <a:lstStyle/>
          <a:p>
            <a:r>
              <a:rPr lang="en-US" sz="1350" dirty="0"/>
              <a:t>9</a:t>
            </a:r>
          </a:p>
        </p:txBody>
      </p:sp>
      <p:sp>
        <p:nvSpPr>
          <p:cNvPr id="54" name="Oval 53"/>
          <p:cNvSpPr/>
          <p:nvPr/>
        </p:nvSpPr>
        <p:spPr>
          <a:xfrm>
            <a:off x="7819870" y="5191342"/>
            <a:ext cx="597716" cy="59771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5" name="TextBox 54"/>
          <p:cNvSpPr txBox="1"/>
          <p:nvPr/>
        </p:nvSpPr>
        <p:spPr>
          <a:xfrm>
            <a:off x="8005596" y="5351699"/>
            <a:ext cx="280846" cy="300082"/>
          </a:xfrm>
          <a:prstGeom prst="rect">
            <a:avLst/>
          </a:prstGeom>
          <a:noFill/>
        </p:spPr>
        <p:txBody>
          <a:bodyPr wrap="none" rtlCol="0">
            <a:spAutoFit/>
          </a:bodyPr>
          <a:lstStyle/>
          <a:p>
            <a:r>
              <a:rPr lang="en-US" sz="1350" dirty="0"/>
              <a:t>5</a:t>
            </a:r>
          </a:p>
        </p:txBody>
      </p:sp>
      <p:sp>
        <p:nvSpPr>
          <p:cNvPr id="58" name="Oval 57"/>
          <p:cNvSpPr/>
          <p:nvPr/>
        </p:nvSpPr>
        <p:spPr>
          <a:xfrm>
            <a:off x="2339837" y="4760893"/>
            <a:ext cx="597716" cy="59771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9" name="TextBox 58"/>
          <p:cNvSpPr txBox="1"/>
          <p:nvPr/>
        </p:nvSpPr>
        <p:spPr>
          <a:xfrm>
            <a:off x="2525563" y="4921250"/>
            <a:ext cx="280846" cy="300082"/>
          </a:xfrm>
          <a:prstGeom prst="rect">
            <a:avLst/>
          </a:prstGeom>
          <a:noFill/>
        </p:spPr>
        <p:txBody>
          <a:bodyPr wrap="none" rtlCol="0">
            <a:spAutoFit/>
          </a:bodyPr>
          <a:lstStyle/>
          <a:p>
            <a:r>
              <a:rPr lang="en-US" sz="1350" dirty="0"/>
              <a:t>1</a:t>
            </a:r>
          </a:p>
        </p:txBody>
      </p:sp>
      <p:sp>
        <p:nvSpPr>
          <p:cNvPr id="62" name="Oval 61"/>
          <p:cNvSpPr/>
          <p:nvPr/>
        </p:nvSpPr>
        <p:spPr>
          <a:xfrm>
            <a:off x="3622185" y="4760893"/>
            <a:ext cx="597716" cy="59771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3" name="TextBox 62"/>
          <p:cNvSpPr txBox="1"/>
          <p:nvPr/>
        </p:nvSpPr>
        <p:spPr>
          <a:xfrm>
            <a:off x="3807910" y="4921250"/>
            <a:ext cx="272832" cy="300082"/>
          </a:xfrm>
          <a:prstGeom prst="rect">
            <a:avLst/>
          </a:prstGeom>
          <a:noFill/>
        </p:spPr>
        <p:txBody>
          <a:bodyPr wrap="none" rtlCol="0">
            <a:spAutoFit/>
          </a:bodyPr>
          <a:lstStyle/>
          <a:p>
            <a:r>
              <a:rPr lang="en-US" sz="1350" dirty="0" smtClean="0"/>
              <a:t>2</a:t>
            </a:r>
            <a:endParaRPr lang="en-US" sz="1350" dirty="0"/>
          </a:p>
        </p:txBody>
      </p:sp>
      <p:sp>
        <p:nvSpPr>
          <p:cNvPr id="2" name="TextBox 1"/>
          <p:cNvSpPr txBox="1"/>
          <p:nvPr/>
        </p:nvSpPr>
        <p:spPr>
          <a:xfrm>
            <a:off x="7320914" y="1777516"/>
            <a:ext cx="1349600" cy="300082"/>
          </a:xfrm>
          <a:prstGeom prst="rect">
            <a:avLst/>
          </a:prstGeom>
          <a:noFill/>
        </p:spPr>
        <p:txBody>
          <a:bodyPr wrap="none" rtlCol="0">
            <a:spAutoFit/>
          </a:bodyPr>
          <a:lstStyle/>
          <a:p>
            <a:r>
              <a:rPr lang="en-US" sz="1350" dirty="0" smtClean="0"/>
              <a:t>Excess </a:t>
            </a:r>
            <a:r>
              <a:rPr lang="en-US" sz="1350" dirty="0"/>
              <a:t>Members</a:t>
            </a:r>
          </a:p>
        </p:txBody>
      </p:sp>
      <p:sp>
        <p:nvSpPr>
          <p:cNvPr id="6" name="Footer Placeholder 5"/>
          <p:cNvSpPr>
            <a:spLocks noGrp="1"/>
          </p:cNvSpPr>
          <p:nvPr>
            <p:ph type="ftr" sz="quarter" idx="11"/>
          </p:nvPr>
        </p:nvSpPr>
        <p:spPr/>
        <p:txBody>
          <a:bodyPr/>
          <a:lstStyle/>
          <a:p>
            <a:r>
              <a:rPr lang="en-US" smtClean="0"/>
              <a:t>MTT Training Product</a:t>
            </a:r>
            <a:endParaRPr lang="en-US"/>
          </a:p>
        </p:txBody>
      </p:sp>
      <p:sp>
        <p:nvSpPr>
          <p:cNvPr id="7" name="Slide Number Placeholder 6"/>
          <p:cNvSpPr>
            <a:spLocks noGrp="1"/>
          </p:cNvSpPr>
          <p:nvPr>
            <p:ph type="sldNum" sz="quarter" idx="12"/>
          </p:nvPr>
        </p:nvSpPr>
        <p:spPr/>
        <p:txBody>
          <a:bodyPr/>
          <a:lstStyle/>
          <a:p>
            <a:fld id="{B3951688-D484-4090-998C-23E303179EF8}" type="slidenum">
              <a:rPr lang="en-US" smtClean="0"/>
              <a:t>16</a:t>
            </a:fld>
            <a:endParaRPr lang="en-US"/>
          </a:p>
        </p:txBody>
      </p:sp>
      <p:sp>
        <p:nvSpPr>
          <p:cNvPr id="2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16708042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algn="ctr"/>
            <a:r>
              <a:rPr lang="en-US" sz="2400" b="1" dirty="0" smtClean="0"/>
              <a:t>SPCM (ENLISTED PANEL)</a:t>
            </a:r>
            <a:br>
              <a:rPr lang="en-US" sz="2400" b="1" dirty="0" smtClean="0"/>
            </a:br>
            <a:r>
              <a:rPr lang="en-US" sz="2400" b="1" dirty="0" smtClean="0"/>
              <a:t>AFTER CHALLENGES FOR CAUSE AND BEFORE PEREMPTORY CHALLENGES</a:t>
            </a:r>
            <a:endParaRPr lang="en-US" sz="2400" b="1" dirty="0"/>
          </a:p>
        </p:txBody>
      </p:sp>
      <p:sp>
        <p:nvSpPr>
          <p:cNvPr id="5" name="Rectangle 4"/>
          <p:cNvSpPr/>
          <p:nvPr/>
        </p:nvSpPr>
        <p:spPr>
          <a:xfrm>
            <a:off x="264254" y="2379853"/>
            <a:ext cx="8405768" cy="32465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0" name="Oval 39"/>
          <p:cNvSpPr/>
          <p:nvPr/>
        </p:nvSpPr>
        <p:spPr>
          <a:xfrm>
            <a:off x="6002203" y="4448787"/>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1" name="TextBox 40"/>
          <p:cNvSpPr txBox="1"/>
          <p:nvPr/>
        </p:nvSpPr>
        <p:spPr>
          <a:xfrm>
            <a:off x="6187929" y="4609144"/>
            <a:ext cx="280846" cy="300082"/>
          </a:xfrm>
          <a:prstGeom prst="rect">
            <a:avLst/>
          </a:prstGeom>
          <a:noFill/>
        </p:spPr>
        <p:txBody>
          <a:bodyPr wrap="none" rtlCol="0">
            <a:spAutoFit/>
          </a:bodyPr>
          <a:lstStyle/>
          <a:p>
            <a:r>
              <a:rPr lang="en-US" sz="1350" dirty="0"/>
              <a:t>5</a:t>
            </a:r>
          </a:p>
        </p:txBody>
      </p:sp>
      <p:sp>
        <p:nvSpPr>
          <p:cNvPr id="42" name="Oval 41"/>
          <p:cNvSpPr/>
          <p:nvPr/>
        </p:nvSpPr>
        <p:spPr>
          <a:xfrm>
            <a:off x="4775194" y="4448787"/>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3" name="TextBox 42"/>
          <p:cNvSpPr txBox="1"/>
          <p:nvPr/>
        </p:nvSpPr>
        <p:spPr>
          <a:xfrm>
            <a:off x="4960920" y="4609144"/>
            <a:ext cx="280846" cy="300082"/>
          </a:xfrm>
          <a:prstGeom prst="rect">
            <a:avLst/>
          </a:prstGeom>
          <a:noFill/>
        </p:spPr>
        <p:txBody>
          <a:bodyPr wrap="none" rtlCol="0">
            <a:spAutoFit/>
          </a:bodyPr>
          <a:lstStyle/>
          <a:p>
            <a:r>
              <a:rPr lang="en-US" sz="1350" dirty="0"/>
              <a:t>6</a:t>
            </a:r>
          </a:p>
        </p:txBody>
      </p:sp>
      <p:sp>
        <p:nvSpPr>
          <p:cNvPr id="44" name="Oval 43"/>
          <p:cNvSpPr/>
          <p:nvPr/>
        </p:nvSpPr>
        <p:spPr>
          <a:xfrm>
            <a:off x="3491798" y="4448787"/>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5" name="TextBox 44"/>
          <p:cNvSpPr txBox="1"/>
          <p:nvPr/>
        </p:nvSpPr>
        <p:spPr>
          <a:xfrm>
            <a:off x="3677524" y="4609144"/>
            <a:ext cx="280846" cy="300082"/>
          </a:xfrm>
          <a:prstGeom prst="rect">
            <a:avLst/>
          </a:prstGeom>
          <a:noFill/>
        </p:spPr>
        <p:txBody>
          <a:bodyPr wrap="none" rtlCol="0">
            <a:spAutoFit/>
          </a:bodyPr>
          <a:lstStyle/>
          <a:p>
            <a:r>
              <a:rPr lang="en-US" sz="1350" dirty="0"/>
              <a:t>8</a:t>
            </a:r>
          </a:p>
        </p:txBody>
      </p:sp>
      <p:sp>
        <p:nvSpPr>
          <p:cNvPr id="46" name="Oval 45"/>
          <p:cNvSpPr/>
          <p:nvPr/>
        </p:nvSpPr>
        <p:spPr>
          <a:xfrm>
            <a:off x="927103" y="4448787"/>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7" name="TextBox 46"/>
          <p:cNvSpPr txBox="1"/>
          <p:nvPr/>
        </p:nvSpPr>
        <p:spPr>
          <a:xfrm>
            <a:off x="1112828" y="4609144"/>
            <a:ext cx="280846" cy="300082"/>
          </a:xfrm>
          <a:prstGeom prst="rect">
            <a:avLst/>
          </a:prstGeom>
          <a:noFill/>
        </p:spPr>
        <p:txBody>
          <a:bodyPr wrap="none" rtlCol="0">
            <a:spAutoFit/>
          </a:bodyPr>
          <a:lstStyle/>
          <a:p>
            <a:r>
              <a:rPr lang="en-US" sz="1350" dirty="0"/>
              <a:t>2</a:t>
            </a:r>
          </a:p>
        </p:txBody>
      </p:sp>
      <p:sp>
        <p:nvSpPr>
          <p:cNvPr id="48" name="Oval 47"/>
          <p:cNvSpPr/>
          <p:nvPr/>
        </p:nvSpPr>
        <p:spPr>
          <a:xfrm>
            <a:off x="2209450" y="4448787"/>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9" name="TextBox 48"/>
          <p:cNvSpPr txBox="1"/>
          <p:nvPr/>
        </p:nvSpPr>
        <p:spPr>
          <a:xfrm>
            <a:off x="2395176" y="4609144"/>
            <a:ext cx="280846" cy="300082"/>
          </a:xfrm>
          <a:prstGeom prst="rect">
            <a:avLst/>
          </a:prstGeom>
          <a:noFill/>
        </p:spPr>
        <p:txBody>
          <a:bodyPr wrap="none" rtlCol="0">
            <a:spAutoFit/>
          </a:bodyPr>
          <a:lstStyle/>
          <a:p>
            <a:r>
              <a:rPr lang="en-US" sz="1350" dirty="0"/>
              <a:t>9</a:t>
            </a:r>
          </a:p>
        </p:txBody>
      </p:sp>
      <p:sp>
        <p:nvSpPr>
          <p:cNvPr id="50" name="Oval 49"/>
          <p:cNvSpPr/>
          <p:nvPr/>
        </p:nvSpPr>
        <p:spPr>
          <a:xfrm>
            <a:off x="7229212" y="4448787"/>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2" name="Oval 51"/>
          <p:cNvSpPr/>
          <p:nvPr/>
        </p:nvSpPr>
        <p:spPr>
          <a:xfrm>
            <a:off x="6002203" y="2895775"/>
            <a:ext cx="597716" cy="59771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4" name="Oval 53"/>
          <p:cNvSpPr/>
          <p:nvPr/>
        </p:nvSpPr>
        <p:spPr>
          <a:xfrm>
            <a:off x="4775194" y="2895775"/>
            <a:ext cx="597716" cy="59771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5" name="TextBox 54"/>
          <p:cNvSpPr txBox="1"/>
          <p:nvPr/>
        </p:nvSpPr>
        <p:spPr>
          <a:xfrm>
            <a:off x="4960920" y="3056132"/>
            <a:ext cx="280846" cy="300082"/>
          </a:xfrm>
          <a:prstGeom prst="rect">
            <a:avLst/>
          </a:prstGeom>
          <a:noFill/>
        </p:spPr>
        <p:txBody>
          <a:bodyPr wrap="none" rtlCol="0">
            <a:spAutoFit/>
          </a:bodyPr>
          <a:lstStyle/>
          <a:p>
            <a:r>
              <a:rPr lang="en-US" sz="1350" dirty="0"/>
              <a:t>4</a:t>
            </a:r>
          </a:p>
        </p:txBody>
      </p:sp>
      <p:sp>
        <p:nvSpPr>
          <p:cNvPr id="56" name="Oval 55"/>
          <p:cNvSpPr/>
          <p:nvPr/>
        </p:nvSpPr>
        <p:spPr>
          <a:xfrm>
            <a:off x="3491798" y="2895775"/>
            <a:ext cx="597716" cy="59771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7" name="TextBox 56"/>
          <p:cNvSpPr txBox="1"/>
          <p:nvPr/>
        </p:nvSpPr>
        <p:spPr>
          <a:xfrm>
            <a:off x="3679919" y="3056132"/>
            <a:ext cx="280846" cy="300082"/>
          </a:xfrm>
          <a:prstGeom prst="rect">
            <a:avLst/>
          </a:prstGeom>
          <a:noFill/>
        </p:spPr>
        <p:txBody>
          <a:bodyPr wrap="none" rtlCol="0">
            <a:spAutoFit/>
          </a:bodyPr>
          <a:lstStyle/>
          <a:p>
            <a:r>
              <a:rPr lang="en-US" sz="1350" dirty="0"/>
              <a:t>7</a:t>
            </a:r>
          </a:p>
        </p:txBody>
      </p:sp>
      <p:sp>
        <p:nvSpPr>
          <p:cNvPr id="58" name="Oval 57"/>
          <p:cNvSpPr/>
          <p:nvPr/>
        </p:nvSpPr>
        <p:spPr>
          <a:xfrm>
            <a:off x="927103" y="2895775"/>
            <a:ext cx="597716" cy="59771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9" name="TextBox 58"/>
          <p:cNvSpPr txBox="1"/>
          <p:nvPr/>
        </p:nvSpPr>
        <p:spPr>
          <a:xfrm>
            <a:off x="1112828" y="3056132"/>
            <a:ext cx="280846" cy="300082"/>
          </a:xfrm>
          <a:prstGeom prst="rect">
            <a:avLst/>
          </a:prstGeom>
          <a:noFill/>
        </p:spPr>
        <p:txBody>
          <a:bodyPr wrap="none" rtlCol="0">
            <a:spAutoFit/>
          </a:bodyPr>
          <a:lstStyle/>
          <a:p>
            <a:r>
              <a:rPr lang="en-US" sz="1350" dirty="0"/>
              <a:t>1</a:t>
            </a:r>
          </a:p>
        </p:txBody>
      </p:sp>
      <p:sp>
        <p:nvSpPr>
          <p:cNvPr id="60" name="Oval 59"/>
          <p:cNvSpPr/>
          <p:nvPr/>
        </p:nvSpPr>
        <p:spPr>
          <a:xfrm>
            <a:off x="2209450" y="2895775"/>
            <a:ext cx="597716" cy="59771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2" name="Oval 61"/>
          <p:cNvSpPr/>
          <p:nvPr/>
        </p:nvSpPr>
        <p:spPr>
          <a:xfrm>
            <a:off x="7229212" y="2895775"/>
            <a:ext cx="597716" cy="59771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3" name="TextBox 62"/>
          <p:cNvSpPr txBox="1"/>
          <p:nvPr/>
        </p:nvSpPr>
        <p:spPr>
          <a:xfrm>
            <a:off x="7414938" y="3056132"/>
            <a:ext cx="280846" cy="300082"/>
          </a:xfrm>
          <a:prstGeom prst="rect">
            <a:avLst/>
          </a:prstGeom>
          <a:noFill/>
        </p:spPr>
        <p:txBody>
          <a:bodyPr wrap="none" rtlCol="0">
            <a:spAutoFit/>
          </a:bodyPr>
          <a:lstStyle/>
          <a:p>
            <a:r>
              <a:rPr lang="en-US" sz="1350" dirty="0"/>
              <a:t>3</a:t>
            </a:r>
          </a:p>
        </p:txBody>
      </p:sp>
      <p:sp>
        <p:nvSpPr>
          <p:cNvPr id="2" name="&quot;No&quot; Symbol 1"/>
          <p:cNvSpPr/>
          <p:nvPr/>
        </p:nvSpPr>
        <p:spPr>
          <a:xfrm>
            <a:off x="5945939" y="2841252"/>
            <a:ext cx="742426" cy="72984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sp>
        <p:nvSpPr>
          <p:cNvPr id="29" name="&quot;No&quot; Symbol 28"/>
          <p:cNvSpPr/>
          <p:nvPr/>
        </p:nvSpPr>
        <p:spPr>
          <a:xfrm>
            <a:off x="2137095" y="2855010"/>
            <a:ext cx="742426" cy="72984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sp>
        <p:nvSpPr>
          <p:cNvPr id="30" name="&quot;No&quot; Symbol 29"/>
          <p:cNvSpPr/>
          <p:nvPr/>
        </p:nvSpPr>
        <p:spPr>
          <a:xfrm>
            <a:off x="7156857" y="4316661"/>
            <a:ext cx="742426" cy="72984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sp>
        <p:nvSpPr>
          <p:cNvPr id="31" name="TextBox 30"/>
          <p:cNvSpPr txBox="1"/>
          <p:nvPr/>
        </p:nvSpPr>
        <p:spPr>
          <a:xfrm>
            <a:off x="207104" y="5688541"/>
            <a:ext cx="4291559" cy="300082"/>
          </a:xfrm>
          <a:prstGeom prst="rect">
            <a:avLst/>
          </a:prstGeom>
          <a:noFill/>
        </p:spPr>
        <p:txBody>
          <a:bodyPr wrap="none" rtlCol="0">
            <a:spAutoFit/>
          </a:bodyPr>
          <a:lstStyle/>
          <a:p>
            <a:r>
              <a:rPr lang="en-US" sz="1350" dirty="0"/>
              <a:t>* Military judge gives each member a random number</a:t>
            </a:r>
          </a:p>
        </p:txBody>
      </p:sp>
      <p:sp>
        <p:nvSpPr>
          <p:cNvPr id="6" name="Footer Placeholder 5"/>
          <p:cNvSpPr>
            <a:spLocks noGrp="1"/>
          </p:cNvSpPr>
          <p:nvPr>
            <p:ph type="ftr" sz="quarter" idx="11"/>
          </p:nvPr>
        </p:nvSpPr>
        <p:spPr/>
        <p:txBody>
          <a:bodyPr/>
          <a:lstStyle/>
          <a:p>
            <a:r>
              <a:rPr lang="en-US" smtClean="0"/>
              <a:t>MTT Training Product</a:t>
            </a:r>
            <a:endParaRPr lang="en-US"/>
          </a:p>
        </p:txBody>
      </p:sp>
      <p:sp>
        <p:nvSpPr>
          <p:cNvPr id="7" name="Slide Number Placeholder 6"/>
          <p:cNvSpPr>
            <a:spLocks noGrp="1"/>
          </p:cNvSpPr>
          <p:nvPr>
            <p:ph type="sldNum" sz="quarter" idx="12"/>
          </p:nvPr>
        </p:nvSpPr>
        <p:spPr/>
        <p:txBody>
          <a:bodyPr/>
          <a:lstStyle/>
          <a:p>
            <a:fld id="{B3951688-D484-4090-998C-23E303179EF8}" type="slidenum">
              <a:rPr lang="en-US" smtClean="0"/>
              <a:t>17</a:t>
            </a:fld>
            <a:endParaRPr lang="en-US"/>
          </a:p>
        </p:txBody>
      </p:sp>
      <p:sp>
        <p:nvSpPr>
          <p:cNvPr id="32"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440326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0"/>
                                        </p:tgtEl>
                                        <p:attrNameLst>
                                          <p:attrName>style.visibility</p:attrName>
                                        </p:attrNameLst>
                                      </p:cBhvr>
                                      <p:to>
                                        <p:strVal val="visible"/>
                                      </p:to>
                                    </p:set>
                                    <p:animEffect transition="in" filter="fade">
                                      <p:cBhvr>
                                        <p:cTn id="15" dur="500"/>
                                        <p:tgtEl>
                                          <p:spTgt spid="30"/>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1"/>
                                        </p:tgtEl>
                                        <p:attrNameLst>
                                          <p:attrName>style.visibility</p:attrName>
                                        </p:attrNameLst>
                                      </p:cBhvr>
                                      <p:to>
                                        <p:strVal val="visible"/>
                                      </p:to>
                                    </p:set>
                                    <p:animEffect transition="in" filter="fade">
                                      <p:cBhvr>
                                        <p:cTn id="20" dur="1000"/>
                                        <p:tgtEl>
                                          <p:spTgt spid="31"/>
                                        </p:tgtEl>
                                      </p:cBhvr>
                                    </p:animEffect>
                                    <p:anim calcmode="lin" valueType="num">
                                      <p:cBhvr>
                                        <p:cTn id="21" dur="1000" fill="hold"/>
                                        <p:tgtEl>
                                          <p:spTgt spid="31"/>
                                        </p:tgtEl>
                                        <p:attrNameLst>
                                          <p:attrName>ppt_x</p:attrName>
                                        </p:attrNameLst>
                                      </p:cBhvr>
                                      <p:tavLst>
                                        <p:tav tm="0">
                                          <p:val>
                                            <p:strVal val="#ppt_x"/>
                                          </p:val>
                                        </p:tav>
                                        <p:tav tm="100000">
                                          <p:val>
                                            <p:strVal val="#ppt_x"/>
                                          </p:val>
                                        </p:tav>
                                      </p:tavLst>
                                    </p:anim>
                                    <p:anim calcmode="lin" valueType="num">
                                      <p:cBhvr>
                                        <p:cTn id="22"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59"/>
                                        </p:tgtEl>
                                        <p:attrNameLst>
                                          <p:attrName>style.visibility</p:attrName>
                                        </p:attrNameLst>
                                      </p:cBhvr>
                                      <p:to>
                                        <p:strVal val="visible"/>
                                      </p:to>
                                    </p:set>
                                    <p:anim calcmode="lin" valueType="num">
                                      <p:cBhvr additive="base">
                                        <p:cTn id="27" dur="500" fill="hold"/>
                                        <p:tgtEl>
                                          <p:spTgt spid="59"/>
                                        </p:tgtEl>
                                        <p:attrNameLst>
                                          <p:attrName>ppt_x</p:attrName>
                                        </p:attrNameLst>
                                      </p:cBhvr>
                                      <p:tavLst>
                                        <p:tav tm="0">
                                          <p:val>
                                            <p:strVal val="#ppt_x"/>
                                          </p:val>
                                        </p:tav>
                                        <p:tav tm="100000">
                                          <p:val>
                                            <p:strVal val="#ppt_x"/>
                                          </p:val>
                                        </p:tav>
                                      </p:tavLst>
                                    </p:anim>
                                    <p:anim calcmode="lin" valueType="num">
                                      <p:cBhvr additive="base">
                                        <p:cTn id="28" dur="500" fill="hold"/>
                                        <p:tgtEl>
                                          <p:spTgt spid="59"/>
                                        </p:tgtEl>
                                        <p:attrNameLst>
                                          <p:attrName>ppt_y</p:attrName>
                                        </p:attrNameLst>
                                      </p:cBhvr>
                                      <p:tavLst>
                                        <p:tav tm="0">
                                          <p:val>
                                            <p:strVal val="1+#ppt_h/2"/>
                                          </p:val>
                                        </p:tav>
                                        <p:tav tm="100000">
                                          <p:val>
                                            <p:strVal val="#ppt_y"/>
                                          </p:val>
                                        </p:tav>
                                      </p:tavLst>
                                    </p:anim>
                                  </p:childTnLst>
                                </p:cTn>
                              </p:par>
                            </p:childTnLst>
                          </p:cTn>
                        </p:par>
                        <p:par>
                          <p:cTn id="29" fill="hold">
                            <p:stCondLst>
                              <p:cond delay="500"/>
                            </p:stCondLst>
                            <p:childTnLst>
                              <p:par>
                                <p:cTn id="30" presetID="2" presetClass="entr" presetSubtype="4" fill="hold" grpId="0" nodeType="afterEffect">
                                  <p:stCondLst>
                                    <p:cond delay="0"/>
                                  </p:stCondLst>
                                  <p:childTnLst>
                                    <p:set>
                                      <p:cBhvr>
                                        <p:cTn id="31" dur="1" fill="hold">
                                          <p:stCondLst>
                                            <p:cond delay="0"/>
                                          </p:stCondLst>
                                        </p:cTn>
                                        <p:tgtEl>
                                          <p:spTgt spid="57"/>
                                        </p:tgtEl>
                                        <p:attrNameLst>
                                          <p:attrName>style.visibility</p:attrName>
                                        </p:attrNameLst>
                                      </p:cBhvr>
                                      <p:to>
                                        <p:strVal val="visible"/>
                                      </p:to>
                                    </p:set>
                                    <p:anim calcmode="lin" valueType="num">
                                      <p:cBhvr additive="base">
                                        <p:cTn id="32" dur="500" fill="hold"/>
                                        <p:tgtEl>
                                          <p:spTgt spid="57"/>
                                        </p:tgtEl>
                                        <p:attrNameLst>
                                          <p:attrName>ppt_x</p:attrName>
                                        </p:attrNameLst>
                                      </p:cBhvr>
                                      <p:tavLst>
                                        <p:tav tm="0">
                                          <p:val>
                                            <p:strVal val="#ppt_x"/>
                                          </p:val>
                                        </p:tav>
                                        <p:tav tm="100000">
                                          <p:val>
                                            <p:strVal val="#ppt_x"/>
                                          </p:val>
                                        </p:tav>
                                      </p:tavLst>
                                    </p:anim>
                                    <p:anim calcmode="lin" valueType="num">
                                      <p:cBhvr additive="base">
                                        <p:cTn id="33" dur="500" fill="hold"/>
                                        <p:tgtEl>
                                          <p:spTgt spid="57"/>
                                        </p:tgtEl>
                                        <p:attrNameLst>
                                          <p:attrName>ppt_y</p:attrName>
                                        </p:attrNameLst>
                                      </p:cBhvr>
                                      <p:tavLst>
                                        <p:tav tm="0">
                                          <p:val>
                                            <p:strVal val="1+#ppt_h/2"/>
                                          </p:val>
                                        </p:tav>
                                        <p:tav tm="100000">
                                          <p:val>
                                            <p:strVal val="#ppt_y"/>
                                          </p:val>
                                        </p:tav>
                                      </p:tavLst>
                                    </p:anim>
                                  </p:childTnLst>
                                </p:cTn>
                              </p:par>
                            </p:childTnLst>
                          </p:cTn>
                        </p:par>
                        <p:par>
                          <p:cTn id="34" fill="hold">
                            <p:stCondLst>
                              <p:cond delay="1000"/>
                            </p:stCondLst>
                            <p:childTnLst>
                              <p:par>
                                <p:cTn id="35" presetID="2" presetClass="entr" presetSubtype="4" fill="hold" grpId="0" nodeType="afterEffect">
                                  <p:stCondLst>
                                    <p:cond delay="0"/>
                                  </p:stCondLst>
                                  <p:childTnLst>
                                    <p:set>
                                      <p:cBhvr>
                                        <p:cTn id="36" dur="1" fill="hold">
                                          <p:stCondLst>
                                            <p:cond delay="0"/>
                                          </p:stCondLst>
                                        </p:cTn>
                                        <p:tgtEl>
                                          <p:spTgt spid="55"/>
                                        </p:tgtEl>
                                        <p:attrNameLst>
                                          <p:attrName>style.visibility</p:attrName>
                                        </p:attrNameLst>
                                      </p:cBhvr>
                                      <p:to>
                                        <p:strVal val="visible"/>
                                      </p:to>
                                    </p:set>
                                    <p:anim calcmode="lin" valueType="num">
                                      <p:cBhvr additive="base">
                                        <p:cTn id="37" dur="500" fill="hold"/>
                                        <p:tgtEl>
                                          <p:spTgt spid="55"/>
                                        </p:tgtEl>
                                        <p:attrNameLst>
                                          <p:attrName>ppt_x</p:attrName>
                                        </p:attrNameLst>
                                      </p:cBhvr>
                                      <p:tavLst>
                                        <p:tav tm="0">
                                          <p:val>
                                            <p:strVal val="#ppt_x"/>
                                          </p:val>
                                        </p:tav>
                                        <p:tav tm="100000">
                                          <p:val>
                                            <p:strVal val="#ppt_x"/>
                                          </p:val>
                                        </p:tav>
                                      </p:tavLst>
                                    </p:anim>
                                    <p:anim calcmode="lin" valueType="num">
                                      <p:cBhvr additive="base">
                                        <p:cTn id="38" dur="500" fill="hold"/>
                                        <p:tgtEl>
                                          <p:spTgt spid="55"/>
                                        </p:tgtEl>
                                        <p:attrNameLst>
                                          <p:attrName>ppt_y</p:attrName>
                                        </p:attrNameLst>
                                      </p:cBhvr>
                                      <p:tavLst>
                                        <p:tav tm="0">
                                          <p:val>
                                            <p:strVal val="1+#ppt_h/2"/>
                                          </p:val>
                                        </p:tav>
                                        <p:tav tm="100000">
                                          <p:val>
                                            <p:strVal val="#ppt_y"/>
                                          </p:val>
                                        </p:tav>
                                      </p:tavLst>
                                    </p:anim>
                                  </p:childTnLst>
                                </p:cTn>
                              </p:par>
                            </p:childTnLst>
                          </p:cTn>
                        </p:par>
                        <p:par>
                          <p:cTn id="39" fill="hold">
                            <p:stCondLst>
                              <p:cond delay="1500"/>
                            </p:stCondLst>
                            <p:childTnLst>
                              <p:par>
                                <p:cTn id="40" presetID="2" presetClass="entr" presetSubtype="4" fill="hold" grpId="0" nodeType="afterEffect">
                                  <p:stCondLst>
                                    <p:cond delay="0"/>
                                  </p:stCondLst>
                                  <p:childTnLst>
                                    <p:set>
                                      <p:cBhvr>
                                        <p:cTn id="41" dur="1" fill="hold">
                                          <p:stCondLst>
                                            <p:cond delay="0"/>
                                          </p:stCondLst>
                                        </p:cTn>
                                        <p:tgtEl>
                                          <p:spTgt spid="63"/>
                                        </p:tgtEl>
                                        <p:attrNameLst>
                                          <p:attrName>style.visibility</p:attrName>
                                        </p:attrNameLst>
                                      </p:cBhvr>
                                      <p:to>
                                        <p:strVal val="visible"/>
                                      </p:to>
                                    </p:set>
                                    <p:anim calcmode="lin" valueType="num">
                                      <p:cBhvr additive="base">
                                        <p:cTn id="42" dur="500" fill="hold"/>
                                        <p:tgtEl>
                                          <p:spTgt spid="63"/>
                                        </p:tgtEl>
                                        <p:attrNameLst>
                                          <p:attrName>ppt_x</p:attrName>
                                        </p:attrNameLst>
                                      </p:cBhvr>
                                      <p:tavLst>
                                        <p:tav tm="0">
                                          <p:val>
                                            <p:strVal val="#ppt_x"/>
                                          </p:val>
                                        </p:tav>
                                        <p:tav tm="100000">
                                          <p:val>
                                            <p:strVal val="#ppt_x"/>
                                          </p:val>
                                        </p:tav>
                                      </p:tavLst>
                                    </p:anim>
                                    <p:anim calcmode="lin" valueType="num">
                                      <p:cBhvr additive="base">
                                        <p:cTn id="43" dur="500" fill="hold"/>
                                        <p:tgtEl>
                                          <p:spTgt spid="63"/>
                                        </p:tgtEl>
                                        <p:attrNameLst>
                                          <p:attrName>ppt_y</p:attrName>
                                        </p:attrNameLst>
                                      </p:cBhvr>
                                      <p:tavLst>
                                        <p:tav tm="0">
                                          <p:val>
                                            <p:strVal val="1+#ppt_h/2"/>
                                          </p:val>
                                        </p:tav>
                                        <p:tav tm="100000">
                                          <p:val>
                                            <p:strVal val="#ppt_y"/>
                                          </p:val>
                                        </p:tav>
                                      </p:tavLst>
                                    </p:anim>
                                  </p:childTnLst>
                                </p:cTn>
                              </p:par>
                            </p:childTnLst>
                          </p:cTn>
                        </p:par>
                        <p:par>
                          <p:cTn id="44" fill="hold">
                            <p:stCondLst>
                              <p:cond delay="2000"/>
                            </p:stCondLst>
                            <p:childTnLst>
                              <p:par>
                                <p:cTn id="45" presetID="2" presetClass="entr" presetSubtype="4" fill="hold" grpId="0" nodeType="afterEffect">
                                  <p:stCondLst>
                                    <p:cond delay="0"/>
                                  </p:stCondLst>
                                  <p:childTnLst>
                                    <p:set>
                                      <p:cBhvr>
                                        <p:cTn id="46" dur="1" fill="hold">
                                          <p:stCondLst>
                                            <p:cond delay="0"/>
                                          </p:stCondLst>
                                        </p:cTn>
                                        <p:tgtEl>
                                          <p:spTgt spid="41"/>
                                        </p:tgtEl>
                                        <p:attrNameLst>
                                          <p:attrName>style.visibility</p:attrName>
                                        </p:attrNameLst>
                                      </p:cBhvr>
                                      <p:to>
                                        <p:strVal val="visible"/>
                                      </p:to>
                                    </p:set>
                                    <p:anim calcmode="lin" valueType="num">
                                      <p:cBhvr additive="base">
                                        <p:cTn id="47" dur="500" fill="hold"/>
                                        <p:tgtEl>
                                          <p:spTgt spid="41"/>
                                        </p:tgtEl>
                                        <p:attrNameLst>
                                          <p:attrName>ppt_x</p:attrName>
                                        </p:attrNameLst>
                                      </p:cBhvr>
                                      <p:tavLst>
                                        <p:tav tm="0">
                                          <p:val>
                                            <p:strVal val="#ppt_x"/>
                                          </p:val>
                                        </p:tav>
                                        <p:tav tm="100000">
                                          <p:val>
                                            <p:strVal val="#ppt_x"/>
                                          </p:val>
                                        </p:tav>
                                      </p:tavLst>
                                    </p:anim>
                                    <p:anim calcmode="lin" valueType="num">
                                      <p:cBhvr additive="base">
                                        <p:cTn id="48" dur="500" fill="hold"/>
                                        <p:tgtEl>
                                          <p:spTgt spid="41"/>
                                        </p:tgtEl>
                                        <p:attrNameLst>
                                          <p:attrName>ppt_y</p:attrName>
                                        </p:attrNameLst>
                                      </p:cBhvr>
                                      <p:tavLst>
                                        <p:tav tm="0">
                                          <p:val>
                                            <p:strVal val="1+#ppt_h/2"/>
                                          </p:val>
                                        </p:tav>
                                        <p:tav tm="100000">
                                          <p:val>
                                            <p:strVal val="#ppt_y"/>
                                          </p:val>
                                        </p:tav>
                                      </p:tavLst>
                                    </p:anim>
                                  </p:childTnLst>
                                </p:cTn>
                              </p:par>
                            </p:childTnLst>
                          </p:cTn>
                        </p:par>
                        <p:par>
                          <p:cTn id="49" fill="hold">
                            <p:stCondLst>
                              <p:cond delay="2500"/>
                            </p:stCondLst>
                            <p:childTnLst>
                              <p:par>
                                <p:cTn id="50" presetID="2" presetClass="entr" presetSubtype="4" fill="hold" grpId="0" nodeType="afterEffect">
                                  <p:stCondLst>
                                    <p:cond delay="0"/>
                                  </p:stCondLst>
                                  <p:childTnLst>
                                    <p:set>
                                      <p:cBhvr>
                                        <p:cTn id="51" dur="1" fill="hold">
                                          <p:stCondLst>
                                            <p:cond delay="0"/>
                                          </p:stCondLst>
                                        </p:cTn>
                                        <p:tgtEl>
                                          <p:spTgt spid="43"/>
                                        </p:tgtEl>
                                        <p:attrNameLst>
                                          <p:attrName>style.visibility</p:attrName>
                                        </p:attrNameLst>
                                      </p:cBhvr>
                                      <p:to>
                                        <p:strVal val="visible"/>
                                      </p:to>
                                    </p:set>
                                    <p:anim calcmode="lin" valueType="num">
                                      <p:cBhvr additive="base">
                                        <p:cTn id="52" dur="500" fill="hold"/>
                                        <p:tgtEl>
                                          <p:spTgt spid="43"/>
                                        </p:tgtEl>
                                        <p:attrNameLst>
                                          <p:attrName>ppt_x</p:attrName>
                                        </p:attrNameLst>
                                      </p:cBhvr>
                                      <p:tavLst>
                                        <p:tav tm="0">
                                          <p:val>
                                            <p:strVal val="#ppt_x"/>
                                          </p:val>
                                        </p:tav>
                                        <p:tav tm="100000">
                                          <p:val>
                                            <p:strVal val="#ppt_x"/>
                                          </p:val>
                                        </p:tav>
                                      </p:tavLst>
                                    </p:anim>
                                    <p:anim calcmode="lin" valueType="num">
                                      <p:cBhvr additive="base">
                                        <p:cTn id="53" dur="500" fill="hold"/>
                                        <p:tgtEl>
                                          <p:spTgt spid="43"/>
                                        </p:tgtEl>
                                        <p:attrNameLst>
                                          <p:attrName>ppt_y</p:attrName>
                                        </p:attrNameLst>
                                      </p:cBhvr>
                                      <p:tavLst>
                                        <p:tav tm="0">
                                          <p:val>
                                            <p:strVal val="1+#ppt_h/2"/>
                                          </p:val>
                                        </p:tav>
                                        <p:tav tm="100000">
                                          <p:val>
                                            <p:strVal val="#ppt_y"/>
                                          </p:val>
                                        </p:tav>
                                      </p:tavLst>
                                    </p:anim>
                                  </p:childTnLst>
                                </p:cTn>
                              </p:par>
                            </p:childTnLst>
                          </p:cTn>
                        </p:par>
                        <p:par>
                          <p:cTn id="54" fill="hold">
                            <p:stCondLst>
                              <p:cond delay="3000"/>
                            </p:stCondLst>
                            <p:childTnLst>
                              <p:par>
                                <p:cTn id="55" presetID="2" presetClass="entr" presetSubtype="4" fill="hold" grpId="0" nodeType="afterEffect">
                                  <p:stCondLst>
                                    <p:cond delay="0"/>
                                  </p:stCondLst>
                                  <p:childTnLst>
                                    <p:set>
                                      <p:cBhvr>
                                        <p:cTn id="56" dur="1" fill="hold">
                                          <p:stCondLst>
                                            <p:cond delay="0"/>
                                          </p:stCondLst>
                                        </p:cTn>
                                        <p:tgtEl>
                                          <p:spTgt spid="45"/>
                                        </p:tgtEl>
                                        <p:attrNameLst>
                                          <p:attrName>style.visibility</p:attrName>
                                        </p:attrNameLst>
                                      </p:cBhvr>
                                      <p:to>
                                        <p:strVal val="visible"/>
                                      </p:to>
                                    </p:set>
                                    <p:anim calcmode="lin" valueType="num">
                                      <p:cBhvr additive="base">
                                        <p:cTn id="57" dur="500" fill="hold"/>
                                        <p:tgtEl>
                                          <p:spTgt spid="45"/>
                                        </p:tgtEl>
                                        <p:attrNameLst>
                                          <p:attrName>ppt_x</p:attrName>
                                        </p:attrNameLst>
                                      </p:cBhvr>
                                      <p:tavLst>
                                        <p:tav tm="0">
                                          <p:val>
                                            <p:strVal val="#ppt_x"/>
                                          </p:val>
                                        </p:tav>
                                        <p:tav tm="100000">
                                          <p:val>
                                            <p:strVal val="#ppt_x"/>
                                          </p:val>
                                        </p:tav>
                                      </p:tavLst>
                                    </p:anim>
                                    <p:anim calcmode="lin" valueType="num">
                                      <p:cBhvr additive="base">
                                        <p:cTn id="58" dur="500" fill="hold"/>
                                        <p:tgtEl>
                                          <p:spTgt spid="45"/>
                                        </p:tgtEl>
                                        <p:attrNameLst>
                                          <p:attrName>ppt_y</p:attrName>
                                        </p:attrNameLst>
                                      </p:cBhvr>
                                      <p:tavLst>
                                        <p:tav tm="0">
                                          <p:val>
                                            <p:strVal val="1+#ppt_h/2"/>
                                          </p:val>
                                        </p:tav>
                                        <p:tav tm="100000">
                                          <p:val>
                                            <p:strVal val="#ppt_y"/>
                                          </p:val>
                                        </p:tav>
                                      </p:tavLst>
                                    </p:anim>
                                  </p:childTnLst>
                                </p:cTn>
                              </p:par>
                            </p:childTnLst>
                          </p:cTn>
                        </p:par>
                        <p:par>
                          <p:cTn id="59" fill="hold">
                            <p:stCondLst>
                              <p:cond delay="3500"/>
                            </p:stCondLst>
                            <p:childTnLst>
                              <p:par>
                                <p:cTn id="60" presetID="2" presetClass="entr" presetSubtype="4" fill="hold" grpId="0" nodeType="afterEffect">
                                  <p:stCondLst>
                                    <p:cond delay="0"/>
                                  </p:stCondLst>
                                  <p:childTnLst>
                                    <p:set>
                                      <p:cBhvr>
                                        <p:cTn id="61" dur="1" fill="hold">
                                          <p:stCondLst>
                                            <p:cond delay="0"/>
                                          </p:stCondLst>
                                        </p:cTn>
                                        <p:tgtEl>
                                          <p:spTgt spid="49"/>
                                        </p:tgtEl>
                                        <p:attrNameLst>
                                          <p:attrName>style.visibility</p:attrName>
                                        </p:attrNameLst>
                                      </p:cBhvr>
                                      <p:to>
                                        <p:strVal val="visible"/>
                                      </p:to>
                                    </p:set>
                                    <p:anim calcmode="lin" valueType="num">
                                      <p:cBhvr additive="base">
                                        <p:cTn id="62" dur="500" fill="hold"/>
                                        <p:tgtEl>
                                          <p:spTgt spid="49"/>
                                        </p:tgtEl>
                                        <p:attrNameLst>
                                          <p:attrName>ppt_x</p:attrName>
                                        </p:attrNameLst>
                                      </p:cBhvr>
                                      <p:tavLst>
                                        <p:tav tm="0">
                                          <p:val>
                                            <p:strVal val="#ppt_x"/>
                                          </p:val>
                                        </p:tav>
                                        <p:tav tm="100000">
                                          <p:val>
                                            <p:strVal val="#ppt_x"/>
                                          </p:val>
                                        </p:tav>
                                      </p:tavLst>
                                    </p:anim>
                                    <p:anim calcmode="lin" valueType="num">
                                      <p:cBhvr additive="base">
                                        <p:cTn id="63" dur="500" fill="hold"/>
                                        <p:tgtEl>
                                          <p:spTgt spid="49"/>
                                        </p:tgtEl>
                                        <p:attrNameLst>
                                          <p:attrName>ppt_y</p:attrName>
                                        </p:attrNameLst>
                                      </p:cBhvr>
                                      <p:tavLst>
                                        <p:tav tm="0">
                                          <p:val>
                                            <p:strVal val="1+#ppt_h/2"/>
                                          </p:val>
                                        </p:tav>
                                        <p:tav tm="100000">
                                          <p:val>
                                            <p:strVal val="#ppt_y"/>
                                          </p:val>
                                        </p:tav>
                                      </p:tavLst>
                                    </p:anim>
                                  </p:childTnLst>
                                </p:cTn>
                              </p:par>
                            </p:childTnLst>
                          </p:cTn>
                        </p:par>
                        <p:par>
                          <p:cTn id="64" fill="hold">
                            <p:stCondLst>
                              <p:cond delay="4000"/>
                            </p:stCondLst>
                            <p:childTnLst>
                              <p:par>
                                <p:cTn id="65" presetID="2" presetClass="entr" presetSubtype="4" fill="hold" grpId="0" nodeType="afterEffect">
                                  <p:stCondLst>
                                    <p:cond delay="0"/>
                                  </p:stCondLst>
                                  <p:childTnLst>
                                    <p:set>
                                      <p:cBhvr>
                                        <p:cTn id="66" dur="1" fill="hold">
                                          <p:stCondLst>
                                            <p:cond delay="0"/>
                                          </p:stCondLst>
                                        </p:cTn>
                                        <p:tgtEl>
                                          <p:spTgt spid="47"/>
                                        </p:tgtEl>
                                        <p:attrNameLst>
                                          <p:attrName>style.visibility</p:attrName>
                                        </p:attrNameLst>
                                      </p:cBhvr>
                                      <p:to>
                                        <p:strVal val="visible"/>
                                      </p:to>
                                    </p:set>
                                    <p:anim calcmode="lin" valueType="num">
                                      <p:cBhvr additive="base">
                                        <p:cTn id="67" dur="500" fill="hold"/>
                                        <p:tgtEl>
                                          <p:spTgt spid="47"/>
                                        </p:tgtEl>
                                        <p:attrNameLst>
                                          <p:attrName>ppt_x</p:attrName>
                                        </p:attrNameLst>
                                      </p:cBhvr>
                                      <p:tavLst>
                                        <p:tav tm="0">
                                          <p:val>
                                            <p:strVal val="#ppt_x"/>
                                          </p:val>
                                        </p:tav>
                                        <p:tav tm="100000">
                                          <p:val>
                                            <p:strVal val="#ppt_x"/>
                                          </p:val>
                                        </p:tav>
                                      </p:tavLst>
                                    </p:anim>
                                    <p:anim calcmode="lin" valueType="num">
                                      <p:cBhvr additive="base">
                                        <p:cTn id="68"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43" grpId="0"/>
      <p:bldP spid="45" grpId="0"/>
      <p:bldP spid="47" grpId="0"/>
      <p:bldP spid="49" grpId="0"/>
      <p:bldP spid="55" grpId="0"/>
      <p:bldP spid="57" grpId="0"/>
      <p:bldP spid="59" grpId="0"/>
      <p:bldP spid="63" grpId="0"/>
      <p:bldP spid="2" grpId="0" animBg="1"/>
      <p:bldP spid="29" grpId="0" animBg="1"/>
      <p:bldP spid="30" grpId="0" animBg="1"/>
      <p:bldP spid="3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algn="ctr"/>
            <a:r>
              <a:rPr lang="en-US" sz="2400" b="1" dirty="0" smtClean="0"/>
              <a:t>SPCM (ENLISTED PANEL)</a:t>
            </a:r>
            <a:br>
              <a:rPr lang="en-US" sz="2400" b="1" dirty="0" smtClean="0"/>
            </a:br>
            <a:r>
              <a:rPr lang="en-US" sz="2400" b="1" dirty="0" smtClean="0"/>
              <a:t>PEREMPTORY CHALLENGES</a:t>
            </a:r>
            <a:endParaRPr lang="en-US" sz="2400" b="1" dirty="0"/>
          </a:p>
        </p:txBody>
      </p:sp>
      <p:sp>
        <p:nvSpPr>
          <p:cNvPr id="5" name="Rectangle 4"/>
          <p:cNvSpPr/>
          <p:nvPr/>
        </p:nvSpPr>
        <p:spPr>
          <a:xfrm>
            <a:off x="264254" y="2379853"/>
            <a:ext cx="8405768" cy="32465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0" name="Oval 39"/>
          <p:cNvSpPr/>
          <p:nvPr/>
        </p:nvSpPr>
        <p:spPr>
          <a:xfrm>
            <a:off x="6002203" y="4448787"/>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1" name="TextBox 40"/>
          <p:cNvSpPr txBox="1"/>
          <p:nvPr/>
        </p:nvSpPr>
        <p:spPr>
          <a:xfrm>
            <a:off x="6187929" y="4609144"/>
            <a:ext cx="280846" cy="300082"/>
          </a:xfrm>
          <a:prstGeom prst="rect">
            <a:avLst/>
          </a:prstGeom>
          <a:noFill/>
        </p:spPr>
        <p:txBody>
          <a:bodyPr wrap="none" rtlCol="0">
            <a:spAutoFit/>
          </a:bodyPr>
          <a:lstStyle/>
          <a:p>
            <a:r>
              <a:rPr lang="en-US" sz="1350" dirty="0"/>
              <a:t>5</a:t>
            </a:r>
          </a:p>
        </p:txBody>
      </p:sp>
      <p:sp>
        <p:nvSpPr>
          <p:cNvPr id="42" name="Oval 41"/>
          <p:cNvSpPr/>
          <p:nvPr/>
        </p:nvSpPr>
        <p:spPr>
          <a:xfrm>
            <a:off x="4775194" y="4448787"/>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3" name="TextBox 42"/>
          <p:cNvSpPr txBox="1"/>
          <p:nvPr/>
        </p:nvSpPr>
        <p:spPr>
          <a:xfrm>
            <a:off x="4960920" y="4609144"/>
            <a:ext cx="280846" cy="300082"/>
          </a:xfrm>
          <a:prstGeom prst="rect">
            <a:avLst/>
          </a:prstGeom>
          <a:noFill/>
        </p:spPr>
        <p:txBody>
          <a:bodyPr wrap="none" rtlCol="0">
            <a:spAutoFit/>
          </a:bodyPr>
          <a:lstStyle/>
          <a:p>
            <a:r>
              <a:rPr lang="en-US" sz="1350" dirty="0"/>
              <a:t>6</a:t>
            </a:r>
          </a:p>
        </p:txBody>
      </p:sp>
      <p:sp>
        <p:nvSpPr>
          <p:cNvPr id="44" name="Oval 43"/>
          <p:cNvSpPr/>
          <p:nvPr/>
        </p:nvSpPr>
        <p:spPr>
          <a:xfrm>
            <a:off x="3491798" y="4448787"/>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5" name="TextBox 44"/>
          <p:cNvSpPr txBox="1"/>
          <p:nvPr/>
        </p:nvSpPr>
        <p:spPr>
          <a:xfrm>
            <a:off x="3677524" y="4609144"/>
            <a:ext cx="280846" cy="300082"/>
          </a:xfrm>
          <a:prstGeom prst="rect">
            <a:avLst/>
          </a:prstGeom>
          <a:noFill/>
        </p:spPr>
        <p:txBody>
          <a:bodyPr wrap="none" rtlCol="0">
            <a:spAutoFit/>
          </a:bodyPr>
          <a:lstStyle/>
          <a:p>
            <a:r>
              <a:rPr lang="en-US" sz="1350" dirty="0"/>
              <a:t>8</a:t>
            </a:r>
          </a:p>
        </p:txBody>
      </p:sp>
      <p:sp>
        <p:nvSpPr>
          <p:cNvPr id="46" name="Oval 45"/>
          <p:cNvSpPr/>
          <p:nvPr/>
        </p:nvSpPr>
        <p:spPr>
          <a:xfrm>
            <a:off x="927103" y="4448787"/>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7" name="TextBox 46"/>
          <p:cNvSpPr txBox="1"/>
          <p:nvPr/>
        </p:nvSpPr>
        <p:spPr>
          <a:xfrm>
            <a:off x="1112828" y="4609144"/>
            <a:ext cx="280846" cy="300082"/>
          </a:xfrm>
          <a:prstGeom prst="rect">
            <a:avLst/>
          </a:prstGeom>
          <a:noFill/>
        </p:spPr>
        <p:txBody>
          <a:bodyPr wrap="none" rtlCol="0">
            <a:spAutoFit/>
          </a:bodyPr>
          <a:lstStyle/>
          <a:p>
            <a:r>
              <a:rPr lang="en-US" sz="1350" dirty="0"/>
              <a:t>2</a:t>
            </a:r>
          </a:p>
        </p:txBody>
      </p:sp>
      <p:sp>
        <p:nvSpPr>
          <p:cNvPr id="48" name="Oval 47"/>
          <p:cNvSpPr/>
          <p:nvPr/>
        </p:nvSpPr>
        <p:spPr>
          <a:xfrm>
            <a:off x="2209450" y="4448787"/>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9" name="TextBox 48"/>
          <p:cNvSpPr txBox="1"/>
          <p:nvPr/>
        </p:nvSpPr>
        <p:spPr>
          <a:xfrm>
            <a:off x="2395176" y="4609144"/>
            <a:ext cx="280846" cy="300082"/>
          </a:xfrm>
          <a:prstGeom prst="rect">
            <a:avLst/>
          </a:prstGeom>
          <a:noFill/>
        </p:spPr>
        <p:txBody>
          <a:bodyPr wrap="none" rtlCol="0">
            <a:spAutoFit/>
          </a:bodyPr>
          <a:lstStyle/>
          <a:p>
            <a:r>
              <a:rPr lang="en-US" sz="1350" dirty="0"/>
              <a:t>9</a:t>
            </a:r>
          </a:p>
        </p:txBody>
      </p:sp>
      <p:sp>
        <p:nvSpPr>
          <p:cNvPr id="54" name="Oval 53"/>
          <p:cNvSpPr/>
          <p:nvPr/>
        </p:nvSpPr>
        <p:spPr>
          <a:xfrm>
            <a:off x="4775194" y="2895775"/>
            <a:ext cx="597716" cy="59771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5" name="TextBox 54"/>
          <p:cNvSpPr txBox="1"/>
          <p:nvPr/>
        </p:nvSpPr>
        <p:spPr>
          <a:xfrm>
            <a:off x="4960920" y="3056132"/>
            <a:ext cx="280846" cy="300082"/>
          </a:xfrm>
          <a:prstGeom prst="rect">
            <a:avLst/>
          </a:prstGeom>
          <a:noFill/>
        </p:spPr>
        <p:txBody>
          <a:bodyPr wrap="none" rtlCol="0">
            <a:spAutoFit/>
          </a:bodyPr>
          <a:lstStyle/>
          <a:p>
            <a:r>
              <a:rPr lang="en-US" sz="1350" dirty="0"/>
              <a:t>4</a:t>
            </a:r>
          </a:p>
        </p:txBody>
      </p:sp>
      <p:sp>
        <p:nvSpPr>
          <p:cNvPr id="56" name="Oval 55"/>
          <p:cNvSpPr/>
          <p:nvPr/>
        </p:nvSpPr>
        <p:spPr>
          <a:xfrm>
            <a:off x="3491798" y="2895775"/>
            <a:ext cx="597716" cy="59771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7" name="TextBox 56"/>
          <p:cNvSpPr txBox="1"/>
          <p:nvPr/>
        </p:nvSpPr>
        <p:spPr>
          <a:xfrm>
            <a:off x="3679919" y="3056132"/>
            <a:ext cx="280846" cy="300082"/>
          </a:xfrm>
          <a:prstGeom prst="rect">
            <a:avLst/>
          </a:prstGeom>
          <a:noFill/>
        </p:spPr>
        <p:txBody>
          <a:bodyPr wrap="none" rtlCol="0">
            <a:spAutoFit/>
          </a:bodyPr>
          <a:lstStyle/>
          <a:p>
            <a:r>
              <a:rPr lang="en-US" sz="1350" dirty="0"/>
              <a:t>7</a:t>
            </a:r>
          </a:p>
        </p:txBody>
      </p:sp>
      <p:sp>
        <p:nvSpPr>
          <p:cNvPr id="58" name="Oval 57"/>
          <p:cNvSpPr/>
          <p:nvPr/>
        </p:nvSpPr>
        <p:spPr>
          <a:xfrm>
            <a:off x="927103" y="2895775"/>
            <a:ext cx="597716" cy="59771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9" name="TextBox 58"/>
          <p:cNvSpPr txBox="1"/>
          <p:nvPr/>
        </p:nvSpPr>
        <p:spPr>
          <a:xfrm>
            <a:off x="1112828" y="3056132"/>
            <a:ext cx="280846" cy="300082"/>
          </a:xfrm>
          <a:prstGeom prst="rect">
            <a:avLst/>
          </a:prstGeom>
          <a:noFill/>
        </p:spPr>
        <p:txBody>
          <a:bodyPr wrap="none" rtlCol="0">
            <a:spAutoFit/>
          </a:bodyPr>
          <a:lstStyle/>
          <a:p>
            <a:r>
              <a:rPr lang="en-US" sz="1350" dirty="0"/>
              <a:t>1</a:t>
            </a:r>
          </a:p>
        </p:txBody>
      </p:sp>
      <p:sp>
        <p:nvSpPr>
          <p:cNvPr id="62" name="Oval 61"/>
          <p:cNvSpPr/>
          <p:nvPr/>
        </p:nvSpPr>
        <p:spPr>
          <a:xfrm>
            <a:off x="7229212" y="2895775"/>
            <a:ext cx="597716" cy="59771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3" name="TextBox 62"/>
          <p:cNvSpPr txBox="1"/>
          <p:nvPr/>
        </p:nvSpPr>
        <p:spPr>
          <a:xfrm>
            <a:off x="7414938" y="3056132"/>
            <a:ext cx="280846" cy="300082"/>
          </a:xfrm>
          <a:prstGeom prst="rect">
            <a:avLst/>
          </a:prstGeom>
          <a:noFill/>
        </p:spPr>
        <p:txBody>
          <a:bodyPr wrap="none" rtlCol="0">
            <a:spAutoFit/>
          </a:bodyPr>
          <a:lstStyle/>
          <a:p>
            <a:r>
              <a:rPr lang="en-US" sz="1350" dirty="0"/>
              <a:t>3</a:t>
            </a:r>
          </a:p>
        </p:txBody>
      </p:sp>
      <p:sp>
        <p:nvSpPr>
          <p:cNvPr id="33" name="&quot;No&quot; Symbol 32"/>
          <p:cNvSpPr/>
          <p:nvPr/>
        </p:nvSpPr>
        <p:spPr>
          <a:xfrm>
            <a:off x="3456890" y="2829711"/>
            <a:ext cx="742426" cy="72984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Defense</a:t>
            </a:r>
          </a:p>
        </p:txBody>
      </p:sp>
      <p:sp>
        <p:nvSpPr>
          <p:cNvPr id="3" name="Footer Placeholder 2"/>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18</a:t>
            </a:fld>
            <a:endParaRPr lang="en-US"/>
          </a:p>
        </p:txBody>
      </p:sp>
      <p:sp>
        <p:nvSpPr>
          <p:cNvPr id="26"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1161089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algn="ctr"/>
            <a:r>
              <a:rPr lang="en-US" sz="2400" b="1" dirty="0" smtClean="0"/>
              <a:t>SPCM (ENLISTED PANEL)</a:t>
            </a:r>
            <a:br>
              <a:rPr lang="en-US" sz="2400" b="1" dirty="0" smtClean="0"/>
            </a:br>
            <a:r>
              <a:rPr lang="en-US" sz="2400" b="1" dirty="0" smtClean="0"/>
              <a:t>IMPANEL MEMBERS</a:t>
            </a:r>
            <a:endParaRPr lang="en-US" sz="2400" b="1" dirty="0"/>
          </a:p>
        </p:txBody>
      </p:sp>
      <p:sp>
        <p:nvSpPr>
          <p:cNvPr id="5" name="Rectangle 4"/>
          <p:cNvSpPr/>
          <p:nvPr/>
        </p:nvSpPr>
        <p:spPr>
          <a:xfrm>
            <a:off x="264254" y="2379853"/>
            <a:ext cx="8405768" cy="32465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0" name="Oval 39"/>
          <p:cNvSpPr/>
          <p:nvPr/>
        </p:nvSpPr>
        <p:spPr>
          <a:xfrm>
            <a:off x="6002203" y="4448787"/>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1" name="TextBox 40"/>
          <p:cNvSpPr txBox="1"/>
          <p:nvPr/>
        </p:nvSpPr>
        <p:spPr>
          <a:xfrm>
            <a:off x="6187929" y="4609144"/>
            <a:ext cx="280846" cy="300082"/>
          </a:xfrm>
          <a:prstGeom prst="rect">
            <a:avLst/>
          </a:prstGeom>
          <a:noFill/>
        </p:spPr>
        <p:txBody>
          <a:bodyPr wrap="none" rtlCol="0">
            <a:spAutoFit/>
          </a:bodyPr>
          <a:lstStyle/>
          <a:p>
            <a:r>
              <a:rPr lang="en-US" sz="1350" dirty="0"/>
              <a:t>5</a:t>
            </a:r>
          </a:p>
        </p:txBody>
      </p:sp>
      <p:sp>
        <p:nvSpPr>
          <p:cNvPr id="42" name="Oval 41"/>
          <p:cNvSpPr/>
          <p:nvPr/>
        </p:nvSpPr>
        <p:spPr>
          <a:xfrm>
            <a:off x="4775194" y="4448787"/>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3" name="TextBox 42"/>
          <p:cNvSpPr txBox="1"/>
          <p:nvPr/>
        </p:nvSpPr>
        <p:spPr>
          <a:xfrm>
            <a:off x="4960920" y="4609144"/>
            <a:ext cx="280846" cy="300082"/>
          </a:xfrm>
          <a:prstGeom prst="rect">
            <a:avLst/>
          </a:prstGeom>
          <a:noFill/>
        </p:spPr>
        <p:txBody>
          <a:bodyPr wrap="none" rtlCol="0">
            <a:spAutoFit/>
          </a:bodyPr>
          <a:lstStyle/>
          <a:p>
            <a:r>
              <a:rPr lang="en-US" sz="1350" dirty="0"/>
              <a:t>6</a:t>
            </a:r>
          </a:p>
        </p:txBody>
      </p:sp>
      <p:sp>
        <p:nvSpPr>
          <p:cNvPr id="44" name="Oval 43"/>
          <p:cNvSpPr/>
          <p:nvPr/>
        </p:nvSpPr>
        <p:spPr>
          <a:xfrm>
            <a:off x="3491798" y="4448787"/>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5" name="TextBox 44"/>
          <p:cNvSpPr txBox="1"/>
          <p:nvPr/>
        </p:nvSpPr>
        <p:spPr>
          <a:xfrm>
            <a:off x="3677524" y="4609144"/>
            <a:ext cx="280846" cy="300082"/>
          </a:xfrm>
          <a:prstGeom prst="rect">
            <a:avLst/>
          </a:prstGeom>
          <a:noFill/>
        </p:spPr>
        <p:txBody>
          <a:bodyPr wrap="none" rtlCol="0">
            <a:spAutoFit/>
          </a:bodyPr>
          <a:lstStyle/>
          <a:p>
            <a:r>
              <a:rPr lang="en-US" sz="1350" dirty="0"/>
              <a:t>8</a:t>
            </a:r>
          </a:p>
        </p:txBody>
      </p:sp>
      <p:grpSp>
        <p:nvGrpSpPr>
          <p:cNvPr id="8" name="Group 7"/>
          <p:cNvGrpSpPr/>
          <p:nvPr/>
        </p:nvGrpSpPr>
        <p:grpSpPr>
          <a:xfrm>
            <a:off x="927103" y="4448787"/>
            <a:ext cx="597716" cy="597716"/>
            <a:chOff x="927103" y="4448787"/>
            <a:chExt cx="597716" cy="597716"/>
          </a:xfrm>
        </p:grpSpPr>
        <p:sp>
          <p:nvSpPr>
            <p:cNvPr id="46" name="Oval 45"/>
            <p:cNvSpPr/>
            <p:nvPr/>
          </p:nvSpPr>
          <p:spPr>
            <a:xfrm>
              <a:off x="927103" y="4448787"/>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7" name="TextBox 46"/>
            <p:cNvSpPr txBox="1"/>
            <p:nvPr/>
          </p:nvSpPr>
          <p:spPr>
            <a:xfrm>
              <a:off x="1112828" y="4609144"/>
              <a:ext cx="280846" cy="300082"/>
            </a:xfrm>
            <a:prstGeom prst="rect">
              <a:avLst/>
            </a:prstGeom>
            <a:noFill/>
          </p:spPr>
          <p:txBody>
            <a:bodyPr wrap="none" rtlCol="0">
              <a:spAutoFit/>
            </a:bodyPr>
            <a:lstStyle/>
            <a:p>
              <a:r>
                <a:rPr lang="en-US" sz="1350" dirty="0"/>
                <a:t>2</a:t>
              </a:r>
            </a:p>
          </p:txBody>
        </p:sp>
      </p:grpSp>
      <p:sp>
        <p:nvSpPr>
          <p:cNvPr id="48" name="Oval 47"/>
          <p:cNvSpPr/>
          <p:nvPr/>
        </p:nvSpPr>
        <p:spPr>
          <a:xfrm>
            <a:off x="2209450" y="4448787"/>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9" name="TextBox 48"/>
          <p:cNvSpPr txBox="1"/>
          <p:nvPr/>
        </p:nvSpPr>
        <p:spPr>
          <a:xfrm>
            <a:off x="2395176" y="4609144"/>
            <a:ext cx="280846" cy="300082"/>
          </a:xfrm>
          <a:prstGeom prst="rect">
            <a:avLst/>
          </a:prstGeom>
          <a:noFill/>
        </p:spPr>
        <p:txBody>
          <a:bodyPr wrap="none" rtlCol="0">
            <a:spAutoFit/>
          </a:bodyPr>
          <a:lstStyle/>
          <a:p>
            <a:r>
              <a:rPr lang="en-US" sz="1350" dirty="0"/>
              <a:t>9</a:t>
            </a:r>
          </a:p>
        </p:txBody>
      </p:sp>
      <p:sp>
        <p:nvSpPr>
          <p:cNvPr id="54" name="Oval 53"/>
          <p:cNvSpPr/>
          <p:nvPr/>
        </p:nvSpPr>
        <p:spPr>
          <a:xfrm>
            <a:off x="4775194" y="2895775"/>
            <a:ext cx="597716" cy="59771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5" name="TextBox 54"/>
          <p:cNvSpPr txBox="1"/>
          <p:nvPr/>
        </p:nvSpPr>
        <p:spPr>
          <a:xfrm>
            <a:off x="4960920" y="3056132"/>
            <a:ext cx="280846" cy="300082"/>
          </a:xfrm>
          <a:prstGeom prst="rect">
            <a:avLst/>
          </a:prstGeom>
          <a:noFill/>
        </p:spPr>
        <p:txBody>
          <a:bodyPr wrap="none" rtlCol="0">
            <a:spAutoFit/>
          </a:bodyPr>
          <a:lstStyle/>
          <a:p>
            <a:r>
              <a:rPr lang="en-US" sz="1350" dirty="0"/>
              <a:t>4</a:t>
            </a:r>
          </a:p>
        </p:txBody>
      </p:sp>
      <p:sp>
        <p:nvSpPr>
          <p:cNvPr id="58" name="Oval 57"/>
          <p:cNvSpPr/>
          <p:nvPr/>
        </p:nvSpPr>
        <p:spPr>
          <a:xfrm>
            <a:off x="927103" y="2895775"/>
            <a:ext cx="597716" cy="59771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9" name="TextBox 58"/>
          <p:cNvSpPr txBox="1"/>
          <p:nvPr/>
        </p:nvSpPr>
        <p:spPr>
          <a:xfrm>
            <a:off x="1112828" y="3056132"/>
            <a:ext cx="280846" cy="300082"/>
          </a:xfrm>
          <a:prstGeom prst="rect">
            <a:avLst/>
          </a:prstGeom>
          <a:noFill/>
        </p:spPr>
        <p:txBody>
          <a:bodyPr wrap="none" rtlCol="0">
            <a:spAutoFit/>
          </a:bodyPr>
          <a:lstStyle/>
          <a:p>
            <a:r>
              <a:rPr lang="en-US" sz="1350" dirty="0"/>
              <a:t>1</a:t>
            </a:r>
          </a:p>
        </p:txBody>
      </p:sp>
      <p:grpSp>
        <p:nvGrpSpPr>
          <p:cNvPr id="7" name="Group 6"/>
          <p:cNvGrpSpPr/>
          <p:nvPr/>
        </p:nvGrpSpPr>
        <p:grpSpPr>
          <a:xfrm>
            <a:off x="7229212" y="2895775"/>
            <a:ext cx="597716" cy="597716"/>
            <a:chOff x="7229212" y="2895775"/>
            <a:chExt cx="597716" cy="597716"/>
          </a:xfrm>
          <a:solidFill>
            <a:srgbClr val="FFFF00"/>
          </a:solidFill>
        </p:grpSpPr>
        <p:sp>
          <p:nvSpPr>
            <p:cNvPr id="62" name="Oval 61"/>
            <p:cNvSpPr/>
            <p:nvPr/>
          </p:nvSpPr>
          <p:spPr>
            <a:xfrm>
              <a:off x="7229212" y="2895775"/>
              <a:ext cx="597716" cy="597716"/>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3" name="TextBox 62"/>
            <p:cNvSpPr txBox="1"/>
            <p:nvPr/>
          </p:nvSpPr>
          <p:spPr>
            <a:xfrm>
              <a:off x="7414938" y="3056132"/>
              <a:ext cx="280846" cy="300082"/>
            </a:xfrm>
            <a:prstGeom prst="rect">
              <a:avLst/>
            </a:prstGeom>
            <a:grpFill/>
          </p:spPr>
          <p:txBody>
            <a:bodyPr wrap="none" rtlCol="0">
              <a:spAutoFit/>
            </a:bodyPr>
            <a:lstStyle/>
            <a:p>
              <a:r>
                <a:rPr lang="en-US" sz="1350" dirty="0"/>
                <a:t>3</a:t>
              </a:r>
            </a:p>
          </p:txBody>
        </p:sp>
      </p:grpSp>
      <p:sp>
        <p:nvSpPr>
          <p:cNvPr id="3" name="Footer Placeholder 2"/>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19</a:t>
            </a:fld>
            <a:endParaRPr lang="en-US"/>
          </a:p>
        </p:txBody>
      </p:sp>
      <p:sp>
        <p:nvSpPr>
          <p:cNvPr id="25" name="TextBox 24"/>
          <p:cNvSpPr txBox="1"/>
          <p:nvPr/>
        </p:nvSpPr>
        <p:spPr>
          <a:xfrm>
            <a:off x="207104" y="5688541"/>
            <a:ext cx="6232668" cy="300082"/>
          </a:xfrm>
          <a:prstGeom prst="rect">
            <a:avLst/>
          </a:prstGeom>
          <a:noFill/>
        </p:spPr>
        <p:txBody>
          <a:bodyPr wrap="none" rtlCol="0">
            <a:spAutoFit/>
          </a:bodyPr>
          <a:lstStyle/>
          <a:p>
            <a:r>
              <a:rPr lang="en-US" sz="1350" dirty="0"/>
              <a:t>* MJ impanels </a:t>
            </a:r>
            <a:r>
              <a:rPr lang="en-US" sz="1350" dirty="0" smtClean="0"/>
              <a:t>enlisted members </a:t>
            </a:r>
            <a:r>
              <a:rPr lang="en-US" sz="1350" dirty="0"/>
              <a:t>by lowest random </a:t>
            </a:r>
            <a:r>
              <a:rPr lang="en-US" sz="1350" dirty="0" smtClean="0"/>
              <a:t>number, then remaining members</a:t>
            </a:r>
            <a:endParaRPr lang="en-US" sz="1350" dirty="0"/>
          </a:p>
        </p:txBody>
      </p:sp>
      <p:sp>
        <p:nvSpPr>
          <p:cNvPr id="26"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73825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4.44444E-6 3.7037E-7 L 0.56024 -0.42199 " pathEditMode="relative" rAng="0" ptsTypes="AA">
                                      <p:cBhvr>
                                        <p:cTn id="6" dur="2000" fill="hold"/>
                                        <p:tgtEl>
                                          <p:spTgt spid="48"/>
                                        </p:tgtEl>
                                        <p:attrNameLst>
                                          <p:attrName>ppt_x</p:attrName>
                                          <p:attrName>ppt_y</p:attrName>
                                        </p:attrNameLst>
                                      </p:cBhvr>
                                      <p:rCtr x="28003" y="-21111"/>
                                    </p:animMotion>
                                  </p:childTnLst>
                                </p:cTn>
                              </p:par>
                              <p:par>
                                <p:cTn id="7" presetID="42" presetClass="path" presetSubtype="0" accel="50000" decel="50000" fill="hold" grpId="0" nodeType="withEffect">
                                  <p:stCondLst>
                                    <p:cond delay="0"/>
                                  </p:stCondLst>
                                  <p:childTnLst>
                                    <p:animMotion origin="layout" path="M -3.61111E-6 -2.59259E-6 L 0.55937 -0.42708 " pathEditMode="relative" rAng="0" ptsTypes="AA">
                                      <p:cBhvr>
                                        <p:cTn id="8" dur="2000" fill="hold"/>
                                        <p:tgtEl>
                                          <p:spTgt spid="49"/>
                                        </p:tgtEl>
                                        <p:attrNameLst>
                                          <p:attrName>ppt_x</p:attrName>
                                          <p:attrName>ppt_y</p:attrName>
                                        </p:attrNameLst>
                                      </p:cBhvr>
                                      <p:rCtr x="28073" y="-21296"/>
                                    </p:animMotion>
                                  </p:childTnLst>
                                </p:cTn>
                              </p:par>
                              <p:par>
                                <p:cTn id="9" presetID="42" presetClass="path" presetSubtype="0" accel="50000" decel="50000" fill="hold" grpId="0" nodeType="withEffect">
                                  <p:stCondLst>
                                    <p:cond delay="0"/>
                                  </p:stCondLst>
                                  <p:childTnLst>
                                    <p:animMotion origin="layout" path="M -4.72222E-6 2.22045E-16 L 0.30417 -0.42477 " pathEditMode="relative" rAng="0" ptsTypes="AA">
                                      <p:cBhvr>
                                        <p:cTn id="10" dur="2000" fill="hold"/>
                                        <p:tgtEl>
                                          <p:spTgt spid="45"/>
                                        </p:tgtEl>
                                        <p:attrNameLst>
                                          <p:attrName>ppt_x</p:attrName>
                                          <p:attrName>ppt_y</p:attrName>
                                        </p:attrNameLst>
                                      </p:cBhvr>
                                      <p:rCtr x="15208" y="-21250"/>
                                    </p:animMotion>
                                  </p:childTnLst>
                                </p:cTn>
                              </p:par>
                              <p:par>
                                <p:cTn id="11" presetID="42" presetClass="path" presetSubtype="0" accel="50000" decel="50000" fill="hold" grpId="0" nodeType="withEffect">
                                  <p:stCondLst>
                                    <p:cond delay="0"/>
                                  </p:stCondLst>
                                  <p:childTnLst>
                                    <p:animMotion origin="layout" path="M -3.33333E-6 3.7037E-7 L 0.30712 -0.42431 " pathEditMode="relative" rAng="0" ptsTypes="AA">
                                      <p:cBhvr>
                                        <p:cTn id="12" dur="2000" fill="hold"/>
                                        <p:tgtEl>
                                          <p:spTgt spid="44"/>
                                        </p:tgtEl>
                                        <p:attrNameLst>
                                          <p:attrName>ppt_x</p:attrName>
                                          <p:attrName>ppt_y</p:attrName>
                                        </p:attrNameLst>
                                      </p:cBhvr>
                                      <p:rCtr x="15347" y="-21227"/>
                                    </p:animMotion>
                                  </p:childTnLst>
                                </p:cTn>
                              </p:par>
                              <p:par>
                                <p:cTn id="13" presetID="42" presetClass="path" presetSubtype="0" accel="50000" decel="50000" fill="hold" grpId="0" nodeType="withEffect">
                                  <p:stCondLst>
                                    <p:cond delay="0"/>
                                  </p:stCondLst>
                                  <p:childTnLst>
                                    <p:animMotion origin="layout" path="M -2.5E-6 2.22045E-16 L 0.03577 -0.42593 " pathEditMode="relative" rAng="0" ptsTypes="AA">
                                      <p:cBhvr>
                                        <p:cTn id="14" dur="2000" fill="hold"/>
                                        <p:tgtEl>
                                          <p:spTgt spid="43"/>
                                        </p:tgtEl>
                                        <p:attrNameLst>
                                          <p:attrName>ppt_x</p:attrName>
                                          <p:attrName>ppt_y</p:attrName>
                                        </p:attrNameLst>
                                      </p:cBhvr>
                                      <p:rCtr x="1788" y="-21296"/>
                                    </p:animMotion>
                                  </p:childTnLst>
                                </p:cTn>
                              </p:par>
                              <p:par>
                                <p:cTn id="15" presetID="42" presetClass="path" presetSubtype="0" accel="50000" decel="50000" fill="hold" grpId="0" nodeType="withEffect">
                                  <p:stCondLst>
                                    <p:cond delay="0"/>
                                  </p:stCondLst>
                                  <p:childTnLst>
                                    <p:animMotion origin="layout" path="M -1.11111E-6 3.7037E-7 L 0.03872 -0.42546 " pathEditMode="relative" rAng="0" ptsTypes="AA">
                                      <p:cBhvr>
                                        <p:cTn id="16" dur="2000" fill="hold"/>
                                        <p:tgtEl>
                                          <p:spTgt spid="42"/>
                                        </p:tgtEl>
                                        <p:attrNameLst>
                                          <p:attrName>ppt_x</p:attrName>
                                          <p:attrName>ppt_y</p:attrName>
                                        </p:attrNameLst>
                                      </p:cBhvr>
                                      <p:rCtr x="1927" y="-21273"/>
                                    </p:animMotion>
                                  </p:childTnLst>
                                </p:cTn>
                              </p:par>
                              <p:par>
                                <p:cTn id="17" presetID="42" presetClass="path" presetSubtype="0" accel="50000" decel="50000" fill="hold" grpId="0" nodeType="withEffect">
                                  <p:stCondLst>
                                    <p:cond delay="0"/>
                                  </p:stCondLst>
                                  <p:childTnLst>
                                    <p:animMotion origin="layout" path="M -3.88889E-6 2.22045E-16 L -0.21145 -0.42477 " pathEditMode="relative" rAng="0" ptsTypes="AA">
                                      <p:cBhvr>
                                        <p:cTn id="18" dur="2000" fill="hold"/>
                                        <p:tgtEl>
                                          <p:spTgt spid="41"/>
                                        </p:tgtEl>
                                        <p:attrNameLst>
                                          <p:attrName>ppt_x</p:attrName>
                                          <p:attrName>ppt_y</p:attrName>
                                        </p:attrNameLst>
                                      </p:cBhvr>
                                      <p:rCtr x="-10573" y="-21250"/>
                                    </p:animMotion>
                                  </p:childTnLst>
                                </p:cTn>
                              </p:par>
                              <p:par>
                                <p:cTn id="19" presetID="42" presetClass="path" presetSubtype="0" accel="50000" decel="50000" fill="hold" grpId="0" nodeType="withEffect">
                                  <p:stCondLst>
                                    <p:cond delay="0"/>
                                  </p:stCondLst>
                                  <p:childTnLst>
                                    <p:animMotion origin="layout" path="M -2.5E-6 3.7037E-7 L -0.2085 -0.42431 " pathEditMode="relative" rAng="0" ptsTypes="AA">
                                      <p:cBhvr>
                                        <p:cTn id="20" dur="2000" fill="hold"/>
                                        <p:tgtEl>
                                          <p:spTgt spid="40"/>
                                        </p:tgtEl>
                                        <p:attrNameLst>
                                          <p:attrName>ppt_x</p:attrName>
                                          <p:attrName>ppt_y</p:attrName>
                                        </p:attrNameLst>
                                      </p:cBhvr>
                                      <p:rCtr x="-10434" y="-21227"/>
                                    </p:animMotion>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fade">
                                      <p:cBhvr>
                                        <p:cTn id="24" dur="1000"/>
                                        <p:tgtEl>
                                          <p:spTgt spid="25"/>
                                        </p:tgtEl>
                                      </p:cBhvr>
                                    </p:animEffect>
                                    <p:anim calcmode="lin" valueType="num">
                                      <p:cBhvr>
                                        <p:cTn id="25" dur="1000" fill="hold"/>
                                        <p:tgtEl>
                                          <p:spTgt spid="25"/>
                                        </p:tgtEl>
                                        <p:attrNameLst>
                                          <p:attrName>ppt_x</p:attrName>
                                        </p:attrNameLst>
                                      </p:cBhvr>
                                      <p:tavLst>
                                        <p:tav tm="0">
                                          <p:val>
                                            <p:strVal val="#ppt_x"/>
                                          </p:val>
                                        </p:tav>
                                        <p:tav tm="100000">
                                          <p:val>
                                            <p:strVal val="#ppt_x"/>
                                          </p:val>
                                        </p:tav>
                                      </p:tavLst>
                                    </p:anim>
                                    <p:anim calcmode="lin" valueType="num">
                                      <p:cBhvr>
                                        <p:cTn id="26" dur="1000" fill="hold"/>
                                        <p:tgtEl>
                                          <p:spTgt spid="25"/>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42" presetClass="path" presetSubtype="0" accel="50000" decel="50000" fill="hold" grpId="0" nodeType="afterEffect">
                                  <p:stCondLst>
                                    <p:cond delay="0"/>
                                  </p:stCondLst>
                                  <p:childTnLst>
                                    <p:animMotion origin="layout" path="M 8.33333E-7 -1.11111E-6 L 0.13733 0.22477 " pathEditMode="relative" rAng="0" ptsTypes="AA">
                                      <p:cBhvr>
                                        <p:cTn id="29" dur="2000" fill="hold"/>
                                        <p:tgtEl>
                                          <p:spTgt spid="59"/>
                                        </p:tgtEl>
                                        <p:attrNameLst>
                                          <p:attrName>ppt_x</p:attrName>
                                          <p:attrName>ppt_y</p:attrName>
                                        </p:attrNameLst>
                                      </p:cBhvr>
                                      <p:rCtr x="6858" y="11227"/>
                                    </p:animMotion>
                                  </p:childTnLst>
                                </p:cTn>
                              </p:par>
                              <p:par>
                                <p:cTn id="30" presetID="42" presetClass="path" presetSubtype="0" accel="50000" decel="50000" fill="hold" grpId="0" nodeType="withEffect">
                                  <p:stCondLst>
                                    <p:cond delay="0"/>
                                  </p:stCondLst>
                                  <p:childTnLst>
                                    <p:animMotion origin="layout" path="M 0.00104 0.00116 L 0.14028 0.22639 " pathEditMode="relative" rAng="0" ptsTypes="AA">
                                      <p:cBhvr>
                                        <p:cTn id="31" dur="2000" fill="hold"/>
                                        <p:tgtEl>
                                          <p:spTgt spid="58"/>
                                        </p:tgtEl>
                                        <p:attrNameLst>
                                          <p:attrName>ppt_x</p:attrName>
                                          <p:attrName>ppt_y</p:attrName>
                                        </p:attrNameLst>
                                      </p:cBhvr>
                                      <p:rCtr x="6962" y="11505"/>
                                    </p:animMotion>
                                  </p:childTnLst>
                                </p:cTn>
                              </p:par>
                              <p:par>
                                <p:cTn id="32" presetID="42" presetClass="path" presetSubtype="0" accel="50000" decel="50000" fill="hold" nodeType="withEffect">
                                  <p:stCondLst>
                                    <p:cond delay="0"/>
                                  </p:stCondLst>
                                  <p:childTnLst>
                                    <p:animMotion origin="layout" path="M -3.88889E-6 -7.40741E-7 L -0.40573 0.22801 " pathEditMode="relative" rAng="0" ptsTypes="AA">
                                      <p:cBhvr>
                                        <p:cTn id="33" dur="2000" fill="hold"/>
                                        <p:tgtEl>
                                          <p:spTgt spid="7"/>
                                        </p:tgtEl>
                                        <p:attrNameLst>
                                          <p:attrName>ppt_x</p:attrName>
                                          <p:attrName>ppt_y</p:attrName>
                                        </p:attrNameLst>
                                      </p:cBhvr>
                                      <p:rCtr x="-20365" y="11574"/>
                                    </p:animMotion>
                                  </p:childTnLst>
                                </p:cTn>
                              </p:par>
                              <p:par>
                                <p:cTn id="34" presetID="42" presetClass="path" presetSubtype="0" accel="50000" decel="50000" fill="hold" nodeType="withEffect">
                                  <p:stCondLst>
                                    <p:cond delay="0"/>
                                  </p:stCondLst>
                                  <p:childTnLst>
                                    <p:animMotion origin="layout" path="M 2.22222E-6 3.7037E-7 L 0.42379 0.00162 " pathEditMode="relative" rAng="0" ptsTypes="AA">
                                      <p:cBhvr>
                                        <p:cTn id="35" dur="2000" fill="hold"/>
                                        <p:tgtEl>
                                          <p:spTgt spid="8"/>
                                        </p:tgtEl>
                                        <p:attrNameLst>
                                          <p:attrName>ppt_x</p:attrName>
                                          <p:attrName>ppt_y</p:attrName>
                                        </p:attrNameLst>
                                      </p:cBhvr>
                                      <p:rCtr x="21163" y="255"/>
                                    </p:animMotion>
                                  </p:childTnLst>
                                </p:cTn>
                              </p:par>
                              <p:par>
                                <p:cTn id="36" presetID="42" presetClass="path" presetSubtype="0" accel="50000" decel="50000" fill="hold" grpId="0" nodeType="withEffect">
                                  <p:stCondLst>
                                    <p:cond delay="0"/>
                                  </p:stCondLst>
                                  <p:childTnLst>
                                    <p:animMotion origin="layout" path="M -2.5E-6 -1.11111E-6 L 0.1342 0.22639 " pathEditMode="relative" rAng="0" ptsTypes="AA">
                                      <p:cBhvr>
                                        <p:cTn id="37" dur="2000" fill="hold"/>
                                        <p:tgtEl>
                                          <p:spTgt spid="55"/>
                                        </p:tgtEl>
                                        <p:attrNameLst>
                                          <p:attrName>ppt_x</p:attrName>
                                          <p:attrName>ppt_y</p:attrName>
                                        </p:attrNameLst>
                                      </p:cBhvr>
                                      <p:rCtr x="6580" y="11319"/>
                                    </p:animMotion>
                                  </p:childTnLst>
                                </p:cTn>
                              </p:par>
                              <p:par>
                                <p:cTn id="38" presetID="42" presetClass="path" presetSubtype="0" accel="50000" decel="50000" fill="hold" grpId="0" nodeType="withEffect">
                                  <p:stCondLst>
                                    <p:cond delay="0"/>
                                  </p:stCondLst>
                                  <p:childTnLst>
                                    <p:animMotion origin="layout" path="M 0.00295 -0.02199 L 0.13716 0.22801 " pathEditMode="relative" rAng="0" ptsTypes="AA">
                                      <p:cBhvr>
                                        <p:cTn id="39" dur="2000" fill="hold"/>
                                        <p:tgtEl>
                                          <p:spTgt spid="54"/>
                                        </p:tgtEl>
                                        <p:attrNameLst>
                                          <p:attrName>ppt_x</p:attrName>
                                          <p:attrName>ppt_y</p:attrName>
                                        </p:attrNameLst>
                                      </p:cBhvr>
                                      <p:rCtr x="6667" y="1238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1" grpId="0"/>
      <p:bldP spid="42" grpId="0" animBg="1"/>
      <p:bldP spid="43" grpId="0"/>
      <p:bldP spid="44" grpId="0" animBg="1"/>
      <p:bldP spid="45" grpId="0"/>
      <p:bldP spid="48" grpId="0" animBg="1"/>
      <p:bldP spid="49" grpId="0"/>
      <p:bldP spid="54" grpId="0" animBg="1"/>
      <p:bldP spid="55" grpId="0"/>
      <p:bldP spid="58" grpId="0" animBg="1"/>
      <p:bldP spid="59" grpId="0"/>
      <p:bldP spid="2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t>AGENDA</a:t>
            </a:r>
          </a:p>
        </p:txBody>
      </p:sp>
      <p:sp>
        <p:nvSpPr>
          <p:cNvPr id="4" name="Content Placeholder 3"/>
          <p:cNvSpPr>
            <a:spLocks noGrp="1"/>
          </p:cNvSpPr>
          <p:nvPr>
            <p:ph idx="1"/>
          </p:nvPr>
        </p:nvSpPr>
        <p:spPr/>
        <p:txBody>
          <a:bodyPr>
            <a:normAutofit/>
          </a:bodyPr>
          <a:lstStyle/>
          <a:p>
            <a:r>
              <a:rPr lang="en-US" sz="2400" dirty="0" smtClean="0"/>
              <a:t>Panel Selection</a:t>
            </a:r>
          </a:p>
          <a:p>
            <a:r>
              <a:rPr lang="en-US" sz="2400" dirty="0" smtClean="0"/>
              <a:t>Alternate Member v. New Member</a:t>
            </a:r>
          </a:p>
          <a:p>
            <a:r>
              <a:rPr lang="en-US" sz="2400" dirty="0"/>
              <a:t>Process of </a:t>
            </a:r>
            <a:r>
              <a:rPr lang="en-US" sz="2400" dirty="0" err="1" smtClean="0"/>
              <a:t>Impanelment</a:t>
            </a:r>
            <a:endParaRPr lang="en-US" sz="2400" dirty="0" smtClean="0"/>
          </a:p>
          <a:p>
            <a:r>
              <a:rPr lang="en-US" sz="2400" dirty="0"/>
              <a:t>Alternate Member Replacement</a:t>
            </a:r>
          </a:p>
          <a:p>
            <a:r>
              <a:rPr lang="en-US" sz="2400" dirty="0"/>
              <a:t>New Member after </a:t>
            </a:r>
            <a:r>
              <a:rPr lang="en-US" sz="2400" dirty="0" err="1" smtClean="0"/>
              <a:t>Impanelment</a:t>
            </a:r>
            <a:endParaRPr lang="en-US" sz="2400" dirty="0" smtClean="0"/>
          </a:p>
          <a:p>
            <a:r>
              <a:rPr lang="en-US" sz="2400" dirty="0" smtClean="0"/>
              <a:t>Jeopardy</a:t>
            </a:r>
          </a:p>
          <a:p>
            <a:r>
              <a:rPr lang="en-US" sz="2400" dirty="0" smtClean="0"/>
              <a:t>Questions</a:t>
            </a:r>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2</a:t>
            </a:fld>
            <a:endParaRPr lang="en-US"/>
          </a:p>
        </p:txBody>
      </p:sp>
      <p:sp>
        <p:nvSpPr>
          <p:cNvPr id="7"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30650610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algn="ctr"/>
            <a:r>
              <a:rPr lang="en-US" sz="2400" b="1" dirty="0" smtClean="0"/>
              <a:t>SPCM (ENLISTED PANEL)</a:t>
            </a:r>
            <a:br>
              <a:rPr lang="en-US" sz="2400" b="1" dirty="0" smtClean="0"/>
            </a:br>
            <a:r>
              <a:rPr lang="en-US" sz="2400" b="1" dirty="0" smtClean="0"/>
              <a:t>IMPANEL MEMBERS</a:t>
            </a:r>
            <a:endParaRPr lang="en-US" sz="2400" b="1" dirty="0"/>
          </a:p>
        </p:txBody>
      </p:sp>
      <p:sp>
        <p:nvSpPr>
          <p:cNvPr id="5" name="Rectangle 4"/>
          <p:cNvSpPr/>
          <p:nvPr/>
        </p:nvSpPr>
        <p:spPr>
          <a:xfrm>
            <a:off x="2064697" y="2379853"/>
            <a:ext cx="5070542" cy="32465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0" name="Oval 39"/>
          <p:cNvSpPr/>
          <p:nvPr/>
        </p:nvSpPr>
        <p:spPr>
          <a:xfrm>
            <a:off x="6186880" y="4760893"/>
            <a:ext cx="597716" cy="59771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1" name="TextBox 40"/>
          <p:cNvSpPr txBox="1"/>
          <p:nvPr/>
        </p:nvSpPr>
        <p:spPr>
          <a:xfrm>
            <a:off x="6372606" y="4921250"/>
            <a:ext cx="280846" cy="300082"/>
          </a:xfrm>
          <a:prstGeom prst="rect">
            <a:avLst/>
          </a:prstGeom>
          <a:noFill/>
        </p:spPr>
        <p:txBody>
          <a:bodyPr wrap="none" rtlCol="0">
            <a:spAutoFit/>
          </a:bodyPr>
          <a:lstStyle/>
          <a:p>
            <a:r>
              <a:rPr lang="en-US" sz="1350" dirty="0"/>
              <a:t>4</a:t>
            </a:r>
          </a:p>
        </p:txBody>
      </p:sp>
      <p:sp>
        <p:nvSpPr>
          <p:cNvPr id="42" name="Oval 41"/>
          <p:cNvSpPr/>
          <p:nvPr/>
        </p:nvSpPr>
        <p:spPr>
          <a:xfrm>
            <a:off x="7819870" y="4214588"/>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3" name="TextBox 42"/>
          <p:cNvSpPr txBox="1"/>
          <p:nvPr/>
        </p:nvSpPr>
        <p:spPr>
          <a:xfrm>
            <a:off x="8005596" y="4374946"/>
            <a:ext cx="280846" cy="300082"/>
          </a:xfrm>
          <a:prstGeom prst="rect">
            <a:avLst/>
          </a:prstGeom>
          <a:noFill/>
        </p:spPr>
        <p:txBody>
          <a:bodyPr wrap="none" rtlCol="0">
            <a:spAutoFit/>
          </a:bodyPr>
          <a:lstStyle/>
          <a:p>
            <a:r>
              <a:rPr lang="en-US" sz="1350" dirty="0"/>
              <a:t>6</a:t>
            </a:r>
          </a:p>
        </p:txBody>
      </p:sp>
      <p:sp>
        <p:nvSpPr>
          <p:cNvPr id="44" name="Oval 43"/>
          <p:cNvSpPr/>
          <p:nvPr/>
        </p:nvSpPr>
        <p:spPr>
          <a:xfrm>
            <a:off x="7819870" y="3237835"/>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5" name="TextBox 44"/>
          <p:cNvSpPr txBox="1"/>
          <p:nvPr/>
        </p:nvSpPr>
        <p:spPr>
          <a:xfrm>
            <a:off x="8005596" y="3398192"/>
            <a:ext cx="280846" cy="300082"/>
          </a:xfrm>
          <a:prstGeom prst="rect">
            <a:avLst/>
          </a:prstGeom>
          <a:noFill/>
        </p:spPr>
        <p:txBody>
          <a:bodyPr wrap="none" rtlCol="0">
            <a:spAutoFit/>
          </a:bodyPr>
          <a:lstStyle/>
          <a:p>
            <a:r>
              <a:rPr lang="en-US" sz="1350" dirty="0"/>
              <a:t>8</a:t>
            </a:r>
          </a:p>
        </p:txBody>
      </p:sp>
      <p:sp>
        <p:nvSpPr>
          <p:cNvPr id="46" name="Oval 45"/>
          <p:cNvSpPr/>
          <p:nvPr/>
        </p:nvSpPr>
        <p:spPr>
          <a:xfrm>
            <a:off x="4904533" y="4760893"/>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7" name="TextBox 46"/>
          <p:cNvSpPr txBox="1"/>
          <p:nvPr/>
        </p:nvSpPr>
        <p:spPr>
          <a:xfrm>
            <a:off x="5090258" y="4921250"/>
            <a:ext cx="272832" cy="300082"/>
          </a:xfrm>
          <a:prstGeom prst="rect">
            <a:avLst/>
          </a:prstGeom>
          <a:noFill/>
        </p:spPr>
        <p:txBody>
          <a:bodyPr wrap="none" rtlCol="0">
            <a:spAutoFit/>
          </a:bodyPr>
          <a:lstStyle/>
          <a:p>
            <a:r>
              <a:rPr lang="en-US" sz="1350" dirty="0"/>
              <a:t>2</a:t>
            </a:r>
          </a:p>
        </p:txBody>
      </p:sp>
      <p:sp>
        <p:nvSpPr>
          <p:cNvPr id="48" name="Oval 47"/>
          <p:cNvSpPr/>
          <p:nvPr/>
        </p:nvSpPr>
        <p:spPr>
          <a:xfrm>
            <a:off x="7819870" y="2261081"/>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9" name="TextBox 48"/>
          <p:cNvSpPr txBox="1"/>
          <p:nvPr/>
        </p:nvSpPr>
        <p:spPr>
          <a:xfrm>
            <a:off x="8005596" y="2397211"/>
            <a:ext cx="280846" cy="300082"/>
          </a:xfrm>
          <a:prstGeom prst="rect">
            <a:avLst/>
          </a:prstGeom>
          <a:noFill/>
        </p:spPr>
        <p:txBody>
          <a:bodyPr wrap="none" rtlCol="0">
            <a:spAutoFit/>
          </a:bodyPr>
          <a:lstStyle/>
          <a:p>
            <a:r>
              <a:rPr lang="en-US" sz="1350" dirty="0"/>
              <a:t>9</a:t>
            </a:r>
          </a:p>
        </p:txBody>
      </p:sp>
      <p:sp>
        <p:nvSpPr>
          <p:cNvPr id="54" name="Oval 53"/>
          <p:cNvSpPr/>
          <p:nvPr/>
        </p:nvSpPr>
        <p:spPr>
          <a:xfrm>
            <a:off x="7819870" y="5191342"/>
            <a:ext cx="597716" cy="59771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5" name="TextBox 54"/>
          <p:cNvSpPr txBox="1"/>
          <p:nvPr/>
        </p:nvSpPr>
        <p:spPr>
          <a:xfrm>
            <a:off x="8005596" y="5351699"/>
            <a:ext cx="280846" cy="300082"/>
          </a:xfrm>
          <a:prstGeom prst="rect">
            <a:avLst/>
          </a:prstGeom>
          <a:noFill/>
        </p:spPr>
        <p:txBody>
          <a:bodyPr wrap="none" rtlCol="0">
            <a:spAutoFit/>
          </a:bodyPr>
          <a:lstStyle/>
          <a:p>
            <a:r>
              <a:rPr lang="en-US" sz="1350" dirty="0"/>
              <a:t>5</a:t>
            </a:r>
          </a:p>
        </p:txBody>
      </p:sp>
      <p:sp>
        <p:nvSpPr>
          <p:cNvPr id="58" name="Oval 57"/>
          <p:cNvSpPr/>
          <p:nvPr/>
        </p:nvSpPr>
        <p:spPr>
          <a:xfrm>
            <a:off x="2339837" y="4760893"/>
            <a:ext cx="597716" cy="59771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9" name="TextBox 58"/>
          <p:cNvSpPr txBox="1"/>
          <p:nvPr/>
        </p:nvSpPr>
        <p:spPr>
          <a:xfrm>
            <a:off x="2525563" y="4921250"/>
            <a:ext cx="280846" cy="300082"/>
          </a:xfrm>
          <a:prstGeom prst="rect">
            <a:avLst/>
          </a:prstGeom>
          <a:noFill/>
        </p:spPr>
        <p:txBody>
          <a:bodyPr wrap="none" rtlCol="0">
            <a:spAutoFit/>
          </a:bodyPr>
          <a:lstStyle/>
          <a:p>
            <a:r>
              <a:rPr lang="en-US" sz="1350" dirty="0"/>
              <a:t>1</a:t>
            </a:r>
          </a:p>
        </p:txBody>
      </p:sp>
      <p:sp>
        <p:nvSpPr>
          <p:cNvPr id="62" name="Oval 61"/>
          <p:cNvSpPr/>
          <p:nvPr/>
        </p:nvSpPr>
        <p:spPr>
          <a:xfrm>
            <a:off x="3622185" y="4760893"/>
            <a:ext cx="597716" cy="59771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3" name="TextBox 62"/>
          <p:cNvSpPr txBox="1"/>
          <p:nvPr/>
        </p:nvSpPr>
        <p:spPr>
          <a:xfrm>
            <a:off x="3807910" y="4921250"/>
            <a:ext cx="272832" cy="300082"/>
          </a:xfrm>
          <a:prstGeom prst="rect">
            <a:avLst/>
          </a:prstGeom>
          <a:noFill/>
        </p:spPr>
        <p:txBody>
          <a:bodyPr wrap="none" rtlCol="0">
            <a:spAutoFit/>
          </a:bodyPr>
          <a:lstStyle/>
          <a:p>
            <a:r>
              <a:rPr lang="en-US" sz="1350" dirty="0" smtClean="0"/>
              <a:t>3</a:t>
            </a:r>
            <a:endParaRPr lang="en-US" sz="1350" dirty="0"/>
          </a:p>
        </p:txBody>
      </p:sp>
      <p:sp>
        <p:nvSpPr>
          <p:cNvPr id="2" name="TextBox 1"/>
          <p:cNvSpPr txBox="1"/>
          <p:nvPr/>
        </p:nvSpPr>
        <p:spPr>
          <a:xfrm>
            <a:off x="7320914" y="1777516"/>
            <a:ext cx="1349600" cy="300082"/>
          </a:xfrm>
          <a:prstGeom prst="rect">
            <a:avLst/>
          </a:prstGeom>
          <a:noFill/>
        </p:spPr>
        <p:txBody>
          <a:bodyPr wrap="none" rtlCol="0">
            <a:spAutoFit/>
          </a:bodyPr>
          <a:lstStyle/>
          <a:p>
            <a:r>
              <a:rPr lang="en-US" sz="1350" dirty="0" smtClean="0"/>
              <a:t>Excess </a:t>
            </a:r>
            <a:r>
              <a:rPr lang="en-US" sz="1350" dirty="0"/>
              <a:t>Members</a:t>
            </a:r>
          </a:p>
        </p:txBody>
      </p:sp>
      <p:sp>
        <p:nvSpPr>
          <p:cNvPr id="6" name="Footer Placeholder 5"/>
          <p:cNvSpPr>
            <a:spLocks noGrp="1"/>
          </p:cNvSpPr>
          <p:nvPr>
            <p:ph type="ftr" sz="quarter" idx="11"/>
          </p:nvPr>
        </p:nvSpPr>
        <p:spPr/>
        <p:txBody>
          <a:bodyPr/>
          <a:lstStyle/>
          <a:p>
            <a:r>
              <a:rPr lang="en-US" smtClean="0"/>
              <a:t>MTT Training Product</a:t>
            </a:r>
            <a:endParaRPr lang="en-US"/>
          </a:p>
        </p:txBody>
      </p:sp>
      <p:sp>
        <p:nvSpPr>
          <p:cNvPr id="7" name="Slide Number Placeholder 6"/>
          <p:cNvSpPr>
            <a:spLocks noGrp="1"/>
          </p:cNvSpPr>
          <p:nvPr>
            <p:ph type="sldNum" sz="quarter" idx="12"/>
          </p:nvPr>
        </p:nvSpPr>
        <p:spPr/>
        <p:txBody>
          <a:bodyPr/>
          <a:lstStyle/>
          <a:p>
            <a:fld id="{B3951688-D484-4090-998C-23E303179EF8}" type="slidenum">
              <a:rPr lang="en-US" smtClean="0"/>
              <a:t>20</a:t>
            </a:fld>
            <a:endParaRPr lang="en-US"/>
          </a:p>
        </p:txBody>
      </p:sp>
      <p:sp>
        <p:nvSpPr>
          <p:cNvPr id="2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7420222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algn="ctr"/>
            <a:r>
              <a:rPr lang="en-US" sz="2400" dirty="0" smtClean="0"/>
              <a:t/>
            </a:r>
            <a:br>
              <a:rPr lang="en-US" sz="2400" dirty="0" smtClean="0"/>
            </a:br>
            <a:r>
              <a:rPr lang="en-US" sz="2400" b="1" dirty="0" smtClean="0"/>
              <a:t>IMPANELING ALTERNATE MEMBERS</a:t>
            </a:r>
            <a:br>
              <a:rPr lang="en-US" sz="2400" b="1" dirty="0" smtClean="0"/>
            </a:br>
            <a:r>
              <a:rPr lang="en-US" sz="2000" dirty="0" smtClean="0"/>
              <a:t>(R.C.M. 912A) </a:t>
            </a:r>
            <a:r>
              <a:rPr lang="en-US" sz="2400" b="1" dirty="0" smtClean="0"/>
              <a:t/>
            </a:r>
            <a:br>
              <a:rPr lang="en-US" sz="2400" b="1" dirty="0" smtClean="0"/>
            </a:br>
            <a:endParaRPr lang="en-US" sz="2400" b="1" dirty="0"/>
          </a:p>
        </p:txBody>
      </p:sp>
      <p:sp>
        <p:nvSpPr>
          <p:cNvPr id="6" name="Content Placeholder 5"/>
          <p:cNvSpPr>
            <a:spLocks noGrp="1"/>
          </p:cNvSpPr>
          <p:nvPr>
            <p:ph idx="1"/>
          </p:nvPr>
        </p:nvSpPr>
        <p:spPr>
          <a:xfrm>
            <a:off x="504588" y="1328581"/>
            <a:ext cx="7886700" cy="4351338"/>
          </a:xfrm>
        </p:spPr>
        <p:txBody>
          <a:bodyPr>
            <a:noAutofit/>
          </a:bodyPr>
          <a:lstStyle/>
          <a:p>
            <a:r>
              <a:rPr lang="en-US" sz="3200" dirty="0" smtClean="0"/>
              <a:t>Appointing Alternate Members</a:t>
            </a:r>
          </a:p>
          <a:p>
            <a:pPr lvl="1"/>
            <a:r>
              <a:rPr lang="en-US" sz="2000" dirty="0"/>
              <a:t>After filling panel requirements, identify alternates </a:t>
            </a:r>
            <a:r>
              <a:rPr lang="en-US" sz="2000" dirty="0" smtClean="0"/>
              <a:t>from remaining members using </a:t>
            </a:r>
            <a:r>
              <a:rPr lang="en-US" sz="2000" dirty="0"/>
              <a:t>lowest </a:t>
            </a:r>
            <a:r>
              <a:rPr lang="en-US" sz="2000" dirty="0" smtClean="0"/>
              <a:t>random numbers </a:t>
            </a:r>
            <a:endParaRPr lang="en-US" sz="2000" dirty="0"/>
          </a:p>
          <a:p>
            <a:pPr lvl="1"/>
            <a:r>
              <a:rPr lang="en-US" sz="2000" dirty="0"/>
              <a:t>If the CA authorizes the MJ to impanel alternates, the MJ will impanel using the lowest </a:t>
            </a:r>
            <a:r>
              <a:rPr lang="en-US" sz="2000" dirty="0" smtClean="0"/>
              <a:t>remaining random number</a:t>
            </a:r>
          </a:p>
        </p:txBody>
      </p:sp>
      <p:sp>
        <p:nvSpPr>
          <p:cNvPr id="3" name="Footer Placeholder 2"/>
          <p:cNvSpPr>
            <a:spLocks noGrp="1"/>
          </p:cNvSpPr>
          <p:nvPr>
            <p:ph type="ftr" sz="quarter" idx="11"/>
          </p:nvPr>
        </p:nvSpPr>
        <p:spPr/>
        <p:txBody>
          <a:bodyPr/>
          <a:lstStyle/>
          <a:p>
            <a:r>
              <a:rPr lang="en-US" smtClean="0"/>
              <a:t>MTT Training Product</a:t>
            </a:r>
            <a:endParaRPr lang="en-US"/>
          </a:p>
        </p:txBody>
      </p:sp>
      <p:sp>
        <p:nvSpPr>
          <p:cNvPr id="5" name="Slide Number Placeholder 4"/>
          <p:cNvSpPr>
            <a:spLocks noGrp="1"/>
          </p:cNvSpPr>
          <p:nvPr>
            <p:ph type="sldNum" sz="quarter" idx="12"/>
          </p:nvPr>
        </p:nvSpPr>
        <p:spPr/>
        <p:txBody>
          <a:bodyPr/>
          <a:lstStyle/>
          <a:p>
            <a:fld id="{B3951688-D484-4090-998C-23E303179EF8}" type="slidenum">
              <a:rPr lang="en-US" smtClean="0"/>
              <a:t>21</a:t>
            </a:fld>
            <a:endParaRPr lang="en-US"/>
          </a:p>
        </p:txBody>
      </p:sp>
      <p:sp>
        <p:nvSpPr>
          <p:cNvPr id="7"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2334448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500"/>
                                        <p:tgtEl>
                                          <p:spTgt spid="6">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fade">
                                      <p:cBhvr>
                                        <p:cTn id="13"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algn="ctr"/>
            <a:r>
              <a:rPr lang="en-US" sz="2400" dirty="0" smtClean="0"/>
              <a:t/>
            </a:r>
            <a:br>
              <a:rPr lang="en-US" sz="2400" dirty="0" smtClean="0"/>
            </a:br>
            <a:r>
              <a:rPr lang="en-US" sz="2400" b="1" dirty="0" smtClean="0"/>
              <a:t>IMPANELING ALTERNATE MEMBERS</a:t>
            </a:r>
            <a:br>
              <a:rPr lang="en-US" sz="2400" b="1" dirty="0" smtClean="0"/>
            </a:br>
            <a:r>
              <a:rPr lang="en-US" sz="2000" dirty="0" smtClean="0"/>
              <a:t>(R.C.M. 912A) </a:t>
            </a:r>
            <a:r>
              <a:rPr lang="en-US" sz="2400" b="1" dirty="0" smtClean="0"/>
              <a:t/>
            </a:r>
            <a:br>
              <a:rPr lang="en-US" sz="2400" b="1" dirty="0" smtClean="0"/>
            </a:br>
            <a:endParaRPr lang="en-US" sz="2400" b="1" dirty="0"/>
          </a:p>
        </p:txBody>
      </p:sp>
      <p:sp>
        <p:nvSpPr>
          <p:cNvPr id="6" name="Content Placeholder 5"/>
          <p:cNvSpPr>
            <a:spLocks noGrp="1"/>
          </p:cNvSpPr>
          <p:nvPr>
            <p:ph idx="1"/>
          </p:nvPr>
        </p:nvSpPr>
        <p:spPr>
          <a:xfrm>
            <a:off x="325821" y="1240175"/>
            <a:ext cx="8681545" cy="4830481"/>
          </a:xfrm>
        </p:spPr>
        <p:txBody>
          <a:bodyPr>
            <a:noAutofit/>
          </a:bodyPr>
          <a:lstStyle/>
          <a:p>
            <a:r>
              <a:rPr lang="en-US" sz="3200" dirty="0" smtClean="0"/>
              <a:t>Examples of language used by the CA</a:t>
            </a:r>
            <a:r>
              <a:rPr lang="en-US" sz="3600" dirty="0" smtClean="0"/>
              <a:t>:</a:t>
            </a:r>
            <a:endParaRPr lang="en-US" sz="3600" dirty="0"/>
          </a:p>
          <a:p>
            <a:pPr lvl="1"/>
            <a:r>
              <a:rPr lang="en-US" dirty="0" smtClean="0"/>
              <a:t>I do not authorize the use of alternate members.</a:t>
            </a:r>
          </a:p>
          <a:p>
            <a:pPr lvl="1"/>
            <a:r>
              <a:rPr lang="en-US" dirty="0" smtClean="0"/>
              <a:t>After </a:t>
            </a:r>
            <a:r>
              <a:rPr lang="en-US" dirty="0"/>
              <a:t>identification of primary members, the military judge shall impanel one (1) alternate member.</a:t>
            </a:r>
          </a:p>
          <a:p>
            <a:pPr lvl="1"/>
            <a:r>
              <a:rPr lang="en-US" dirty="0"/>
              <a:t> After identification of primary members, the military judge shall impanel two (2) alternate member.</a:t>
            </a:r>
          </a:p>
          <a:p>
            <a:pPr lvl="1"/>
            <a:r>
              <a:rPr lang="en-US" dirty="0" smtClean="0"/>
              <a:t>After </a:t>
            </a:r>
            <a:r>
              <a:rPr lang="en-US" dirty="0"/>
              <a:t>identification of primary members, if excess members remain, the military judge shall impanel as alternate </a:t>
            </a:r>
            <a:r>
              <a:rPr lang="en-US" dirty="0" smtClean="0"/>
              <a:t>members</a:t>
            </a:r>
          </a:p>
          <a:p>
            <a:pPr lvl="2"/>
            <a:r>
              <a:rPr lang="en-US" sz="1800" dirty="0" smtClean="0"/>
              <a:t>No more than three members.</a:t>
            </a:r>
            <a:endParaRPr lang="en-US" sz="1800" dirty="0"/>
          </a:p>
          <a:p>
            <a:pPr lvl="1"/>
            <a:r>
              <a:rPr lang="en-US" dirty="0"/>
              <a:t>I authorize the military judge to impanel alternate members if excess members are available after identification of the primary panel members</a:t>
            </a:r>
            <a:r>
              <a:rPr lang="en-US" dirty="0" smtClean="0"/>
              <a:t>.</a:t>
            </a:r>
          </a:p>
          <a:p>
            <a:pPr lvl="2"/>
            <a:r>
              <a:rPr lang="en-US" sz="1800" dirty="0"/>
              <a:t>No more than three members</a:t>
            </a:r>
            <a:r>
              <a:rPr lang="en-US" sz="1800" dirty="0" smtClean="0"/>
              <a:t>.</a:t>
            </a:r>
            <a:endParaRPr lang="en-US" sz="1800" dirty="0"/>
          </a:p>
          <a:p>
            <a:pPr lvl="1"/>
            <a:endParaRPr lang="en-US" sz="2000" dirty="0"/>
          </a:p>
        </p:txBody>
      </p:sp>
      <p:sp>
        <p:nvSpPr>
          <p:cNvPr id="3" name="Footer Placeholder 2"/>
          <p:cNvSpPr>
            <a:spLocks noGrp="1"/>
          </p:cNvSpPr>
          <p:nvPr>
            <p:ph type="ftr" sz="quarter" idx="11"/>
          </p:nvPr>
        </p:nvSpPr>
        <p:spPr/>
        <p:txBody>
          <a:bodyPr/>
          <a:lstStyle/>
          <a:p>
            <a:r>
              <a:rPr lang="en-US" smtClean="0"/>
              <a:t>MTT Training Product</a:t>
            </a:r>
            <a:endParaRPr lang="en-US"/>
          </a:p>
        </p:txBody>
      </p:sp>
      <p:sp>
        <p:nvSpPr>
          <p:cNvPr id="5" name="Slide Number Placeholder 4"/>
          <p:cNvSpPr>
            <a:spLocks noGrp="1"/>
          </p:cNvSpPr>
          <p:nvPr>
            <p:ph type="sldNum" sz="quarter" idx="12"/>
          </p:nvPr>
        </p:nvSpPr>
        <p:spPr/>
        <p:txBody>
          <a:bodyPr/>
          <a:lstStyle/>
          <a:p>
            <a:fld id="{B3951688-D484-4090-998C-23E303179EF8}" type="slidenum">
              <a:rPr lang="en-US" smtClean="0"/>
              <a:t>22</a:t>
            </a:fld>
            <a:endParaRPr lang="en-US"/>
          </a:p>
        </p:txBody>
      </p:sp>
      <p:sp>
        <p:nvSpPr>
          <p:cNvPr id="7"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3690235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500"/>
                                        <p:tgtEl>
                                          <p:spTgt spid="6">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fade">
                                      <p:cBhvr>
                                        <p:cTn id="13" dur="500"/>
                                        <p:tgtEl>
                                          <p:spTgt spid="6">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fade">
                                      <p:cBhvr>
                                        <p:cTn id="16" dur="500"/>
                                        <p:tgtEl>
                                          <p:spTgt spid="6">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Effect transition="in" filter="fade">
                                      <p:cBhvr>
                                        <p:cTn id="19" dur="500"/>
                                        <p:tgtEl>
                                          <p:spTgt spid="6">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fade">
                                      <p:cBhvr>
                                        <p:cTn id="22" dur="500"/>
                                        <p:tgtEl>
                                          <p:spTgt spid="6">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animEffect transition="in" filter="fade">
                                      <p:cBhvr>
                                        <p:cTn id="25" dur="500"/>
                                        <p:tgtEl>
                                          <p:spTgt spid="6">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6">
                                            <p:txEl>
                                              <p:pRg st="7" end="7"/>
                                            </p:txEl>
                                          </p:spTgt>
                                        </p:tgtEl>
                                        <p:attrNameLst>
                                          <p:attrName>style.visibility</p:attrName>
                                        </p:attrNameLst>
                                      </p:cBhvr>
                                      <p:to>
                                        <p:strVal val="visible"/>
                                      </p:to>
                                    </p:set>
                                    <p:animEffect transition="in" filter="fade">
                                      <p:cBhvr>
                                        <p:cTn id="28"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algn="ctr"/>
            <a:r>
              <a:rPr lang="en-US" sz="2400" b="1" dirty="0" smtClean="0"/>
              <a:t>SPCM (OFFICER PANEL)</a:t>
            </a:r>
            <a:br>
              <a:rPr lang="en-US" sz="2400" b="1" dirty="0" smtClean="0"/>
            </a:br>
            <a:r>
              <a:rPr lang="en-US" sz="2400" b="1" dirty="0" smtClean="0"/>
              <a:t>IMPANEL ALTERNATE MEMBERS</a:t>
            </a:r>
            <a:endParaRPr lang="en-US" sz="2400" b="1" dirty="0"/>
          </a:p>
        </p:txBody>
      </p:sp>
      <p:sp>
        <p:nvSpPr>
          <p:cNvPr id="5" name="Rectangle 4"/>
          <p:cNvSpPr/>
          <p:nvPr/>
        </p:nvSpPr>
        <p:spPr>
          <a:xfrm>
            <a:off x="2064697" y="2379853"/>
            <a:ext cx="5070542" cy="32465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0" name="Oval 39"/>
          <p:cNvSpPr/>
          <p:nvPr/>
        </p:nvSpPr>
        <p:spPr>
          <a:xfrm>
            <a:off x="6186880" y="4760893"/>
            <a:ext cx="597716" cy="59771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1" name="TextBox 40"/>
          <p:cNvSpPr txBox="1"/>
          <p:nvPr/>
        </p:nvSpPr>
        <p:spPr>
          <a:xfrm>
            <a:off x="6372606" y="4921250"/>
            <a:ext cx="280846" cy="300082"/>
          </a:xfrm>
          <a:prstGeom prst="rect">
            <a:avLst/>
          </a:prstGeom>
          <a:noFill/>
        </p:spPr>
        <p:txBody>
          <a:bodyPr wrap="none" rtlCol="0">
            <a:spAutoFit/>
          </a:bodyPr>
          <a:lstStyle/>
          <a:p>
            <a:r>
              <a:rPr lang="en-US" sz="1350" dirty="0"/>
              <a:t>4</a:t>
            </a:r>
          </a:p>
        </p:txBody>
      </p:sp>
      <p:grpSp>
        <p:nvGrpSpPr>
          <p:cNvPr id="11" name="Group 10"/>
          <p:cNvGrpSpPr/>
          <p:nvPr/>
        </p:nvGrpSpPr>
        <p:grpSpPr>
          <a:xfrm>
            <a:off x="7819870" y="4214588"/>
            <a:ext cx="597716" cy="597716"/>
            <a:chOff x="7819870" y="4214588"/>
            <a:chExt cx="597716" cy="597716"/>
          </a:xfrm>
        </p:grpSpPr>
        <p:sp>
          <p:nvSpPr>
            <p:cNvPr id="42" name="Oval 41"/>
            <p:cNvSpPr/>
            <p:nvPr/>
          </p:nvSpPr>
          <p:spPr>
            <a:xfrm>
              <a:off x="7819870" y="4214588"/>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3" name="TextBox 42"/>
            <p:cNvSpPr txBox="1"/>
            <p:nvPr/>
          </p:nvSpPr>
          <p:spPr>
            <a:xfrm>
              <a:off x="8005596" y="4374946"/>
              <a:ext cx="280846" cy="300082"/>
            </a:xfrm>
            <a:prstGeom prst="rect">
              <a:avLst/>
            </a:prstGeom>
            <a:noFill/>
          </p:spPr>
          <p:txBody>
            <a:bodyPr wrap="none" rtlCol="0">
              <a:spAutoFit/>
            </a:bodyPr>
            <a:lstStyle/>
            <a:p>
              <a:r>
                <a:rPr lang="en-US" sz="1350" dirty="0"/>
                <a:t>6</a:t>
              </a:r>
            </a:p>
          </p:txBody>
        </p:sp>
      </p:grpSp>
      <p:grpSp>
        <p:nvGrpSpPr>
          <p:cNvPr id="10" name="Group 9"/>
          <p:cNvGrpSpPr/>
          <p:nvPr/>
        </p:nvGrpSpPr>
        <p:grpSpPr>
          <a:xfrm>
            <a:off x="7819870" y="3237835"/>
            <a:ext cx="597716" cy="597716"/>
            <a:chOff x="7819870" y="3237835"/>
            <a:chExt cx="597716" cy="597716"/>
          </a:xfrm>
        </p:grpSpPr>
        <p:sp>
          <p:nvSpPr>
            <p:cNvPr id="44" name="Oval 43"/>
            <p:cNvSpPr/>
            <p:nvPr/>
          </p:nvSpPr>
          <p:spPr>
            <a:xfrm>
              <a:off x="7819870" y="3237835"/>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5" name="TextBox 44"/>
            <p:cNvSpPr txBox="1"/>
            <p:nvPr/>
          </p:nvSpPr>
          <p:spPr>
            <a:xfrm>
              <a:off x="8005596" y="3398192"/>
              <a:ext cx="280846" cy="300082"/>
            </a:xfrm>
            <a:prstGeom prst="rect">
              <a:avLst/>
            </a:prstGeom>
            <a:noFill/>
          </p:spPr>
          <p:txBody>
            <a:bodyPr wrap="none" rtlCol="0">
              <a:spAutoFit/>
            </a:bodyPr>
            <a:lstStyle/>
            <a:p>
              <a:r>
                <a:rPr lang="en-US" sz="1350" dirty="0"/>
                <a:t>8</a:t>
              </a:r>
            </a:p>
          </p:txBody>
        </p:sp>
      </p:grpSp>
      <p:sp>
        <p:nvSpPr>
          <p:cNvPr id="46" name="Oval 45"/>
          <p:cNvSpPr/>
          <p:nvPr/>
        </p:nvSpPr>
        <p:spPr>
          <a:xfrm>
            <a:off x="4904533" y="4760893"/>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7" name="TextBox 46"/>
          <p:cNvSpPr txBox="1"/>
          <p:nvPr/>
        </p:nvSpPr>
        <p:spPr>
          <a:xfrm>
            <a:off x="5090258" y="4921250"/>
            <a:ext cx="272832" cy="300082"/>
          </a:xfrm>
          <a:prstGeom prst="rect">
            <a:avLst/>
          </a:prstGeom>
          <a:noFill/>
        </p:spPr>
        <p:txBody>
          <a:bodyPr wrap="none" rtlCol="0">
            <a:spAutoFit/>
          </a:bodyPr>
          <a:lstStyle/>
          <a:p>
            <a:r>
              <a:rPr lang="en-US" sz="1350" dirty="0"/>
              <a:t>3</a:t>
            </a:r>
          </a:p>
        </p:txBody>
      </p:sp>
      <p:sp>
        <p:nvSpPr>
          <p:cNvPr id="48" name="Oval 47"/>
          <p:cNvSpPr/>
          <p:nvPr/>
        </p:nvSpPr>
        <p:spPr>
          <a:xfrm>
            <a:off x="7819870" y="2261081"/>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9" name="TextBox 48"/>
          <p:cNvSpPr txBox="1"/>
          <p:nvPr/>
        </p:nvSpPr>
        <p:spPr>
          <a:xfrm>
            <a:off x="8005596" y="2397211"/>
            <a:ext cx="280846" cy="300082"/>
          </a:xfrm>
          <a:prstGeom prst="rect">
            <a:avLst/>
          </a:prstGeom>
          <a:noFill/>
        </p:spPr>
        <p:txBody>
          <a:bodyPr wrap="none" rtlCol="0">
            <a:spAutoFit/>
          </a:bodyPr>
          <a:lstStyle/>
          <a:p>
            <a:r>
              <a:rPr lang="en-US" sz="1350" dirty="0"/>
              <a:t>9</a:t>
            </a:r>
          </a:p>
        </p:txBody>
      </p:sp>
      <p:grpSp>
        <p:nvGrpSpPr>
          <p:cNvPr id="12" name="Group 11"/>
          <p:cNvGrpSpPr/>
          <p:nvPr/>
        </p:nvGrpSpPr>
        <p:grpSpPr>
          <a:xfrm>
            <a:off x="7819870" y="5191342"/>
            <a:ext cx="597716" cy="597716"/>
            <a:chOff x="7819870" y="5191342"/>
            <a:chExt cx="597716" cy="597716"/>
          </a:xfrm>
        </p:grpSpPr>
        <p:sp>
          <p:nvSpPr>
            <p:cNvPr id="54" name="Oval 53"/>
            <p:cNvSpPr/>
            <p:nvPr/>
          </p:nvSpPr>
          <p:spPr>
            <a:xfrm>
              <a:off x="7819870" y="5191342"/>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5" name="TextBox 54"/>
            <p:cNvSpPr txBox="1"/>
            <p:nvPr/>
          </p:nvSpPr>
          <p:spPr>
            <a:xfrm>
              <a:off x="8005596" y="5351699"/>
              <a:ext cx="280846" cy="300082"/>
            </a:xfrm>
            <a:prstGeom prst="rect">
              <a:avLst/>
            </a:prstGeom>
            <a:noFill/>
          </p:spPr>
          <p:txBody>
            <a:bodyPr wrap="none" rtlCol="0">
              <a:spAutoFit/>
            </a:bodyPr>
            <a:lstStyle/>
            <a:p>
              <a:r>
                <a:rPr lang="en-US" sz="1350" dirty="0"/>
                <a:t>5</a:t>
              </a:r>
            </a:p>
          </p:txBody>
        </p:sp>
      </p:grpSp>
      <p:sp>
        <p:nvSpPr>
          <p:cNvPr id="58" name="Oval 57"/>
          <p:cNvSpPr/>
          <p:nvPr/>
        </p:nvSpPr>
        <p:spPr>
          <a:xfrm>
            <a:off x="2339837" y="4760893"/>
            <a:ext cx="597716" cy="59771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9" name="TextBox 58"/>
          <p:cNvSpPr txBox="1"/>
          <p:nvPr/>
        </p:nvSpPr>
        <p:spPr>
          <a:xfrm>
            <a:off x="2525563" y="4921250"/>
            <a:ext cx="280846" cy="300082"/>
          </a:xfrm>
          <a:prstGeom prst="rect">
            <a:avLst/>
          </a:prstGeom>
          <a:noFill/>
        </p:spPr>
        <p:txBody>
          <a:bodyPr wrap="none" rtlCol="0">
            <a:spAutoFit/>
          </a:bodyPr>
          <a:lstStyle/>
          <a:p>
            <a:r>
              <a:rPr lang="en-US" sz="1350" dirty="0"/>
              <a:t>1</a:t>
            </a:r>
          </a:p>
        </p:txBody>
      </p:sp>
      <p:sp>
        <p:nvSpPr>
          <p:cNvPr id="62" name="Oval 61"/>
          <p:cNvSpPr/>
          <p:nvPr/>
        </p:nvSpPr>
        <p:spPr>
          <a:xfrm>
            <a:off x="3622185" y="4760893"/>
            <a:ext cx="597716" cy="59771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3" name="TextBox 62"/>
          <p:cNvSpPr txBox="1"/>
          <p:nvPr/>
        </p:nvSpPr>
        <p:spPr>
          <a:xfrm>
            <a:off x="3807910" y="4921250"/>
            <a:ext cx="272832" cy="300082"/>
          </a:xfrm>
          <a:prstGeom prst="rect">
            <a:avLst/>
          </a:prstGeom>
          <a:noFill/>
        </p:spPr>
        <p:txBody>
          <a:bodyPr wrap="none" rtlCol="0">
            <a:spAutoFit/>
          </a:bodyPr>
          <a:lstStyle/>
          <a:p>
            <a:r>
              <a:rPr lang="en-US" sz="1350" dirty="0"/>
              <a:t>2</a:t>
            </a:r>
          </a:p>
        </p:txBody>
      </p:sp>
      <p:sp>
        <p:nvSpPr>
          <p:cNvPr id="31" name="TextBox 30"/>
          <p:cNvSpPr txBox="1"/>
          <p:nvPr/>
        </p:nvSpPr>
        <p:spPr>
          <a:xfrm>
            <a:off x="207104" y="5688541"/>
            <a:ext cx="7532896" cy="300082"/>
          </a:xfrm>
          <a:prstGeom prst="rect">
            <a:avLst/>
          </a:prstGeom>
          <a:noFill/>
        </p:spPr>
        <p:txBody>
          <a:bodyPr wrap="none" rtlCol="0">
            <a:spAutoFit/>
          </a:bodyPr>
          <a:lstStyle/>
          <a:p>
            <a:r>
              <a:rPr lang="en-US" sz="1350" dirty="0"/>
              <a:t>* After MJ impanels required forum, the MJ will then assign alternates by lowest random number</a:t>
            </a:r>
          </a:p>
        </p:txBody>
      </p:sp>
      <p:sp>
        <p:nvSpPr>
          <p:cNvPr id="2" name="TextBox 1"/>
          <p:cNvSpPr txBox="1"/>
          <p:nvPr/>
        </p:nvSpPr>
        <p:spPr>
          <a:xfrm>
            <a:off x="7320914" y="1777516"/>
            <a:ext cx="1349600" cy="300082"/>
          </a:xfrm>
          <a:prstGeom prst="rect">
            <a:avLst/>
          </a:prstGeom>
          <a:noFill/>
        </p:spPr>
        <p:txBody>
          <a:bodyPr wrap="none" rtlCol="0">
            <a:spAutoFit/>
          </a:bodyPr>
          <a:lstStyle/>
          <a:p>
            <a:r>
              <a:rPr lang="en-US" sz="1350" dirty="0" smtClean="0"/>
              <a:t>Excess </a:t>
            </a:r>
            <a:r>
              <a:rPr lang="en-US" sz="1350" dirty="0"/>
              <a:t>Members</a:t>
            </a:r>
          </a:p>
        </p:txBody>
      </p:sp>
      <p:sp>
        <p:nvSpPr>
          <p:cNvPr id="3" name="Oval 2"/>
          <p:cNvSpPr/>
          <p:nvPr/>
        </p:nvSpPr>
        <p:spPr>
          <a:xfrm>
            <a:off x="7645941" y="3148114"/>
            <a:ext cx="977630" cy="272131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cxnSp>
        <p:nvCxnSpPr>
          <p:cNvPr id="7" name="Straight Arrow Connector 6"/>
          <p:cNvCxnSpPr/>
          <p:nvPr/>
        </p:nvCxnSpPr>
        <p:spPr>
          <a:xfrm flipH="1" flipV="1">
            <a:off x="6853954" y="4374946"/>
            <a:ext cx="682550" cy="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Footer Placeholder 7"/>
          <p:cNvSpPr>
            <a:spLocks noGrp="1"/>
          </p:cNvSpPr>
          <p:nvPr>
            <p:ph type="ftr" sz="quarter" idx="11"/>
          </p:nvPr>
        </p:nvSpPr>
        <p:spPr/>
        <p:txBody>
          <a:bodyPr/>
          <a:lstStyle/>
          <a:p>
            <a:r>
              <a:rPr lang="en-US" smtClean="0"/>
              <a:t>MTT Training Product</a:t>
            </a:r>
            <a:endParaRPr lang="en-US"/>
          </a:p>
        </p:txBody>
      </p:sp>
      <p:sp>
        <p:nvSpPr>
          <p:cNvPr id="9" name="Slide Number Placeholder 8"/>
          <p:cNvSpPr>
            <a:spLocks noGrp="1"/>
          </p:cNvSpPr>
          <p:nvPr>
            <p:ph type="sldNum" sz="quarter" idx="12"/>
          </p:nvPr>
        </p:nvSpPr>
        <p:spPr/>
        <p:txBody>
          <a:bodyPr/>
          <a:lstStyle/>
          <a:p>
            <a:fld id="{B3951688-D484-4090-998C-23E303179EF8}" type="slidenum">
              <a:rPr lang="en-US" smtClean="0"/>
              <a:t>23</a:t>
            </a:fld>
            <a:endParaRPr lang="en-US"/>
          </a:p>
        </p:txBody>
      </p:sp>
      <p:sp>
        <p:nvSpPr>
          <p:cNvPr id="30"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1100238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path" presetSubtype="0" accel="50000" decel="50000" fill="hold" nodeType="clickEffect">
                                  <p:stCondLst>
                                    <p:cond delay="0"/>
                                  </p:stCondLst>
                                  <p:childTnLst>
                                    <p:animMotion origin="layout" path="M 2.77778E-6 -2.96296E-6 L -0.53646 -0.17014 " pathEditMode="relative" rAng="0" ptsTypes="AA">
                                      <p:cBhvr>
                                        <p:cTn id="16" dur="2000" fill="hold"/>
                                        <p:tgtEl>
                                          <p:spTgt spid="12"/>
                                        </p:tgtEl>
                                        <p:attrNameLst>
                                          <p:attrName>ppt_x</p:attrName>
                                          <p:attrName>ppt_y</p:attrName>
                                        </p:attrNameLst>
                                      </p:cBhvr>
                                      <p:rCtr x="-26823" y="-8519"/>
                                    </p:animMotion>
                                  </p:childTnLst>
                                </p:cTn>
                              </p:par>
                              <p:par>
                                <p:cTn id="17" presetID="42" presetClass="path" presetSubtype="0" accel="50000" decel="50000" fill="hold" nodeType="withEffect">
                                  <p:stCondLst>
                                    <p:cond delay="0"/>
                                  </p:stCondLst>
                                  <p:childTnLst>
                                    <p:animMotion origin="layout" path="M 2.77778E-6 -1.85185E-6 L -0.3967 -0.02778 " pathEditMode="relative" rAng="0" ptsTypes="AA">
                                      <p:cBhvr>
                                        <p:cTn id="18" dur="2000" fill="hold"/>
                                        <p:tgtEl>
                                          <p:spTgt spid="11"/>
                                        </p:tgtEl>
                                        <p:attrNameLst>
                                          <p:attrName>ppt_x</p:attrName>
                                          <p:attrName>ppt_y</p:attrName>
                                        </p:attrNameLst>
                                      </p:cBhvr>
                                      <p:rCtr x="-19844" y="-1389"/>
                                    </p:animMotion>
                                  </p:childTnLst>
                                </p:cTn>
                              </p:par>
                              <p:par>
                                <p:cTn id="19" presetID="42" presetClass="path" presetSubtype="0" accel="50000" decel="50000" fill="hold" nodeType="withEffect">
                                  <p:stCondLst>
                                    <p:cond delay="0"/>
                                  </p:stCondLst>
                                  <p:childTnLst>
                                    <p:animMotion origin="layout" path="M 2.77778E-6 -7.40741E-7 L -0.24809 0.12222 " pathEditMode="relative" rAng="0" ptsTypes="AA">
                                      <p:cBhvr>
                                        <p:cTn id="20" dur="2000" fill="hold"/>
                                        <p:tgtEl>
                                          <p:spTgt spid="10"/>
                                        </p:tgtEl>
                                        <p:attrNameLst>
                                          <p:attrName>ppt_x</p:attrName>
                                          <p:attrName>ppt_y</p:attrName>
                                        </p:attrNameLst>
                                      </p:cBhvr>
                                      <p:rCtr x="-12413" y="6111"/>
                                    </p:animMotion>
                                  </p:childTnLst>
                                </p:cTn>
                              </p:par>
                            </p:childTnLst>
                          </p:cTn>
                        </p:par>
                        <p:par>
                          <p:cTn id="21" fill="hold">
                            <p:stCondLst>
                              <p:cond delay="2000"/>
                            </p:stCondLst>
                            <p:childTnLst>
                              <p:par>
                                <p:cTn id="22" presetID="10" presetClass="exit" presetSubtype="0" fill="hold" grpId="1" nodeType="afterEffect">
                                  <p:stCondLst>
                                    <p:cond delay="0"/>
                                  </p:stCondLst>
                                  <p:childTnLst>
                                    <p:animEffect transition="out" filter="fade">
                                      <p:cBhvr>
                                        <p:cTn id="23" dur="500"/>
                                        <p:tgtEl>
                                          <p:spTgt spid="3"/>
                                        </p:tgtEl>
                                      </p:cBhvr>
                                    </p:animEffect>
                                    <p:set>
                                      <p:cBhvr>
                                        <p:cTn id="24" dur="1" fill="hold">
                                          <p:stCondLst>
                                            <p:cond delay="499"/>
                                          </p:stCondLst>
                                        </p:cTn>
                                        <p:tgtEl>
                                          <p:spTgt spid="3"/>
                                        </p:tgtEl>
                                        <p:attrNameLst>
                                          <p:attrName>style.visibility</p:attrName>
                                        </p:attrNameLst>
                                      </p:cBhvr>
                                      <p:to>
                                        <p:strVal val="hidden"/>
                                      </p:to>
                                    </p:set>
                                  </p:childTnLst>
                                </p:cTn>
                              </p:par>
                              <p:par>
                                <p:cTn id="25" presetID="10" presetClass="exit" presetSubtype="0" fill="hold" nodeType="withEffect">
                                  <p:stCondLst>
                                    <p:cond delay="0"/>
                                  </p:stCondLst>
                                  <p:childTnLst>
                                    <p:animEffect transition="out" filter="fade">
                                      <p:cBhvr>
                                        <p:cTn id="26" dur="500"/>
                                        <p:tgtEl>
                                          <p:spTgt spid="7"/>
                                        </p:tgtEl>
                                      </p:cBhvr>
                                    </p:animEffect>
                                    <p:set>
                                      <p:cBhvr>
                                        <p:cTn id="27"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algn="ctr"/>
            <a:r>
              <a:rPr lang="en-US" sz="2400" b="1" dirty="0" smtClean="0"/>
              <a:t>SPCM (ENLISTED PANEL)</a:t>
            </a:r>
            <a:br>
              <a:rPr lang="en-US" sz="2400" b="1" dirty="0" smtClean="0"/>
            </a:br>
            <a:r>
              <a:rPr lang="en-US" sz="2400" b="1" dirty="0" smtClean="0"/>
              <a:t>IMPANEL ALTERNATE MEMBERS</a:t>
            </a:r>
            <a:endParaRPr lang="en-US" sz="2400" b="1" dirty="0"/>
          </a:p>
        </p:txBody>
      </p:sp>
      <p:sp>
        <p:nvSpPr>
          <p:cNvPr id="5" name="Rectangle 4"/>
          <p:cNvSpPr/>
          <p:nvPr/>
        </p:nvSpPr>
        <p:spPr>
          <a:xfrm>
            <a:off x="2064697" y="2379853"/>
            <a:ext cx="5070542" cy="32465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0" name="Oval 39"/>
          <p:cNvSpPr/>
          <p:nvPr/>
        </p:nvSpPr>
        <p:spPr>
          <a:xfrm>
            <a:off x="6186880" y="4760893"/>
            <a:ext cx="597716" cy="59771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1" name="TextBox 40"/>
          <p:cNvSpPr txBox="1"/>
          <p:nvPr/>
        </p:nvSpPr>
        <p:spPr>
          <a:xfrm>
            <a:off x="6372606" y="4921250"/>
            <a:ext cx="280846" cy="300082"/>
          </a:xfrm>
          <a:prstGeom prst="rect">
            <a:avLst/>
          </a:prstGeom>
          <a:noFill/>
        </p:spPr>
        <p:txBody>
          <a:bodyPr wrap="none" rtlCol="0">
            <a:spAutoFit/>
          </a:bodyPr>
          <a:lstStyle/>
          <a:p>
            <a:r>
              <a:rPr lang="en-US" sz="1350" dirty="0"/>
              <a:t>4</a:t>
            </a:r>
          </a:p>
        </p:txBody>
      </p:sp>
      <p:grpSp>
        <p:nvGrpSpPr>
          <p:cNvPr id="11" name="Group 10"/>
          <p:cNvGrpSpPr/>
          <p:nvPr/>
        </p:nvGrpSpPr>
        <p:grpSpPr>
          <a:xfrm>
            <a:off x="7819870" y="4214588"/>
            <a:ext cx="597716" cy="597716"/>
            <a:chOff x="7819870" y="4214588"/>
            <a:chExt cx="597716" cy="597716"/>
          </a:xfrm>
        </p:grpSpPr>
        <p:sp>
          <p:nvSpPr>
            <p:cNvPr id="42" name="Oval 41"/>
            <p:cNvSpPr/>
            <p:nvPr/>
          </p:nvSpPr>
          <p:spPr>
            <a:xfrm>
              <a:off x="7819870" y="4214588"/>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3" name="TextBox 42"/>
            <p:cNvSpPr txBox="1"/>
            <p:nvPr/>
          </p:nvSpPr>
          <p:spPr>
            <a:xfrm>
              <a:off x="8005596" y="4374946"/>
              <a:ext cx="280846" cy="300082"/>
            </a:xfrm>
            <a:prstGeom prst="rect">
              <a:avLst/>
            </a:prstGeom>
            <a:noFill/>
          </p:spPr>
          <p:txBody>
            <a:bodyPr wrap="none" rtlCol="0">
              <a:spAutoFit/>
            </a:bodyPr>
            <a:lstStyle/>
            <a:p>
              <a:r>
                <a:rPr lang="en-US" sz="1350" dirty="0"/>
                <a:t>6</a:t>
              </a:r>
            </a:p>
          </p:txBody>
        </p:sp>
      </p:grpSp>
      <p:grpSp>
        <p:nvGrpSpPr>
          <p:cNvPr id="10" name="Group 9"/>
          <p:cNvGrpSpPr/>
          <p:nvPr/>
        </p:nvGrpSpPr>
        <p:grpSpPr>
          <a:xfrm>
            <a:off x="7819870" y="3237835"/>
            <a:ext cx="597716" cy="597716"/>
            <a:chOff x="7819870" y="3237835"/>
            <a:chExt cx="597716" cy="597716"/>
          </a:xfrm>
        </p:grpSpPr>
        <p:sp>
          <p:nvSpPr>
            <p:cNvPr id="44" name="Oval 43"/>
            <p:cNvSpPr/>
            <p:nvPr/>
          </p:nvSpPr>
          <p:spPr>
            <a:xfrm>
              <a:off x="7819870" y="3237835"/>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5" name="TextBox 44"/>
            <p:cNvSpPr txBox="1"/>
            <p:nvPr/>
          </p:nvSpPr>
          <p:spPr>
            <a:xfrm>
              <a:off x="8005596" y="3398192"/>
              <a:ext cx="280846" cy="300082"/>
            </a:xfrm>
            <a:prstGeom prst="rect">
              <a:avLst/>
            </a:prstGeom>
            <a:noFill/>
          </p:spPr>
          <p:txBody>
            <a:bodyPr wrap="none" rtlCol="0">
              <a:spAutoFit/>
            </a:bodyPr>
            <a:lstStyle/>
            <a:p>
              <a:r>
                <a:rPr lang="en-US" sz="1350" dirty="0"/>
                <a:t>8</a:t>
              </a:r>
            </a:p>
          </p:txBody>
        </p:sp>
      </p:grpSp>
      <p:sp>
        <p:nvSpPr>
          <p:cNvPr id="46" name="Oval 45"/>
          <p:cNvSpPr/>
          <p:nvPr/>
        </p:nvSpPr>
        <p:spPr>
          <a:xfrm>
            <a:off x="4904533" y="4760893"/>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7" name="TextBox 46"/>
          <p:cNvSpPr txBox="1"/>
          <p:nvPr/>
        </p:nvSpPr>
        <p:spPr>
          <a:xfrm>
            <a:off x="5090258" y="4921250"/>
            <a:ext cx="280846" cy="300082"/>
          </a:xfrm>
          <a:prstGeom prst="rect">
            <a:avLst/>
          </a:prstGeom>
          <a:noFill/>
        </p:spPr>
        <p:txBody>
          <a:bodyPr wrap="none" rtlCol="0">
            <a:spAutoFit/>
          </a:bodyPr>
          <a:lstStyle/>
          <a:p>
            <a:r>
              <a:rPr lang="en-US" sz="1350" dirty="0"/>
              <a:t>2</a:t>
            </a:r>
          </a:p>
        </p:txBody>
      </p:sp>
      <p:sp>
        <p:nvSpPr>
          <p:cNvPr id="48" name="Oval 47"/>
          <p:cNvSpPr/>
          <p:nvPr/>
        </p:nvSpPr>
        <p:spPr>
          <a:xfrm>
            <a:off x="7819870" y="2261081"/>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9" name="TextBox 48"/>
          <p:cNvSpPr txBox="1"/>
          <p:nvPr/>
        </p:nvSpPr>
        <p:spPr>
          <a:xfrm>
            <a:off x="8005596" y="2397211"/>
            <a:ext cx="280846" cy="300082"/>
          </a:xfrm>
          <a:prstGeom prst="rect">
            <a:avLst/>
          </a:prstGeom>
          <a:noFill/>
        </p:spPr>
        <p:txBody>
          <a:bodyPr wrap="none" rtlCol="0">
            <a:spAutoFit/>
          </a:bodyPr>
          <a:lstStyle/>
          <a:p>
            <a:r>
              <a:rPr lang="en-US" sz="1350" dirty="0"/>
              <a:t>9</a:t>
            </a:r>
          </a:p>
        </p:txBody>
      </p:sp>
      <p:grpSp>
        <p:nvGrpSpPr>
          <p:cNvPr id="12" name="Group 11"/>
          <p:cNvGrpSpPr/>
          <p:nvPr/>
        </p:nvGrpSpPr>
        <p:grpSpPr>
          <a:xfrm>
            <a:off x="7819870" y="5191342"/>
            <a:ext cx="597716" cy="597716"/>
            <a:chOff x="7819870" y="5191342"/>
            <a:chExt cx="597716" cy="597716"/>
          </a:xfrm>
        </p:grpSpPr>
        <p:sp>
          <p:nvSpPr>
            <p:cNvPr id="54" name="Oval 53"/>
            <p:cNvSpPr/>
            <p:nvPr/>
          </p:nvSpPr>
          <p:spPr>
            <a:xfrm>
              <a:off x="7819870" y="5191342"/>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5" name="TextBox 54"/>
            <p:cNvSpPr txBox="1"/>
            <p:nvPr/>
          </p:nvSpPr>
          <p:spPr>
            <a:xfrm>
              <a:off x="8005596" y="5351699"/>
              <a:ext cx="280846" cy="300082"/>
            </a:xfrm>
            <a:prstGeom prst="rect">
              <a:avLst/>
            </a:prstGeom>
            <a:noFill/>
          </p:spPr>
          <p:txBody>
            <a:bodyPr wrap="none" rtlCol="0">
              <a:spAutoFit/>
            </a:bodyPr>
            <a:lstStyle/>
            <a:p>
              <a:r>
                <a:rPr lang="en-US" sz="1350" dirty="0"/>
                <a:t>5</a:t>
              </a:r>
            </a:p>
          </p:txBody>
        </p:sp>
      </p:grpSp>
      <p:sp>
        <p:nvSpPr>
          <p:cNvPr id="58" name="Oval 57"/>
          <p:cNvSpPr/>
          <p:nvPr/>
        </p:nvSpPr>
        <p:spPr>
          <a:xfrm>
            <a:off x="2339837" y="4760893"/>
            <a:ext cx="597716" cy="59771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9" name="TextBox 58"/>
          <p:cNvSpPr txBox="1"/>
          <p:nvPr/>
        </p:nvSpPr>
        <p:spPr>
          <a:xfrm>
            <a:off x="2525563" y="4921250"/>
            <a:ext cx="280846" cy="300082"/>
          </a:xfrm>
          <a:prstGeom prst="rect">
            <a:avLst/>
          </a:prstGeom>
          <a:noFill/>
        </p:spPr>
        <p:txBody>
          <a:bodyPr wrap="none" rtlCol="0">
            <a:spAutoFit/>
          </a:bodyPr>
          <a:lstStyle/>
          <a:p>
            <a:r>
              <a:rPr lang="en-US" sz="1350" dirty="0"/>
              <a:t>1</a:t>
            </a:r>
          </a:p>
        </p:txBody>
      </p:sp>
      <p:sp>
        <p:nvSpPr>
          <p:cNvPr id="62" name="Oval 61"/>
          <p:cNvSpPr/>
          <p:nvPr/>
        </p:nvSpPr>
        <p:spPr>
          <a:xfrm>
            <a:off x="3622185" y="4760893"/>
            <a:ext cx="597716" cy="59771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3" name="TextBox 62"/>
          <p:cNvSpPr txBox="1"/>
          <p:nvPr/>
        </p:nvSpPr>
        <p:spPr>
          <a:xfrm>
            <a:off x="3807910" y="4921250"/>
            <a:ext cx="280846" cy="300082"/>
          </a:xfrm>
          <a:prstGeom prst="rect">
            <a:avLst/>
          </a:prstGeom>
          <a:noFill/>
        </p:spPr>
        <p:txBody>
          <a:bodyPr wrap="none" rtlCol="0">
            <a:spAutoFit/>
          </a:bodyPr>
          <a:lstStyle/>
          <a:p>
            <a:r>
              <a:rPr lang="en-US" sz="1350" dirty="0"/>
              <a:t>3</a:t>
            </a:r>
          </a:p>
        </p:txBody>
      </p:sp>
      <p:sp>
        <p:nvSpPr>
          <p:cNvPr id="31" name="TextBox 30"/>
          <p:cNvSpPr txBox="1"/>
          <p:nvPr/>
        </p:nvSpPr>
        <p:spPr>
          <a:xfrm>
            <a:off x="207104" y="5688541"/>
            <a:ext cx="7532896" cy="300082"/>
          </a:xfrm>
          <a:prstGeom prst="rect">
            <a:avLst/>
          </a:prstGeom>
          <a:noFill/>
        </p:spPr>
        <p:txBody>
          <a:bodyPr wrap="none" rtlCol="0">
            <a:spAutoFit/>
          </a:bodyPr>
          <a:lstStyle/>
          <a:p>
            <a:r>
              <a:rPr lang="en-US" sz="1350" dirty="0"/>
              <a:t>* After MJ impanels required forum, the MJ will then assign alternates by lowest random number</a:t>
            </a:r>
          </a:p>
        </p:txBody>
      </p:sp>
      <p:sp>
        <p:nvSpPr>
          <p:cNvPr id="2" name="TextBox 1"/>
          <p:cNvSpPr txBox="1"/>
          <p:nvPr/>
        </p:nvSpPr>
        <p:spPr>
          <a:xfrm>
            <a:off x="7320914" y="1777516"/>
            <a:ext cx="1349600" cy="300082"/>
          </a:xfrm>
          <a:prstGeom prst="rect">
            <a:avLst/>
          </a:prstGeom>
          <a:noFill/>
        </p:spPr>
        <p:txBody>
          <a:bodyPr wrap="none" rtlCol="0">
            <a:spAutoFit/>
          </a:bodyPr>
          <a:lstStyle/>
          <a:p>
            <a:r>
              <a:rPr lang="en-US" sz="1350" dirty="0" smtClean="0"/>
              <a:t>Excess </a:t>
            </a:r>
            <a:r>
              <a:rPr lang="en-US" sz="1350" dirty="0"/>
              <a:t>Members</a:t>
            </a:r>
          </a:p>
        </p:txBody>
      </p:sp>
      <p:sp>
        <p:nvSpPr>
          <p:cNvPr id="3" name="Oval 2"/>
          <p:cNvSpPr/>
          <p:nvPr/>
        </p:nvSpPr>
        <p:spPr>
          <a:xfrm>
            <a:off x="7645941" y="3148114"/>
            <a:ext cx="977630" cy="272131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cxnSp>
        <p:nvCxnSpPr>
          <p:cNvPr id="7" name="Straight Arrow Connector 6"/>
          <p:cNvCxnSpPr/>
          <p:nvPr/>
        </p:nvCxnSpPr>
        <p:spPr>
          <a:xfrm flipH="1" flipV="1">
            <a:off x="6853954" y="4374946"/>
            <a:ext cx="682550" cy="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Footer Placeholder 7"/>
          <p:cNvSpPr>
            <a:spLocks noGrp="1"/>
          </p:cNvSpPr>
          <p:nvPr>
            <p:ph type="ftr" sz="quarter" idx="11"/>
          </p:nvPr>
        </p:nvSpPr>
        <p:spPr/>
        <p:txBody>
          <a:bodyPr/>
          <a:lstStyle/>
          <a:p>
            <a:r>
              <a:rPr lang="en-US" smtClean="0"/>
              <a:t>MTT Training Product</a:t>
            </a:r>
            <a:endParaRPr lang="en-US"/>
          </a:p>
        </p:txBody>
      </p:sp>
      <p:sp>
        <p:nvSpPr>
          <p:cNvPr id="9" name="Slide Number Placeholder 8"/>
          <p:cNvSpPr>
            <a:spLocks noGrp="1"/>
          </p:cNvSpPr>
          <p:nvPr>
            <p:ph type="sldNum" sz="quarter" idx="12"/>
          </p:nvPr>
        </p:nvSpPr>
        <p:spPr/>
        <p:txBody>
          <a:bodyPr/>
          <a:lstStyle/>
          <a:p>
            <a:fld id="{B3951688-D484-4090-998C-23E303179EF8}" type="slidenum">
              <a:rPr lang="en-US" smtClean="0"/>
              <a:t>24</a:t>
            </a:fld>
            <a:endParaRPr lang="en-US"/>
          </a:p>
        </p:txBody>
      </p:sp>
      <p:sp>
        <p:nvSpPr>
          <p:cNvPr id="30"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117382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path" presetSubtype="0" accel="50000" decel="50000" fill="hold" nodeType="clickEffect">
                                  <p:stCondLst>
                                    <p:cond delay="0"/>
                                  </p:stCondLst>
                                  <p:childTnLst>
                                    <p:animMotion origin="layout" path="M 2.77778E-6 -2.96296E-6 L -0.53646 -0.17014 " pathEditMode="relative" rAng="0" ptsTypes="AA">
                                      <p:cBhvr>
                                        <p:cTn id="16" dur="2000" fill="hold"/>
                                        <p:tgtEl>
                                          <p:spTgt spid="12"/>
                                        </p:tgtEl>
                                        <p:attrNameLst>
                                          <p:attrName>ppt_x</p:attrName>
                                          <p:attrName>ppt_y</p:attrName>
                                        </p:attrNameLst>
                                      </p:cBhvr>
                                      <p:rCtr x="-26823" y="-8519"/>
                                    </p:animMotion>
                                  </p:childTnLst>
                                </p:cTn>
                              </p:par>
                              <p:par>
                                <p:cTn id="17" presetID="42" presetClass="path" presetSubtype="0" accel="50000" decel="50000" fill="hold" nodeType="withEffect">
                                  <p:stCondLst>
                                    <p:cond delay="0"/>
                                  </p:stCondLst>
                                  <p:childTnLst>
                                    <p:animMotion origin="layout" path="M 2.77778E-6 -1.85185E-6 L -0.3967 -0.02778 " pathEditMode="relative" rAng="0" ptsTypes="AA">
                                      <p:cBhvr>
                                        <p:cTn id="18" dur="2000" fill="hold"/>
                                        <p:tgtEl>
                                          <p:spTgt spid="11"/>
                                        </p:tgtEl>
                                        <p:attrNameLst>
                                          <p:attrName>ppt_x</p:attrName>
                                          <p:attrName>ppt_y</p:attrName>
                                        </p:attrNameLst>
                                      </p:cBhvr>
                                      <p:rCtr x="-19844" y="-1389"/>
                                    </p:animMotion>
                                  </p:childTnLst>
                                </p:cTn>
                              </p:par>
                              <p:par>
                                <p:cTn id="19" presetID="42" presetClass="path" presetSubtype="0" accel="50000" decel="50000" fill="hold" nodeType="withEffect">
                                  <p:stCondLst>
                                    <p:cond delay="0"/>
                                  </p:stCondLst>
                                  <p:childTnLst>
                                    <p:animMotion origin="layout" path="M 2.77778E-6 -7.40741E-7 L -0.24809 0.12222 " pathEditMode="relative" rAng="0" ptsTypes="AA">
                                      <p:cBhvr>
                                        <p:cTn id="20" dur="2000" fill="hold"/>
                                        <p:tgtEl>
                                          <p:spTgt spid="10"/>
                                        </p:tgtEl>
                                        <p:attrNameLst>
                                          <p:attrName>ppt_x</p:attrName>
                                          <p:attrName>ppt_y</p:attrName>
                                        </p:attrNameLst>
                                      </p:cBhvr>
                                      <p:rCtr x="-12413" y="6111"/>
                                    </p:animMotion>
                                  </p:childTnLst>
                                </p:cTn>
                              </p:par>
                            </p:childTnLst>
                          </p:cTn>
                        </p:par>
                        <p:par>
                          <p:cTn id="21" fill="hold">
                            <p:stCondLst>
                              <p:cond delay="2000"/>
                            </p:stCondLst>
                            <p:childTnLst>
                              <p:par>
                                <p:cTn id="22" presetID="10" presetClass="exit" presetSubtype="0" fill="hold" grpId="1" nodeType="afterEffect">
                                  <p:stCondLst>
                                    <p:cond delay="0"/>
                                  </p:stCondLst>
                                  <p:childTnLst>
                                    <p:animEffect transition="out" filter="fade">
                                      <p:cBhvr>
                                        <p:cTn id="23" dur="500"/>
                                        <p:tgtEl>
                                          <p:spTgt spid="3"/>
                                        </p:tgtEl>
                                      </p:cBhvr>
                                    </p:animEffect>
                                    <p:set>
                                      <p:cBhvr>
                                        <p:cTn id="24" dur="1" fill="hold">
                                          <p:stCondLst>
                                            <p:cond delay="499"/>
                                          </p:stCondLst>
                                        </p:cTn>
                                        <p:tgtEl>
                                          <p:spTgt spid="3"/>
                                        </p:tgtEl>
                                        <p:attrNameLst>
                                          <p:attrName>style.visibility</p:attrName>
                                        </p:attrNameLst>
                                      </p:cBhvr>
                                      <p:to>
                                        <p:strVal val="hidden"/>
                                      </p:to>
                                    </p:set>
                                  </p:childTnLst>
                                </p:cTn>
                              </p:par>
                              <p:par>
                                <p:cTn id="25" presetID="10" presetClass="exit" presetSubtype="0" fill="hold" nodeType="withEffect">
                                  <p:stCondLst>
                                    <p:cond delay="0"/>
                                  </p:stCondLst>
                                  <p:childTnLst>
                                    <p:animEffect transition="out" filter="fade">
                                      <p:cBhvr>
                                        <p:cTn id="26" dur="500"/>
                                        <p:tgtEl>
                                          <p:spTgt spid="7"/>
                                        </p:tgtEl>
                                      </p:cBhvr>
                                    </p:animEffect>
                                    <p:set>
                                      <p:cBhvr>
                                        <p:cTn id="27"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algn="ctr"/>
            <a:r>
              <a:rPr lang="en-US" sz="2400" dirty="0" smtClean="0"/>
              <a:t/>
            </a:r>
            <a:br>
              <a:rPr lang="en-US" sz="2400" dirty="0" smtClean="0"/>
            </a:br>
            <a:r>
              <a:rPr lang="en-US" sz="2400" b="1" dirty="0" smtClean="0"/>
              <a:t>EXCESS MEMBERS</a:t>
            </a:r>
            <a:br>
              <a:rPr lang="en-US" sz="2400" b="1" dirty="0" smtClean="0"/>
            </a:br>
            <a:r>
              <a:rPr lang="en-US" sz="2000" b="1" dirty="0" smtClean="0"/>
              <a:t>(R.C.M. 912A)</a:t>
            </a:r>
            <a:r>
              <a:rPr lang="en-US" sz="2400" b="1" dirty="0" smtClean="0"/>
              <a:t/>
            </a:r>
            <a:br>
              <a:rPr lang="en-US" sz="2400" b="1" dirty="0" smtClean="0"/>
            </a:br>
            <a:endParaRPr lang="en-US" sz="2400" b="1" dirty="0"/>
          </a:p>
        </p:txBody>
      </p:sp>
      <p:sp>
        <p:nvSpPr>
          <p:cNvPr id="6" name="Content Placeholder 5"/>
          <p:cNvSpPr>
            <a:spLocks noGrp="1"/>
          </p:cNvSpPr>
          <p:nvPr>
            <p:ph idx="1"/>
          </p:nvPr>
        </p:nvSpPr>
        <p:spPr/>
        <p:txBody>
          <a:bodyPr>
            <a:noAutofit/>
          </a:bodyPr>
          <a:lstStyle/>
          <a:p>
            <a:r>
              <a:rPr lang="en-US" dirty="0"/>
              <a:t>Removing Excess Members</a:t>
            </a:r>
          </a:p>
          <a:p>
            <a:pPr lvl="1"/>
            <a:r>
              <a:rPr lang="en-US" sz="1800" dirty="0"/>
              <a:t>Any members remaining after impanelment will be dismissed by the military judge</a:t>
            </a:r>
          </a:p>
        </p:txBody>
      </p:sp>
      <p:sp>
        <p:nvSpPr>
          <p:cNvPr id="3" name="Footer Placeholder 2"/>
          <p:cNvSpPr>
            <a:spLocks noGrp="1"/>
          </p:cNvSpPr>
          <p:nvPr>
            <p:ph type="ftr" sz="quarter" idx="11"/>
          </p:nvPr>
        </p:nvSpPr>
        <p:spPr/>
        <p:txBody>
          <a:bodyPr/>
          <a:lstStyle/>
          <a:p>
            <a:r>
              <a:rPr lang="en-US" smtClean="0"/>
              <a:t>MTT Training Product</a:t>
            </a:r>
            <a:endParaRPr lang="en-US"/>
          </a:p>
        </p:txBody>
      </p:sp>
      <p:sp>
        <p:nvSpPr>
          <p:cNvPr id="5" name="Slide Number Placeholder 4"/>
          <p:cNvSpPr>
            <a:spLocks noGrp="1"/>
          </p:cNvSpPr>
          <p:nvPr>
            <p:ph type="sldNum" sz="quarter" idx="12"/>
          </p:nvPr>
        </p:nvSpPr>
        <p:spPr/>
        <p:txBody>
          <a:bodyPr/>
          <a:lstStyle/>
          <a:p>
            <a:fld id="{B3951688-D484-4090-998C-23E303179EF8}" type="slidenum">
              <a:rPr lang="en-US" smtClean="0"/>
              <a:t>25</a:t>
            </a:fld>
            <a:endParaRPr lang="en-US"/>
          </a:p>
        </p:txBody>
      </p:sp>
      <p:sp>
        <p:nvSpPr>
          <p:cNvPr id="7"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1967412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algn="ctr"/>
            <a:r>
              <a:rPr lang="en-US" sz="2400" b="1" dirty="0" smtClean="0"/>
              <a:t>SPCM (OFFICER PANEL)</a:t>
            </a:r>
            <a:br>
              <a:rPr lang="en-US" sz="2400" b="1" dirty="0" smtClean="0"/>
            </a:br>
            <a:r>
              <a:rPr lang="en-US" sz="2400" b="1" dirty="0" smtClean="0"/>
              <a:t>IMPANEL ALTERNATE MEMBERS</a:t>
            </a:r>
            <a:endParaRPr lang="en-US" sz="2400" b="1" dirty="0"/>
          </a:p>
        </p:txBody>
      </p:sp>
      <p:sp>
        <p:nvSpPr>
          <p:cNvPr id="5" name="Rectangle 4"/>
          <p:cNvSpPr/>
          <p:nvPr/>
        </p:nvSpPr>
        <p:spPr>
          <a:xfrm>
            <a:off x="2064697" y="2379853"/>
            <a:ext cx="5070542" cy="32465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0" name="Oval 39"/>
          <p:cNvSpPr/>
          <p:nvPr/>
        </p:nvSpPr>
        <p:spPr>
          <a:xfrm>
            <a:off x="6186880" y="4760893"/>
            <a:ext cx="597716" cy="59771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1" name="TextBox 40"/>
          <p:cNvSpPr txBox="1"/>
          <p:nvPr/>
        </p:nvSpPr>
        <p:spPr>
          <a:xfrm>
            <a:off x="6372606" y="4921250"/>
            <a:ext cx="280846" cy="300082"/>
          </a:xfrm>
          <a:prstGeom prst="rect">
            <a:avLst/>
          </a:prstGeom>
          <a:noFill/>
        </p:spPr>
        <p:txBody>
          <a:bodyPr wrap="none" rtlCol="0">
            <a:spAutoFit/>
          </a:bodyPr>
          <a:lstStyle/>
          <a:p>
            <a:r>
              <a:rPr lang="en-US" sz="1350" dirty="0"/>
              <a:t>4</a:t>
            </a:r>
          </a:p>
        </p:txBody>
      </p:sp>
      <p:sp>
        <p:nvSpPr>
          <p:cNvPr id="42" name="Oval 41"/>
          <p:cNvSpPr/>
          <p:nvPr/>
        </p:nvSpPr>
        <p:spPr>
          <a:xfrm>
            <a:off x="4229620" y="3908590"/>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3" name="TextBox 42"/>
          <p:cNvSpPr txBox="1"/>
          <p:nvPr/>
        </p:nvSpPr>
        <p:spPr>
          <a:xfrm>
            <a:off x="4415346" y="4068948"/>
            <a:ext cx="280846" cy="300082"/>
          </a:xfrm>
          <a:prstGeom prst="rect">
            <a:avLst/>
          </a:prstGeom>
          <a:noFill/>
        </p:spPr>
        <p:txBody>
          <a:bodyPr wrap="none" rtlCol="0">
            <a:spAutoFit/>
          </a:bodyPr>
          <a:lstStyle/>
          <a:p>
            <a:r>
              <a:rPr lang="en-US" sz="1350" dirty="0"/>
              <a:t>6</a:t>
            </a:r>
          </a:p>
        </p:txBody>
      </p:sp>
      <p:sp>
        <p:nvSpPr>
          <p:cNvPr id="44" name="Oval 43"/>
          <p:cNvSpPr/>
          <p:nvPr/>
        </p:nvSpPr>
        <p:spPr>
          <a:xfrm>
            <a:off x="5547703" y="3908590"/>
            <a:ext cx="580700"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5" name="TextBox 44"/>
          <p:cNvSpPr txBox="1"/>
          <p:nvPr/>
        </p:nvSpPr>
        <p:spPr>
          <a:xfrm>
            <a:off x="5733429" y="4068948"/>
            <a:ext cx="219823" cy="300082"/>
          </a:xfrm>
          <a:prstGeom prst="rect">
            <a:avLst/>
          </a:prstGeom>
          <a:noFill/>
        </p:spPr>
        <p:txBody>
          <a:bodyPr wrap="square" rtlCol="0">
            <a:spAutoFit/>
          </a:bodyPr>
          <a:lstStyle/>
          <a:p>
            <a:r>
              <a:rPr lang="en-US" sz="1350" dirty="0"/>
              <a:t>8</a:t>
            </a:r>
          </a:p>
        </p:txBody>
      </p:sp>
      <p:sp>
        <p:nvSpPr>
          <p:cNvPr id="46" name="Oval 45"/>
          <p:cNvSpPr/>
          <p:nvPr/>
        </p:nvSpPr>
        <p:spPr>
          <a:xfrm>
            <a:off x="4904533" y="4760893"/>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7" name="TextBox 46"/>
          <p:cNvSpPr txBox="1"/>
          <p:nvPr/>
        </p:nvSpPr>
        <p:spPr>
          <a:xfrm>
            <a:off x="5090258" y="4921250"/>
            <a:ext cx="272832" cy="300082"/>
          </a:xfrm>
          <a:prstGeom prst="rect">
            <a:avLst/>
          </a:prstGeom>
          <a:noFill/>
        </p:spPr>
        <p:txBody>
          <a:bodyPr wrap="none" rtlCol="0">
            <a:spAutoFit/>
          </a:bodyPr>
          <a:lstStyle/>
          <a:p>
            <a:r>
              <a:rPr lang="en-US" sz="1350" dirty="0"/>
              <a:t>3</a:t>
            </a:r>
          </a:p>
        </p:txBody>
      </p:sp>
      <p:sp>
        <p:nvSpPr>
          <p:cNvPr id="48" name="Oval 47"/>
          <p:cNvSpPr/>
          <p:nvPr/>
        </p:nvSpPr>
        <p:spPr>
          <a:xfrm>
            <a:off x="7819870" y="2261081"/>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9" name="TextBox 48"/>
          <p:cNvSpPr txBox="1"/>
          <p:nvPr/>
        </p:nvSpPr>
        <p:spPr>
          <a:xfrm>
            <a:off x="8005596" y="2397211"/>
            <a:ext cx="280846" cy="300082"/>
          </a:xfrm>
          <a:prstGeom prst="rect">
            <a:avLst/>
          </a:prstGeom>
          <a:noFill/>
        </p:spPr>
        <p:txBody>
          <a:bodyPr wrap="none" rtlCol="0">
            <a:spAutoFit/>
          </a:bodyPr>
          <a:lstStyle/>
          <a:p>
            <a:r>
              <a:rPr lang="en-US" sz="1350" dirty="0"/>
              <a:t>9</a:t>
            </a:r>
          </a:p>
        </p:txBody>
      </p:sp>
      <p:sp>
        <p:nvSpPr>
          <p:cNvPr id="54" name="Oval 53"/>
          <p:cNvSpPr/>
          <p:nvPr/>
        </p:nvSpPr>
        <p:spPr>
          <a:xfrm>
            <a:off x="2928553" y="3908590"/>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5" name="TextBox 54"/>
          <p:cNvSpPr txBox="1"/>
          <p:nvPr/>
        </p:nvSpPr>
        <p:spPr>
          <a:xfrm>
            <a:off x="3114279" y="4068948"/>
            <a:ext cx="280846" cy="300082"/>
          </a:xfrm>
          <a:prstGeom prst="rect">
            <a:avLst/>
          </a:prstGeom>
          <a:noFill/>
        </p:spPr>
        <p:txBody>
          <a:bodyPr wrap="none" rtlCol="0">
            <a:spAutoFit/>
          </a:bodyPr>
          <a:lstStyle/>
          <a:p>
            <a:r>
              <a:rPr lang="en-US" sz="1350" dirty="0"/>
              <a:t>5</a:t>
            </a:r>
          </a:p>
        </p:txBody>
      </p:sp>
      <p:sp>
        <p:nvSpPr>
          <p:cNvPr id="58" name="Oval 57"/>
          <p:cNvSpPr/>
          <p:nvPr/>
        </p:nvSpPr>
        <p:spPr>
          <a:xfrm>
            <a:off x="2339837" y="4760893"/>
            <a:ext cx="597716" cy="59771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9" name="TextBox 58"/>
          <p:cNvSpPr txBox="1"/>
          <p:nvPr/>
        </p:nvSpPr>
        <p:spPr>
          <a:xfrm>
            <a:off x="2525563" y="4921250"/>
            <a:ext cx="280846" cy="300082"/>
          </a:xfrm>
          <a:prstGeom prst="rect">
            <a:avLst/>
          </a:prstGeom>
          <a:noFill/>
        </p:spPr>
        <p:txBody>
          <a:bodyPr wrap="none" rtlCol="0">
            <a:spAutoFit/>
          </a:bodyPr>
          <a:lstStyle/>
          <a:p>
            <a:r>
              <a:rPr lang="en-US" sz="1350" dirty="0"/>
              <a:t>1</a:t>
            </a:r>
          </a:p>
        </p:txBody>
      </p:sp>
      <p:sp>
        <p:nvSpPr>
          <p:cNvPr id="62" name="Oval 61"/>
          <p:cNvSpPr/>
          <p:nvPr/>
        </p:nvSpPr>
        <p:spPr>
          <a:xfrm>
            <a:off x="3622185" y="4760893"/>
            <a:ext cx="597716" cy="59771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3" name="TextBox 62"/>
          <p:cNvSpPr txBox="1"/>
          <p:nvPr/>
        </p:nvSpPr>
        <p:spPr>
          <a:xfrm>
            <a:off x="3807910" y="4921250"/>
            <a:ext cx="272832" cy="300082"/>
          </a:xfrm>
          <a:prstGeom prst="rect">
            <a:avLst/>
          </a:prstGeom>
          <a:noFill/>
        </p:spPr>
        <p:txBody>
          <a:bodyPr wrap="none" rtlCol="0">
            <a:spAutoFit/>
          </a:bodyPr>
          <a:lstStyle/>
          <a:p>
            <a:r>
              <a:rPr lang="en-US" sz="1350" dirty="0" smtClean="0"/>
              <a:t>2</a:t>
            </a:r>
            <a:endParaRPr lang="en-US" sz="1350" dirty="0"/>
          </a:p>
        </p:txBody>
      </p:sp>
      <p:sp>
        <p:nvSpPr>
          <p:cNvPr id="2" name="TextBox 1"/>
          <p:cNvSpPr txBox="1"/>
          <p:nvPr/>
        </p:nvSpPr>
        <p:spPr>
          <a:xfrm>
            <a:off x="7320914" y="1777516"/>
            <a:ext cx="1349600" cy="300082"/>
          </a:xfrm>
          <a:prstGeom prst="rect">
            <a:avLst/>
          </a:prstGeom>
          <a:noFill/>
        </p:spPr>
        <p:txBody>
          <a:bodyPr wrap="none" rtlCol="0">
            <a:spAutoFit/>
          </a:bodyPr>
          <a:lstStyle/>
          <a:p>
            <a:r>
              <a:rPr lang="en-US" sz="1350" dirty="0" smtClean="0"/>
              <a:t>Excess </a:t>
            </a:r>
            <a:r>
              <a:rPr lang="en-US" sz="1350" dirty="0"/>
              <a:t>Members</a:t>
            </a:r>
          </a:p>
        </p:txBody>
      </p:sp>
      <p:sp>
        <p:nvSpPr>
          <p:cNvPr id="22" name="&quot;No&quot; Symbol 21"/>
          <p:cNvSpPr/>
          <p:nvPr/>
        </p:nvSpPr>
        <p:spPr>
          <a:xfrm>
            <a:off x="7747515" y="2195017"/>
            <a:ext cx="742426" cy="72984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75" dirty="0">
                <a:solidFill>
                  <a:schemeClr val="tx1"/>
                </a:solidFill>
              </a:rPr>
              <a:t>Dismissed by military judge</a:t>
            </a:r>
          </a:p>
        </p:txBody>
      </p:sp>
      <p:sp>
        <p:nvSpPr>
          <p:cNvPr id="6" name="Footer Placeholder 5"/>
          <p:cNvSpPr>
            <a:spLocks noGrp="1"/>
          </p:cNvSpPr>
          <p:nvPr>
            <p:ph type="ftr" sz="quarter" idx="11"/>
          </p:nvPr>
        </p:nvSpPr>
        <p:spPr/>
        <p:txBody>
          <a:bodyPr/>
          <a:lstStyle/>
          <a:p>
            <a:r>
              <a:rPr lang="en-US" smtClean="0"/>
              <a:t>MTT Training Product</a:t>
            </a:r>
            <a:endParaRPr lang="en-US"/>
          </a:p>
        </p:txBody>
      </p:sp>
      <p:sp>
        <p:nvSpPr>
          <p:cNvPr id="7" name="Slide Number Placeholder 6"/>
          <p:cNvSpPr>
            <a:spLocks noGrp="1"/>
          </p:cNvSpPr>
          <p:nvPr>
            <p:ph type="sldNum" sz="quarter" idx="12"/>
          </p:nvPr>
        </p:nvSpPr>
        <p:spPr/>
        <p:txBody>
          <a:bodyPr/>
          <a:lstStyle/>
          <a:p>
            <a:fld id="{B3951688-D484-4090-998C-23E303179EF8}" type="slidenum">
              <a:rPr lang="en-US" smtClean="0"/>
              <a:t>26</a:t>
            </a:fld>
            <a:endParaRPr lang="en-US"/>
          </a:p>
        </p:txBody>
      </p:sp>
      <p:sp>
        <p:nvSpPr>
          <p:cNvPr id="25"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828984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algn="ctr"/>
            <a:r>
              <a:rPr lang="en-US" sz="2400" b="1" dirty="0" smtClean="0"/>
              <a:t>SPCM (ENLISTED PANEL)</a:t>
            </a:r>
            <a:br>
              <a:rPr lang="en-US" sz="2400" b="1" dirty="0" smtClean="0"/>
            </a:br>
            <a:r>
              <a:rPr lang="en-US" sz="2400" b="1" dirty="0" smtClean="0"/>
              <a:t>IMPANEL ALTERNATE MEMBERS</a:t>
            </a:r>
            <a:endParaRPr lang="en-US" sz="2400" b="1" dirty="0"/>
          </a:p>
        </p:txBody>
      </p:sp>
      <p:sp>
        <p:nvSpPr>
          <p:cNvPr id="5" name="Rectangle 4"/>
          <p:cNvSpPr/>
          <p:nvPr/>
        </p:nvSpPr>
        <p:spPr>
          <a:xfrm>
            <a:off x="2064697" y="2379853"/>
            <a:ext cx="5070542" cy="32465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0" name="Oval 39"/>
          <p:cNvSpPr/>
          <p:nvPr/>
        </p:nvSpPr>
        <p:spPr>
          <a:xfrm>
            <a:off x="6186880" y="4760893"/>
            <a:ext cx="597716" cy="59771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1" name="TextBox 40"/>
          <p:cNvSpPr txBox="1"/>
          <p:nvPr/>
        </p:nvSpPr>
        <p:spPr>
          <a:xfrm>
            <a:off x="6372606" y="4921250"/>
            <a:ext cx="280846" cy="300082"/>
          </a:xfrm>
          <a:prstGeom prst="rect">
            <a:avLst/>
          </a:prstGeom>
          <a:noFill/>
        </p:spPr>
        <p:txBody>
          <a:bodyPr wrap="none" rtlCol="0">
            <a:spAutoFit/>
          </a:bodyPr>
          <a:lstStyle/>
          <a:p>
            <a:r>
              <a:rPr lang="en-US" sz="1350" dirty="0"/>
              <a:t>4</a:t>
            </a:r>
          </a:p>
        </p:txBody>
      </p:sp>
      <p:sp>
        <p:nvSpPr>
          <p:cNvPr id="42" name="Oval 41"/>
          <p:cNvSpPr/>
          <p:nvPr/>
        </p:nvSpPr>
        <p:spPr>
          <a:xfrm>
            <a:off x="4229620" y="3908590"/>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3" name="TextBox 42"/>
          <p:cNvSpPr txBox="1"/>
          <p:nvPr/>
        </p:nvSpPr>
        <p:spPr>
          <a:xfrm>
            <a:off x="4415346" y="4068948"/>
            <a:ext cx="280846" cy="300082"/>
          </a:xfrm>
          <a:prstGeom prst="rect">
            <a:avLst/>
          </a:prstGeom>
          <a:noFill/>
        </p:spPr>
        <p:txBody>
          <a:bodyPr wrap="none" rtlCol="0">
            <a:spAutoFit/>
          </a:bodyPr>
          <a:lstStyle/>
          <a:p>
            <a:r>
              <a:rPr lang="en-US" sz="1350" dirty="0"/>
              <a:t>6</a:t>
            </a:r>
          </a:p>
        </p:txBody>
      </p:sp>
      <p:sp>
        <p:nvSpPr>
          <p:cNvPr id="44" name="Oval 43"/>
          <p:cNvSpPr/>
          <p:nvPr/>
        </p:nvSpPr>
        <p:spPr>
          <a:xfrm>
            <a:off x="5547703" y="3908590"/>
            <a:ext cx="580700"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5" name="TextBox 44"/>
          <p:cNvSpPr txBox="1"/>
          <p:nvPr/>
        </p:nvSpPr>
        <p:spPr>
          <a:xfrm>
            <a:off x="5733429" y="4068948"/>
            <a:ext cx="219823" cy="300082"/>
          </a:xfrm>
          <a:prstGeom prst="rect">
            <a:avLst/>
          </a:prstGeom>
          <a:noFill/>
        </p:spPr>
        <p:txBody>
          <a:bodyPr wrap="square" rtlCol="0">
            <a:spAutoFit/>
          </a:bodyPr>
          <a:lstStyle/>
          <a:p>
            <a:r>
              <a:rPr lang="en-US" sz="1350" dirty="0"/>
              <a:t>8</a:t>
            </a:r>
          </a:p>
        </p:txBody>
      </p:sp>
      <p:sp>
        <p:nvSpPr>
          <p:cNvPr id="46" name="Oval 45"/>
          <p:cNvSpPr/>
          <p:nvPr/>
        </p:nvSpPr>
        <p:spPr>
          <a:xfrm>
            <a:off x="4904533" y="4760893"/>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7" name="TextBox 46"/>
          <p:cNvSpPr txBox="1"/>
          <p:nvPr/>
        </p:nvSpPr>
        <p:spPr>
          <a:xfrm>
            <a:off x="5090258" y="4921250"/>
            <a:ext cx="280846" cy="300082"/>
          </a:xfrm>
          <a:prstGeom prst="rect">
            <a:avLst/>
          </a:prstGeom>
          <a:noFill/>
        </p:spPr>
        <p:txBody>
          <a:bodyPr wrap="none" rtlCol="0">
            <a:spAutoFit/>
          </a:bodyPr>
          <a:lstStyle/>
          <a:p>
            <a:r>
              <a:rPr lang="en-US" sz="1350" dirty="0"/>
              <a:t>2</a:t>
            </a:r>
          </a:p>
        </p:txBody>
      </p:sp>
      <p:sp>
        <p:nvSpPr>
          <p:cNvPr id="48" name="Oval 47"/>
          <p:cNvSpPr/>
          <p:nvPr/>
        </p:nvSpPr>
        <p:spPr>
          <a:xfrm>
            <a:off x="7819870" y="2261081"/>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9" name="TextBox 48"/>
          <p:cNvSpPr txBox="1"/>
          <p:nvPr/>
        </p:nvSpPr>
        <p:spPr>
          <a:xfrm>
            <a:off x="8005596" y="2397211"/>
            <a:ext cx="280846" cy="300082"/>
          </a:xfrm>
          <a:prstGeom prst="rect">
            <a:avLst/>
          </a:prstGeom>
          <a:noFill/>
        </p:spPr>
        <p:txBody>
          <a:bodyPr wrap="none" rtlCol="0">
            <a:spAutoFit/>
          </a:bodyPr>
          <a:lstStyle/>
          <a:p>
            <a:r>
              <a:rPr lang="en-US" sz="1350" dirty="0"/>
              <a:t>9</a:t>
            </a:r>
          </a:p>
        </p:txBody>
      </p:sp>
      <p:sp>
        <p:nvSpPr>
          <p:cNvPr id="54" name="Oval 53"/>
          <p:cNvSpPr/>
          <p:nvPr/>
        </p:nvSpPr>
        <p:spPr>
          <a:xfrm>
            <a:off x="2928553" y="3908590"/>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5" name="TextBox 54"/>
          <p:cNvSpPr txBox="1"/>
          <p:nvPr/>
        </p:nvSpPr>
        <p:spPr>
          <a:xfrm>
            <a:off x="3114279" y="4068948"/>
            <a:ext cx="280846" cy="300082"/>
          </a:xfrm>
          <a:prstGeom prst="rect">
            <a:avLst/>
          </a:prstGeom>
          <a:noFill/>
        </p:spPr>
        <p:txBody>
          <a:bodyPr wrap="none" rtlCol="0">
            <a:spAutoFit/>
          </a:bodyPr>
          <a:lstStyle/>
          <a:p>
            <a:r>
              <a:rPr lang="en-US" sz="1350" dirty="0"/>
              <a:t>5</a:t>
            </a:r>
          </a:p>
        </p:txBody>
      </p:sp>
      <p:sp>
        <p:nvSpPr>
          <p:cNvPr id="58" name="Oval 57"/>
          <p:cNvSpPr/>
          <p:nvPr/>
        </p:nvSpPr>
        <p:spPr>
          <a:xfrm>
            <a:off x="2339837" y="4760893"/>
            <a:ext cx="597716" cy="59771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9" name="TextBox 58"/>
          <p:cNvSpPr txBox="1"/>
          <p:nvPr/>
        </p:nvSpPr>
        <p:spPr>
          <a:xfrm>
            <a:off x="2525563" y="4921250"/>
            <a:ext cx="280846" cy="300082"/>
          </a:xfrm>
          <a:prstGeom prst="rect">
            <a:avLst/>
          </a:prstGeom>
          <a:noFill/>
        </p:spPr>
        <p:txBody>
          <a:bodyPr wrap="none" rtlCol="0">
            <a:spAutoFit/>
          </a:bodyPr>
          <a:lstStyle/>
          <a:p>
            <a:r>
              <a:rPr lang="en-US" sz="1350" dirty="0"/>
              <a:t>1</a:t>
            </a:r>
          </a:p>
        </p:txBody>
      </p:sp>
      <p:sp>
        <p:nvSpPr>
          <p:cNvPr id="62" name="Oval 61"/>
          <p:cNvSpPr/>
          <p:nvPr/>
        </p:nvSpPr>
        <p:spPr>
          <a:xfrm>
            <a:off x="3622185" y="4760893"/>
            <a:ext cx="597716" cy="59771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3" name="TextBox 62"/>
          <p:cNvSpPr txBox="1"/>
          <p:nvPr/>
        </p:nvSpPr>
        <p:spPr>
          <a:xfrm>
            <a:off x="3807910" y="4921250"/>
            <a:ext cx="280846" cy="300082"/>
          </a:xfrm>
          <a:prstGeom prst="rect">
            <a:avLst/>
          </a:prstGeom>
          <a:noFill/>
        </p:spPr>
        <p:txBody>
          <a:bodyPr wrap="none" rtlCol="0">
            <a:spAutoFit/>
          </a:bodyPr>
          <a:lstStyle/>
          <a:p>
            <a:r>
              <a:rPr lang="en-US" sz="1350" dirty="0"/>
              <a:t>3</a:t>
            </a:r>
          </a:p>
        </p:txBody>
      </p:sp>
      <p:sp>
        <p:nvSpPr>
          <p:cNvPr id="2" name="TextBox 1"/>
          <p:cNvSpPr txBox="1"/>
          <p:nvPr/>
        </p:nvSpPr>
        <p:spPr>
          <a:xfrm>
            <a:off x="7320914" y="1777516"/>
            <a:ext cx="1349600" cy="300082"/>
          </a:xfrm>
          <a:prstGeom prst="rect">
            <a:avLst/>
          </a:prstGeom>
          <a:noFill/>
        </p:spPr>
        <p:txBody>
          <a:bodyPr wrap="none" rtlCol="0">
            <a:spAutoFit/>
          </a:bodyPr>
          <a:lstStyle/>
          <a:p>
            <a:r>
              <a:rPr lang="en-US" sz="1350" dirty="0" smtClean="0"/>
              <a:t>Excess </a:t>
            </a:r>
            <a:r>
              <a:rPr lang="en-US" sz="1350" dirty="0"/>
              <a:t>Members</a:t>
            </a:r>
          </a:p>
        </p:txBody>
      </p:sp>
      <p:sp>
        <p:nvSpPr>
          <p:cNvPr id="22" name="&quot;No&quot; Symbol 21"/>
          <p:cNvSpPr/>
          <p:nvPr/>
        </p:nvSpPr>
        <p:spPr>
          <a:xfrm>
            <a:off x="7747515" y="2195017"/>
            <a:ext cx="742426" cy="72984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75" dirty="0">
                <a:solidFill>
                  <a:schemeClr val="tx1"/>
                </a:solidFill>
              </a:rPr>
              <a:t>Dismissed by military judge</a:t>
            </a:r>
          </a:p>
        </p:txBody>
      </p:sp>
      <p:sp>
        <p:nvSpPr>
          <p:cNvPr id="6" name="Footer Placeholder 5"/>
          <p:cNvSpPr>
            <a:spLocks noGrp="1"/>
          </p:cNvSpPr>
          <p:nvPr>
            <p:ph type="ftr" sz="quarter" idx="11"/>
          </p:nvPr>
        </p:nvSpPr>
        <p:spPr/>
        <p:txBody>
          <a:bodyPr/>
          <a:lstStyle/>
          <a:p>
            <a:r>
              <a:rPr lang="en-US" smtClean="0"/>
              <a:t>MTT Training Product</a:t>
            </a:r>
            <a:endParaRPr lang="en-US"/>
          </a:p>
        </p:txBody>
      </p:sp>
      <p:sp>
        <p:nvSpPr>
          <p:cNvPr id="7" name="Slide Number Placeholder 6"/>
          <p:cNvSpPr>
            <a:spLocks noGrp="1"/>
          </p:cNvSpPr>
          <p:nvPr>
            <p:ph type="sldNum" sz="quarter" idx="12"/>
          </p:nvPr>
        </p:nvSpPr>
        <p:spPr/>
        <p:txBody>
          <a:bodyPr/>
          <a:lstStyle/>
          <a:p>
            <a:fld id="{B3951688-D484-4090-998C-23E303179EF8}" type="slidenum">
              <a:rPr lang="en-US" smtClean="0"/>
              <a:t>27</a:t>
            </a:fld>
            <a:endParaRPr lang="en-US"/>
          </a:p>
        </p:txBody>
      </p:sp>
      <p:sp>
        <p:nvSpPr>
          <p:cNvPr id="25"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4011581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down)">
                                      <p:cBhvr>
                                        <p:cTn id="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If alternate </a:t>
            </a:r>
            <a:r>
              <a:rPr lang="en-US" dirty="0"/>
              <a:t>members </a:t>
            </a:r>
            <a:r>
              <a:rPr lang="en-US" dirty="0" smtClean="0"/>
              <a:t>are available, an </a:t>
            </a:r>
            <a:r>
              <a:rPr lang="en-US" dirty="0"/>
              <a:t>excused member shall be replaced with an impaneled alternate </a:t>
            </a:r>
            <a:r>
              <a:rPr lang="en-US" dirty="0" smtClean="0"/>
              <a:t>member</a:t>
            </a:r>
          </a:p>
          <a:p>
            <a:pPr lvl="1"/>
            <a:r>
              <a:rPr lang="en-US" dirty="0" smtClean="0"/>
              <a:t>The </a:t>
            </a:r>
            <a:r>
              <a:rPr lang="en-US" dirty="0"/>
              <a:t>alternate member with the lowest random number </a:t>
            </a:r>
            <a:r>
              <a:rPr lang="en-US" dirty="0" smtClean="0"/>
              <a:t>shall replace </a:t>
            </a:r>
            <a:r>
              <a:rPr lang="en-US" dirty="0"/>
              <a:t>the excused member, unless in the case of an enlisted accused, the use of such member would be inconsistent with the forum </a:t>
            </a:r>
            <a:r>
              <a:rPr lang="en-US" dirty="0" smtClean="0"/>
              <a:t>composition</a:t>
            </a:r>
          </a:p>
          <a:p>
            <a:r>
              <a:rPr lang="en-US" dirty="0" smtClean="0"/>
              <a:t>Alternate members excused after </a:t>
            </a:r>
            <a:r>
              <a:rPr lang="en-US" dirty="0" err="1" smtClean="0"/>
              <a:t>impanelment</a:t>
            </a:r>
            <a:r>
              <a:rPr lang="en-US" dirty="0" smtClean="0"/>
              <a:t> shall not be replaced</a:t>
            </a:r>
          </a:p>
          <a:p>
            <a:endParaRPr lang="en-US" dirty="0"/>
          </a:p>
        </p:txBody>
      </p:sp>
      <p:sp>
        <p:nvSpPr>
          <p:cNvPr id="4" name="Title 3"/>
          <p:cNvSpPr txBox="1">
            <a:spLocks/>
          </p:cNvSpPr>
          <p:nvPr/>
        </p:nvSpPr>
        <p:spPr>
          <a:xfrm>
            <a:off x="749610" y="128024"/>
            <a:ext cx="7543800" cy="90963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chemeClr val="tx1"/>
                </a:solidFill>
                <a:latin typeface="Arial" panose="020B0604020202020204" pitchFamily="34" charset="0"/>
                <a:ea typeface="+mj-ea"/>
                <a:cs typeface="Arial" panose="020B0604020202020204" pitchFamily="34" charset="0"/>
              </a:defRPr>
            </a:lvl1pPr>
          </a:lstStyle>
          <a:p>
            <a:r>
              <a:rPr lang="en-US" sz="2400" dirty="0" smtClean="0"/>
              <a:t>ALTERNATE MEMBER REPLACEMENT</a:t>
            </a:r>
          </a:p>
          <a:p>
            <a:r>
              <a:rPr lang="en-US" sz="2000" b="0" dirty="0" smtClean="0"/>
              <a:t>(R.C.M. 912B)</a:t>
            </a:r>
            <a:endParaRPr lang="en-US" sz="2000" b="0" dirty="0"/>
          </a:p>
        </p:txBody>
      </p:sp>
      <p:sp>
        <p:nvSpPr>
          <p:cNvPr id="2" name="Date Placeholder 1"/>
          <p:cNvSpPr>
            <a:spLocks noGrp="1"/>
          </p:cNvSpPr>
          <p:nvPr>
            <p:ph type="dt" sz="half" idx="2"/>
          </p:nvPr>
        </p:nvSpPr>
        <p:spPr>
          <a:xfrm>
            <a:off x="628650" y="6356351"/>
            <a:ext cx="2057400" cy="365125"/>
          </a:xfrm>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28</a:t>
            </a:fld>
            <a:endParaRPr lang="en-US"/>
          </a:p>
        </p:txBody>
      </p:sp>
    </p:spTree>
    <p:extLst>
      <p:ext uri="{BB962C8B-B14F-4D97-AF65-F5344CB8AC3E}">
        <p14:creationId xmlns:p14="http://schemas.microsoft.com/office/powerpoint/2010/main" val="2565373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algn="ctr"/>
            <a:r>
              <a:rPr lang="en-US" sz="2400" b="1" dirty="0" smtClean="0"/>
              <a:t>SPCM (OFFICER PANEL)</a:t>
            </a:r>
            <a:br>
              <a:rPr lang="en-US" sz="2400" b="1" dirty="0" smtClean="0"/>
            </a:br>
            <a:r>
              <a:rPr lang="en-US" sz="2400" b="1" dirty="0" smtClean="0"/>
              <a:t>ALTERNATE MEMBER REPLACEMENT</a:t>
            </a:r>
            <a:endParaRPr lang="en-US" sz="2400" b="1" dirty="0"/>
          </a:p>
        </p:txBody>
      </p:sp>
      <p:sp>
        <p:nvSpPr>
          <p:cNvPr id="5" name="Rectangle 4"/>
          <p:cNvSpPr/>
          <p:nvPr/>
        </p:nvSpPr>
        <p:spPr>
          <a:xfrm>
            <a:off x="2064697" y="2379853"/>
            <a:ext cx="5070542" cy="32465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0" name="Oval 39"/>
          <p:cNvSpPr/>
          <p:nvPr/>
        </p:nvSpPr>
        <p:spPr>
          <a:xfrm>
            <a:off x="6186880" y="4760893"/>
            <a:ext cx="597716" cy="59771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1" name="TextBox 40"/>
          <p:cNvSpPr txBox="1"/>
          <p:nvPr/>
        </p:nvSpPr>
        <p:spPr>
          <a:xfrm>
            <a:off x="6372606" y="4921250"/>
            <a:ext cx="280846" cy="300082"/>
          </a:xfrm>
          <a:prstGeom prst="rect">
            <a:avLst/>
          </a:prstGeom>
          <a:noFill/>
        </p:spPr>
        <p:txBody>
          <a:bodyPr wrap="none" rtlCol="0">
            <a:spAutoFit/>
          </a:bodyPr>
          <a:lstStyle/>
          <a:p>
            <a:r>
              <a:rPr lang="en-US" sz="1350" dirty="0"/>
              <a:t>4</a:t>
            </a:r>
          </a:p>
        </p:txBody>
      </p:sp>
      <p:sp>
        <p:nvSpPr>
          <p:cNvPr id="42" name="Oval 41"/>
          <p:cNvSpPr/>
          <p:nvPr/>
        </p:nvSpPr>
        <p:spPr>
          <a:xfrm>
            <a:off x="4229620" y="3908590"/>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3" name="TextBox 42"/>
          <p:cNvSpPr txBox="1"/>
          <p:nvPr/>
        </p:nvSpPr>
        <p:spPr>
          <a:xfrm>
            <a:off x="4415346" y="4068948"/>
            <a:ext cx="280846" cy="300082"/>
          </a:xfrm>
          <a:prstGeom prst="rect">
            <a:avLst/>
          </a:prstGeom>
          <a:noFill/>
        </p:spPr>
        <p:txBody>
          <a:bodyPr wrap="none" rtlCol="0">
            <a:spAutoFit/>
          </a:bodyPr>
          <a:lstStyle/>
          <a:p>
            <a:r>
              <a:rPr lang="en-US" sz="1350" dirty="0"/>
              <a:t>6</a:t>
            </a:r>
          </a:p>
        </p:txBody>
      </p:sp>
      <p:sp>
        <p:nvSpPr>
          <p:cNvPr id="44" name="Oval 43"/>
          <p:cNvSpPr/>
          <p:nvPr/>
        </p:nvSpPr>
        <p:spPr>
          <a:xfrm>
            <a:off x="5547703" y="3908590"/>
            <a:ext cx="580700"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5" name="TextBox 44"/>
          <p:cNvSpPr txBox="1"/>
          <p:nvPr/>
        </p:nvSpPr>
        <p:spPr>
          <a:xfrm>
            <a:off x="5733429" y="4068948"/>
            <a:ext cx="219823" cy="300082"/>
          </a:xfrm>
          <a:prstGeom prst="rect">
            <a:avLst/>
          </a:prstGeom>
          <a:noFill/>
        </p:spPr>
        <p:txBody>
          <a:bodyPr wrap="square" rtlCol="0">
            <a:spAutoFit/>
          </a:bodyPr>
          <a:lstStyle/>
          <a:p>
            <a:r>
              <a:rPr lang="en-US" sz="1350" dirty="0"/>
              <a:t>8</a:t>
            </a:r>
          </a:p>
        </p:txBody>
      </p:sp>
      <p:sp>
        <p:nvSpPr>
          <p:cNvPr id="46" name="Oval 45"/>
          <p:cNvSpPr/>
          <p:nvPr/>
        </p:nvSpPr>
        <p:spPr>
          <a:xfrm>
            <a:off x="4904533" y="4760893"/>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7" name="TextBox 46"/>
          <p:cNvSpPr txBox="1"/>
          <p:nvPr/>
        </p:nvSpPr>
        <p:spPr>
          <a:xfrm>
            <a:off x="5090258" y="4921250"/>
            <a:ext cx="272832" cy="300082"/>
          </a:xfrm>
          <a:prstGeom prst="rect">
            <a:avLst/>
          </a:prstGeom>
          <a:noFill/>
        </p:spPr>
        <p:txBody>
          <a:bodyPr wrap="none" rtlCol="0">
            <a:spAutoFit/>
          </a:bodyPr>
          <a:lstStyle/>
          <a:p>
            <a:r>
              <a:rPr lang="en-US" sz="1350" dirty="0" smtClean="0"/>
              <a:t>3</a:t>
            </a:r>
            <a:endParaRPr lang="en-US" sz="1350" dirty="0"/>
          </a:p>
        </p:txBody>
      </p:sp>
      <p:grpSp>
        <p:nvGrpSpPr>
          <p:cNvPr id="9" name="Group 8"/>
          <p:cNvGrpSpPr/>
          <p:nvPr/>
        </p:nvGrpSpPr>
        <p:grpSpPr>
          <a:xfrm>
            <a:off x="2339837" y="4760893"/>
            <a:ext cx="597716" cy="597716"/>
            <a:chOff x="2339837" y="4760893"/>
            <a:chExt cx="597716" cy="597716"/>
          </a:xfrm>
        </p:grpSpPr>
        <p:sp>
          <p:nvSpPr>
            <p:cNvPr id="58" name="Oval 57"/>
            <p:cNvSpPr/>
            <p:nvPr/>
          </p:nvSpPr>
          <p:spPr>
            <a:xfrm>
              <a:off x="2339837" y="4760893"/>
              <a:ext cx="597716" cy="59771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9" name="TextBox 58"/>
            <p:cNvSpPr txBox="1"/>
            <p:nvPr/>
          </p:nvSpPr>
          <p:spPr>
            <a:xfrm>
              <a:off x="2525563" y="4921250"/>
              <a:ext cx="280846" cy="300082"/>
            </a:xfrm>
            <a:prstGeom prst="rect">
              <a:avLst/>
            </a:prstGeom>
            <a:noFill/>
          </p:spPr>
          <p:txBody>
            <a:bodyPr wrap="none" rtlCol="0">
              <a:spAutoFit/>
            </a:bodyPr>
            <a:lstStyle/>
            <a:p>
              <a:r>
                <a:rPr lang="en-US" sz="1350" dirty="0"/>
                <a:t>1</a:t>
              </a:r>
            </a:p>
          </p:txBody>
        </p:sp>
      </p:grpSp>
      <p:sp>
        <p:nvSpPr>
          <p:cNvPr id="62" name="Oval 61"/>
          <p:cNvSpPr/>
          <p:nvPr/>
        </p:nvSpPr>
        <p:spPr>
          <a:xfrm>
            <a:off x="3622185" y="4760893"/>
            <a:ext cx="597716" cy="59771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3" name="TextBox 62"/>
          <p:cNvSpPr txBox="1"/>
          <p:nvPr/>
        </p:nvSpPr>
        <p:spPr>
          <a:xfrm>
            <a:off x="3807910" y="4921250"/>
            <a:ext cx="272832" cy="300082"/>
          </a:xfrm>
          <a:prstGeom prst="rect">
            <a:avLst/>
          </a:prstGeom>
          <a:noFill/>
        </p:spPr>
        <p:txBody>
          <a:bodyPr wrap="none" rtlCol="0">
            <a:spAutoFit/>
          </a:bodyPr>
          <a:lstStyle/>
          <a:p>
            <a:r>
              <a:rPr lang="en-US" sz="1350" dirty="0"/>
              <a:t>2</a:t>
            </a:r>
          </a:p>
        </p:txBody>
      </p:sp>
      <p:sp>
        <p:nvSpPr>
          <p:cNvPr id="23" name="&quot;No&quot; Symbol 22"/>
          <p:cNvSpPr/>
          <p:nvPr/>
        </p:nvSpPr>
        <p:spPr>
          <a:xfrm>
            <a:off x="-808420" y="1423406"/>
            <a:ext cx="742426" cy="72984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cxnSp>
        <p:nvCxnSpPr>
          <p:cNvPr id="6" name="Straight Arrow Connector 5"/>
          <p:cNvCxnSpPr/>
          <p:nvPr/>
        </p:nvCxnSpPr>
        <p:spPr>
          <a:xfrm flipH="1">
            <a:off x="2700487" y="4301086"/>
            <a:ext cx="474328" cy="723666"/>
          </a:xfrm>
          <a:prstGeom prst="straightConnector1">
            <a:avLst/>
          </a:prstGeom>
          <a:ln w="539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07104" y="5688541"/>
            <a:ext cx="5743945" cy="300082"/>
          </a:xfrm>
          <a:prstGeom prst="rect">
            <a:avLst/>
          </a:prstGeom>
          <a:noFill/>
        </p:spPr>
        <p:txBody>
          <a:bodyPr wrap="none" rtlCol="0">
            <a:spAutoFit/>
          </a:bodyPr>
          <a:lstStyle/>
          <a:p>
            <a:r>
              <a:rPr lang="en-US" sz="1350" dirty="0"/>
              <a:t>* </a:t>
            </a:r>
            <a:r>
              <a:rPr lang="en-US" sz="1350" dirty="0" smtClean="0"/>
              <a:t>Member 1 removed for cause. Alternate member 5 replaces member 1. </a:t>
            </a:r>
            <a:endParaRPr lang="en-US" sz="1350" dirty="0"/>
          </a:p>
        </p:txBody>
      </p:sp>
      <p:sp>
        <p:nvSpPr>
          <p:cNvPr id="3" name="Footer Placeholder 2"/>
          <p:cNvSpPr>
            <a:spLocks noGrp="1"/>
          </p:cNvSpPr>
          <p:nvPr>
            <p:ph type="ftr" sz="quarter" idx="11"/>
          </p:nvPr>
        </p:nvSpPr>
        <p:spPr/>
        <p:txBody>
          <a:bodyPr/>
          <a:lstStyle/>
          <a:p>
            <a:r>
              <a:rPr lang="en-US" smtClean="0"/>
              <a:t>MTT Training Product</a:t>
            </a:r>
            <a:endParaRPr lang="en-US"/>
          </a:p>
        </p:txBody>
      </p:sp>
      <p:sp>
        <p:nvSpPr>
          <p:cNvPr id="7" name="Slide Number Placeholder 6"/>
          <p:cNvSpPr>
            <a:spLocks noGrp="1"/>
          </p:cNvSpPr>
          <p:nvPr>
            <p:ph type="sldNum" sz="quarter" idx="12"/>
          </p:nvPr>
        </p:nvSpPr>
        <p:spPr/>
        <p:txBody>
          <a:bodyPr/>
          <a:lstStyle/>
          <a:p>
            <a:fld id="{B3951688-D484-4090-998C-23E303179EF8}" type="slidenum">
              <a:rPr lang="en-US" smtClean="0"/>
              <a:t>29</a:t>
            </a:fld>
            <a:endParaRPr lang="en-US"/>
          </a:p>
        </p:txBody>
      </p:sp>
      <p:grpSp>
        <p:nvGrpSpPr>
          <p:cNvPr id="10" name="Group 9"/>
          <p:cNvGrpSpPr/>
          <p:nvPr/>
        </p:nvGrpSpPr>
        <p:grpSpPr>
          <a:xfrm>
            <a:off x="2928553" y="3908590"/>
            <a:ext cx="597716" cy="597716"/>
            <a:chOff x="2928553" y="3908590"/>
            <a:chExt cx="597716" cy="597716"/>
          </a:xfrm>
        </p:grpSpPr>
        <p:sp>
          <p:nvSpPr>
            <p:cNvPr id="54" name="Oval 53"/>
            <p:cNvSpPr/>
            <p:nvPr/>
          </p:nvSpPr>
          <p:spPr>
            <a:xfrm>
              <a:off x="2928553" y="3908590"/>
              <a:ext cx="597716" cy="59771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5" name="TextBox 54"/>
            <p:cNvSpPr txBox="1"/>
            <p:nvPr/>
          </p:nvSpPr>
          <p:spPr>
            <a:xfrm>
              <a:off x="3114279" y="4068948"/>
              <a:ext cx="280846" cy="300082"/>
            </a:xfrm>
            <a:prstGeom prst="rect">
              <a:avLst/>
            </a:prstGeom>
            <a:noFill/>
          </p:spPr>
          <p:txBody>
            <a:bodyPr wrap="none" rtlCol="0">
              <a:spAutoFit/>
            </a:bodyPr>
            <a:lstStyle/>
            <a:p>
              <a:r>
                <a:rPr lang="en-US" sz="1350" dirty="0"/>
                <a:t>5</a:t>
              </a:r>
            </a:p>
          </p:txBody>
        </p:sp>
      </p:grpSp>
      <p:sp>
        <p:nvSpPr>
          <p:cNvPr id="27"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1243746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3.05556E-6 1.85185E-6 L 0.34149 0.47199 " pathEditMode="relative" rAng="0" ptsTypes="AA">
                                      <p:cBhvr>
                                        <p:cTn id="6" dur="2000" fill="hold"/>
                                        <p:tgtEl>
                                          <p:spTgt spid="23"/>
                                        </p:tgtEl>
                                        <p:attrNameLst>
                                          <p:attrName>ppt_x</p:attrName>
                                          <p:attrName>ppt_y</p:attrName>
                                        </p:attrNameLst>
                                      </p:cBhvr>
                                      <p:rCtr x="17066" y="23588"/>
                                    </p:animMotion>
                                  </p:childTnLst>
                                </p:cTn>
                              </p:par>
                            </p:childTnLst>
                          </p:cTn>
                        </p:par>
                        <p:par>
                          <p:cTn id="7" fill="hold">
                            <p:stCondLst>
                              <p:cond delay="2000"/>
                            </p:stCondLst>
                            <p:childTnLst>
                              <p:par>
                                <p:cTn id="8" presetID="22" presetClass="entr" presetSubtype="1" fill="hold" nodeType="after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up)">
                                      <p:cBhvr>
                                        <p:cTn id="10" dur="500"/>
                                        <p:tgtEl>
                                          <p:spTgt spid="6"/>
                                        </p:tgtEl>
                                      </p:cBhvr>
                                    </p:animEffect>
                                  </p:childTnLst>
                                </p:cTn>
                              </p:par>
                            </p:childTnLst>
                          </p:cTn>
                        </p:par>
                        <p:par>
                          <p:cTn id="11" fill="hold">
                            <p:stCondLst>
                              <p:cond delay="2500"/>
                            </p:stCondLst>
                            <p:childTnLst>
                              <p:par>
                                <p:cTn id="12" presetID="42" presetClass="path" presetSubtype="0" accel="50000" decel="50000" fill="hold" nodeType="afterEffect">
                                  <p:stCondLst>
                                    <p:cond delay="0"/>
                                  </p:stCondLst>
                                  <p:childTnLst>
                                    <p:animMotion origin="layout" path="M -1.38889E-6 4.07407E-6 L -0.0592 0.11921 " pathEditMode="relative" rAng="0" ptsTypes="AA">
                                      <p:cBhvr>
                                        <p:cTn id="13" dur="2000" fill="hold"/>
                                        <p:tgtEl>
                                          <p:spTgt spid="10"/>
                                        </p:tgtEl>
                                        <p:attrNameLst>
                                          <p:attrName>ppt_x</p:attrName>
                                          <p:attrName>ppt_y</p:attrName>
                                        </p:attrNameLst>
                                      </p:cBhvr>
                                      <p:rCtr x="-2969" y="5949"/>
                                    </p:animMotion>
                                  </p:childTnLst>
                                </p:cTn>
                              </p:par>
                            </p:childTnLst>
                          </p:cTn>
                        </p:par>
                        <p:par>
                          <p:cTn id="14" fill="hold">
                            <p:stCondLst>
                              <p:cond delay="4500"/>
                            </p:stCondLst>
                            <p:childTnLst>
                              <p:par>
                                <p:cTn id="15" presetID="10" presetClass="exit" presetSubtype="0" fill="hold" nodeType="afterEffect">
                                  <p:stCondLst>
                                    <p:cond delay="0"/>
                                  </p:stCondLst>
                                  <p:childTnLst>
                                    <p:animEffect transition="out" filter="fade">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par>
                                <p:cTn id="18" presetID="10" presetClass="exit" presetSubtype="0" fill="hold" nodeType="withEffect">
                                  <p:stCondLst>
                                    <p:cond delay="0"/>
                                  </p:stCondLst>
                                  <p:childTnLst>
                                    <p:animEffect transition="out" filter="fade">
                                      <p:cBhvr>
                                        <p:cTn id="19" dur="500"/>
                                        <p:tgtEl>
                                          <p:spTgt spid="9"/>
                                        </p:tgtEl>
                                      </p:cBhvr>
                                    </p:animEffect>
                                    <p:set>
                                      <p:cBhvr>
                                        <p:cTn id="20" dur="1" fill="hold">
                                          <p:stCondLst>
                                            <p:cond delay="499"/>
                                          </p:stCondLst>
                                        </p:cTn>
                                        <p:tgtEl>
                                          <p:spTgt spid="9"/>
                                        </p:tgtEl>
                                        <p:attrNameLst>
                                          <p:attrName>style.visibility</p:attrName>
                                        </p:attrNameLst>
                                      </p:cBhvr>
                                      <p:to>
                                        <p:strVal val="hidden"/>
                                      </p:to>
                                    </p:set>
                                  </p:childTnLst>
                                </p:cTn>
                              </p:par>
                              <p:par>
                                <p:cTn id="21" presetID="10" presetClass="exit" presetSubtype="0" fill="hold" grpId="1" nodeType="withEffect">
                                  <p:stCondLst>
                                    <p:cond delay="0"/>
                                  </p:stCondLst>
                                  <p:childTnLst>
                                    <p:animEffect transition="out" filter="fade">
                                      <p:cBhvr>
                                        <p:cTn id="22" dur="500"/>
                                        <p:tgtEl>
                                          <p:spTgt spid="23"/>
                                        </p:tgtEl>
                                      </p:cBhvr>
                                    </p:animEffect>
                                    <p:set>
                                      <p:cBhvr>
                                        <p:cTn id="23" dur="1" fill="hold">
                                          <p:stCondLst>
                                            <p:cond delay="499"/>
                                          </p:stCondLst>
                                        </p:cTn>
                                        <p:tgtEl>
                                          <p:spTgt spid="2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dirty="0" smtClean="0"/>
              <a:t>SELECTION CRITERIA</a:t>
            </a:r>
            <a:br>
              <a:rPr lang="en-US" sz="2400" b="1" dirty="0" smtClean="0"/>
            </a:br>
            <a:r>
              <a:rPr lang="en-US" sz="2000" dirty="0" smtClean="0"/>
              <a:t>(NEW R.C.M. 502(A)(1))</a:t>
            </a:r>
            <a:endParaRPr lang="en-US" sz="2400" b="1" dirty="0" smtClean="0"/>
          </a:p>
        </p:txBody>
      </p:sp>
      <p:sp>
        <p:nvSpPr>
          <p:cNvPr id="4" name="Content Placeholder 3"/>
          <p:cNvSpPr>
            <a:spLocks noGrp="1"/>
          </p:cNvSpPr>
          <p:nvPr>
            <p:ph idx="1"/>
          </p:nvPr>
        </p:nvSpPr>
        <p:spPr/>
        <p:txBody>
          <a:bodyPr>
            <a:normAutofit/>
          </a:bodyPr>
          <a:lstStyle/>
          <a:p>
            <a:r>
              <a:rPr lang="en-US" sz="2400" dirty="0"/>
              <a:t>The members detailed to a court-martial shall be those persons who in the opinion of the convening authority are best qualified for the duty by reason of their age, education, training, experience, length of service, and judicial temperament. </a:t>
            </a:r>
            <a:endParaRPr lang="en-US" sz="2400" dirty="0" smtClean="0"/>
          </a:p>
          <a:p>
            <a:r>
              <a:rPr lang="en-US" sz="2400" dirty="0" smtClean="0"/>
              <a:t>Each </a:t>
            </a:r>
            <a:r>
              <a:rPr lang="en-US" sz="2400" dirty="0"/>
              <a:t>member shall be on active duty with the armed forces and shall </a:t>
            </a:r>
            <a:r>
              <a:rPr lang="en-US" sz="2400" dirty="0" smtClean="0"/>
              <a:t>be:</a:t>
            </a:r>
          </a:p>
          <a:p>
            <a:pPr lvl="1"/>
            <a:r>
              <a:rPr lang="en-US" sz="2000" dirty="0" smtClean="0"/>
              <a:t>A </a:t>
            </a:r>
            <a:r>
              <a:rPr lang="en-US" sz="2000" dirty="0"/>
              <a:t>commissioned </a:t>
            </a:r>
            <a:r>
              <a:rPr lang="en-US" sz="2000" dirty="0" smtClean="0"/>
              <a:t>officer;</a:t>
            </a:r>
          </a:p>
          <a:p>
            <a:pPr lvl="1"/>
            <a:r>
              <a:rPr lang="en-US" sz="2000" dirty="0" smtClean="0"/>
              <a:t>A </a:t>
            </a:r>
            <a:r>
              <a:rPr lang="en-US" sz="2000" dirty="0"/>
              <a:t>warrant officer, except when the accused is a commissioned officer; </a:t>
            </a:r>
            <a:r>
              <a:rPr lang="en-US" sz="2000" dirty="0" smtClean="0"/>
              <a:t>or</a:t>
            </a:r>
          </a:p>
          <a:p>
            <a:pPr lvl="1"/>
            <a:r>
              <a:rPr lang="en-US" sz="2000" dirty="0" smtClean="0"/>
              <a:t> </a:t>
            </a:r>
            <a:r>
              <a:rPr lang="en-US" sz="2000" dirty="0"/>
              <a:t>An </a:t>
            </a:r>
            <a:r>
              <a:rPr lang="en-US" sz="2000" b="1" dirty="0">
                <a:solidFill>
                  <a:srgbClr val="0070C0"/>
                </a:solidFill>
              </a:rPr>
              <a:t>enlisted person</a:t>
            </a:r>
            <a:r>
              <a:rPr lang="en-US" sz="2000" dirty="0"/>
              <a:t>, except when the accused is either a commissioned or warrant officer.</a:t>
            </a:r>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3</a:t>
            </a:fld>
            <a:endParaRPr lang="en-US"/>
          </a:p>
        </p:txBody>
      </p:sp>
      <p:sp>
        <p:nvSpPr>
          <p:cNvPr id="7"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165934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anim calcmode="lin" valueType="num">
                                      <p:cBhvr>
                                        <p:cTn id="1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1000"/>
                                        <p:tgtEl>
                                          <p:spTgt spid="4">
                                            <p:txEl>
                                              <p:pRg st="2" end="2"/>
                                            </p:txEl>
                                          </p:spTgt>
                                        </p:tgtEl>
                                      </p:cBhvr>
                                    </p:animEffect>
                                    <p:anim calcmode="lin" valueType="num">
                                      <p:cBhvr>
                                        <p:cTn id="1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1000"/>
                                        <p:tgtEl>
                                          <p:spTgt spid="4">
                                            <p:txEl>
                                              <p:pRg st="3" end="3"/>
                                            </p:txEl>
                                          </p:spTgt>
                                        </p:tgtEl>
                                      </p:cBhvr>
                                    </p:animEffect>
                                    <p:anim calcmode="lin" valueType="num">
                                      <p:cBhvr>
                                        <p:cTn id="23"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1000"/>
                                        <p:tgtEl>
                                          <p:spTgt spid="4">
                                            <p:txEl>
                                              <p:pRg st="4" end="4"/>
                                            </p:txEl>
                                          </p:spTgt>
                                        </p:tgtEl>
                                      </p:cBhvr>
                                    </p:animEffect>
                                    <p:anim calcmode="lin" valueType="num">
                                      <p:cBhvr>
                                        <p:cTn id="28"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algn="ctr"/>
            <a:r>
              <a:rPr lang="en-US" sz="2400" b="1" dirty="0" smtClean="0"/>
              <a:t>SPCM (ENLISTED PANEL)</a:t>
            </a:r>
            <a:br>
              <a:rPr lang="en-US" sz="2400" b="1" dirty="0" smtClean="0"/>
            </a:br>
            <a:r>
              <a:rPr lang="en-US" sz="2400" b="1" dirty="0" smtClean="0"/>
              <a:t>ALTERNATE MEMBER REPLACEMENT</a:t>
            </a:r>
            <a:endParaRPr lang="en-US" sz="2400" b="1" dirty="0"/>
          </a:p>
        </p:txBody>
      </p:sp>
      <p:sp>
        <p:nvSpPr>
          <p:cNvPr id="5" name="Rectangle 4"/>
          <p:cNvSpPr/>
          <p:nvPr/>
        </p:nvSpPr>
        <p:spPr>
          <a:xfrm>
            <a:off x="2064697" y="2379853"/>
            <a:ext cx="5070542" cy="32465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0" name="Oval 39"/>
          <p:cNvSpPr/>
          <p:nvPr/>
        </p:nvSpPr>
        <p:spPr>
          <a:xfrm>
            <a:off x="6186880" y="4760893"/>
            <a:ext cx="597716" cy="59771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1" name="TextBox 40"/>
          <p:cNvSpPr txBox="1"/>
          <p:nvPr/>
        </p:nvSpPr>
        <p:spPr>
          <a:xfrm>
            <a:off x="6372606" y="4921250"/>
            <a:ext cx="280846" cy="300082"/>
          </a:xfrm>
          <a:prstGeom prst="rect">
            <a:avLst/>
          </a:prstGeom>
          <a:noFill/>
        </p:spPr>
        <p:txBody>
          <a:bodyPr wrap="none" rtlCol="0">
            <a:spAutoFit/>
          </a:bodyPr>
          <a:lstStyle/>
          <a:p>
            <a:r>
              <a:rPr lang="en-US" sz="1350" dirty="0"/>
              <a:t>4</a:t>
            </a:r>
          </a:p>
        </p:txBody>
      </p:sp>
      <p:sp>
        <p:nvSpPr>
          <p:cNvPr id="42" name="Oval 41"/>
          <p:cNvSpPr/>
          <p:nvPr/>
        </p:nvSpPr>
        <p:spPr>
          <a:xfrm>
            <a:off x="4229620" y="3908590"/>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3" name="TextBox 42"/>
          <p:cNvSpPr txBox="1"/>
          <p:nvPr/>
        </p:nvSpPr>
        <p:spPr>
          <a:xfrm>
            <a:off x="4415346" y="4068948"/>
            <a:ext cx="280846" cy="300082"/>
          </a:xfrm>
          <a:prstGeom prst="rect">
            <a:avLst/>
          </a:prstGeom>
          <a:noFill/>
        </p:spPr>
        <p:txBody>
          <a:bodyPr wrap="none" rtlCol="0">
            <a:spAutoFit/>
          </a:bodyPr>
          <a:lstStyle/>
          <a:p>
            <a:r>
              <a:rPr lang="en-US" sz="1350" dirty="0"/>
              <a:t>6</a:t>
            </a:r>
          </a:p>
        </p:txBody>
      </p:sp>
      <p:sp>
        <p:nvSpPr>
          <p:cNvPr id="44" name="Oval 43"/>
          <p:cNvSpPr/>
          <p:nvPr/>
        </p:nvSpPr>
        <p:spPr>
          <a:xfrm>
            <a:off x="5547703" y="3908590"/>
            <a:ext cx="580700"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5" name="TextBox 44"/>
          <p:cNvSpPr txBox="1"/>
          <p:nvPr/>
        </p:nvSpPr>
        <p:spPr>
          <a:xfrm>
            <a:off x="5733429" y="4068948"/>
            <a:ext cx="219823" cy="300082"/>
          </a:xfrm>
          <a:prstGeom prst="rect">
            <a:avLst/>
          </a:prstGeom>
          <a:noFill/>
        </p:spPr>
        <p:txBody>
          <a:bodyPr wrap="square" rtlCol="0">
            <a:spAutoFit/>
          </a:bodyPr>
          <a:lstStyle/>
          <a:p>
            <a:r>
              <a:rPr lang="en-US" sz="1350" dirty="0"/>
              <a:t>8</a:t>
            </a:r>
          </a:p>
        </p:txBody>
      </p:sp>
      <p:sp>
        <p:nvSpPr>
          <p:cNvPr id="46" name="Oval 45"/>
          <p:cNvSpPr/>
          <p:nvPr/>
        </p:nvSpPr>
        <p:spPr>
          <a:xfrm>
            <a:off x="4904533" y="4760893"/>
            <a:ext cx="597716" cy="597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7" name="TextBox 46"/>
          <p:cNvSpPr txBox="1"/>
          <p:nvPr/>
        </p:nvSpPr>
        <p:spPr>
          <a:xfrm>
            <a:off x="5090258" y="4921250"/>
            <a:ext cx="280846" cy="300082"/>
          </a:xfrm>
          <a:prstGeom prst="rect">
            <a:avLst/>
          </a:prstGeom>
          <a:noFill/>
        </p:spPr>
        <p:txBody>
          <a:bodyPr wrap="none" rtlCol="0">
            <a:spAutoFit/>
          </a:bodyPr>
          <a:lstStyle/>
          <a:p>
            <a:r>
              <a:rPr lang="en-US" sz="1350" dirty="0"/>
              <a:t>2</a:t>
            </a:r>
          </a:p>
        </p:txBody>
      </p:sp>
      <p:grpSp>
        <p:nvGrpSpPr>
          <p:cNvPr id="9" name="Group 8"/>
          <p:cNvGrpSpPr/>
          <p:nvPr/>
        </p:nvGrpSpPr>
        <p:grpSpPr>
          <a:xfrm>
            <a:off x="2339837" y="4760893"/>
            <a:ext cx="597716" cy="597716"/>
            <a:chOff x="2339837" y="4760893"/>
            <a:chExt cx="597716" cy="597716"/>
          </a:xfrm>
          <a:solidFill>
            <a:srgbClr val="FFFF00"/>
          </a:solidFill>
        </p:grpSpPr>
        <p:sp>
          <p:nvSpPr>
            <p:cNvPr id="58" name="Oval 57"/>
            <p:cNvSpPr/>
            <p:nvPr/>
          </p:nvSpPr>
          <p:spPr>
            <a:xfrm>
              <a:off x="2339837" y="4760893"/>
              <a:ext cx="597716" cy="597716"/>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9" name="TextBox 58"/>
            <p:cNvSpPr txBox="1"/>
            <p:nvPr/>
          </p:nvSpPr>
          <p:spPr>
            <a:xfrm>
              <a:off x="2525563" y="4921250"/>
              <a:ext cx="280846" cy="300082"/>
            </a:xfrm>
            <a:prstGeom prst="rect">
              <a:avLst/>
            </a:prstGeom>
            <a:grpFill/>
          </p:spPr>
          <p:txBody>
            <a:bodyPr wrap="none" rtlCol="0">
              <a:spAutoFit/>
            </a:bodyPr>
            <a:lstStyle/>
            <a:p>
              <a:r>
                <a:rPr lang="en-US" sz="1350" dirty="0"/>
                <a:t>1</a:t>
              </a:r>
            </a:p>
          </p:txBody>
        </p:sp>
      </p:grpSp>
      <p:sp>
        <p:nvSpPr>
          <p:cNvPr id="62" name="Oval 61"/>
          <p:cNvSpPr/>
          <p:nvPr/>
        </p:nvSpPr>
        <p:spPr>
          <a:xfrm>
            <a:off x="3622185" y="4760893"/>
            <a:ext cx="597716" cy="59771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3" name="TextBox 62"/>
          <p:cNvSpPr txBox="1"/>
          <p:nvPr/>
        </p:nvSpPr>
        <p:spPr>
          <a:xfrm>
            <a:off x="3807910" y="4921250"/>
            <a:ext cx="280846" cy="300082"/>
          </a:xfrm>
          <a:prstGeom prst="rect">
            <a:avLst/>
          </a:prstGeom>
          <a:noFill/>
        </p:spPr>
        <p:txBody>
          <a:bodyPr wrap="none" rtlCol="0">
            <a:spAutoFit/>
          </a:bodyPr>
          <a:lstStyle/>
          <a:p>
            <a:r>
              <a:rPr lang="en-US" sz="1350" dirty="0"/>
              <a:t>3</a:t>
            </a:r>
          </a:p>
        </p:txBody>
      </p:sp>
      <p:sp>
        <p:nvSpPr>
          <p:cNvPr id="23" name="&quot;No&quot; Symbol 22"/>
          <p:cNvSpPr/>
          <p:nvPr/>
        </p:nvSpPr>
        <p:spPr>
          <a:xfrm>
            <a:off x="-808420" y="1423406"/>
            <a:ext cx="742426" cy="72984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cxnSp>
        <p:nvCxnSpPr>
          <p:cNvPr id="6" name="Straight Arrow Connector 5"/>
          <p:cNvCxnSpPr/>
          <p:nvPr/>
        </p:nvCxnSpPr>
        <p:spPr>
          <a:xfrm flipH="1">
            <a:off x="2700487" y="4301086"/>
            <a:ext cx="474328" cy="723666"/>
          </a:xfrm>
          <a:prstGeom prst="straightConnector1">
            <a:avLst/>
          </a:prstGeom>
          <a:ln w="539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07104" y="5688541"/>
            <a:ext cx="5743945" cy="300082"/>
          </a:xfrm>
          <a:prstGeom prst="rect">
            <a:avLst/>
          </a:prstGeom>
          <a:noFill/>
        </p:spPr>
        <p:txBody>
          <a:bodyPr wrap="none" rtlCol="0">
            <a:spAutoFit/>
          </a:bodyPr>
          <a:lstStyle/>
          <a:p>
            <a:r>
              <a:rPr lang="en-US" sz="1350" dirty="0"/>
              <a:t>* </a:t>
            </a:r>
            <a:r>
              <a:rPr lang="en-US" sz="1350" dirty="0" smtClean="0"/>
              <a:t>Member 1 removed for cause. Alternate member 5 replaces member 1. </a:t>
            </a:r>
            <a:endParaRPr lang="en-US" sz="1350" dirty="0"/>
          </a:p>
        </p:txBody>
      </p:sp>
      <p:sp>
        <p:nvSpPr>
          <p:cNvPr id="3" name="Footer Placeholder 2"/>
          <p:cNvSpPr>
            <a:spLocks noGrp="1"/>
          </p:cNvSpPr>
          <p:nvPr>
            <p:ph type="ftr" sz="quarter" idx="11"/>
          </p:nvPr>
        </p:nvSpPr>
        <p:spPr/>
        <p:txBody>
          <a:bodyPr/>
          <a:lstStyle/>
          <a:p>
            <a:r>
              <a:rPr lang="en-US" smtClean="0"/>
              <a:t>MTT Training Product</a:t>
            </a:r>
            <a:endParaRPr lang="en-US"/>
          </a:p>
        </p:txBody>
      </p:sp>
      <p:sp>
        <p:nvSpPr>
          <p:cNvPr id="7" name="Slide Number Placeholder 6"/>
          <p:cNvSpPr>
            <a:spLocks noGrp="1"/>
          </p:cNvSpPr>
          <p:nvPr>
            <p:ph type="sldNum" sz="quarter" idx="12"/>
          </p:nvPr>
        </p:nvSpPr>
        <p:spPr/>
        <p:txBody>
          <a:bodyPr/>
          <a:lstStyle/>
          <a:p>
            <a:fld id="{B3951688-D484-4090-998C-23E303179EF8}" type="slidenum">
              <a:rPr lang="en-US" smtClean="0"/>
              <a:t>30</a:t>
            </a:fld>
            <a:endParaRPr lang="en-US"/>
          </a:p>
        </p:txBody>
      </p:sp>
      <p:grpSp>
        <p:nvGrpSpPr>
          <p:cNvPr id="10" name="Group 9"/>
          <p:cNvGrpSpPr/>
          <p:nvPr/>
        </p:nvGrpSpPr>
        <p:grpSpPr>
          <a:xfrm>
            <a:off x="2928553" y="3908590"/>
            <a:ext cx="597716" cy="597716"/>
            <a:chOff x="2928553" y="3908590"/>
            <a:chExt cx="597716" cy="597716"/>
          </a:xfrm>
        </p:grpSpPr>
        <p:sp>
          <p:nvSpPr>
            <p:cNvPr id="54" name="Oval 53"/>
            <p:cNvSpPr/>
            <p:nvPr/>
          </p:nvSpPr>
          <p:spPr>
            <a:xfrm>
              <a:off x="2928553" y="3908590"/>
              <a:ext cx="597716" cy="59771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5" name="TextBox 54"/>
            <p:cNvSpPr txBox="1"/>
            <p:nvPr/>
          </p:nvSpPr>
          <p:spPr>
            <a:xfrm>
              <a:off x="3114279" y="4068948"/>
              <a:ext cx="280846" cy="300082"/>
            </a:xfrm>
            <a:prstGeom prst="rect">
              <a:avLst/>
            </a:prstGeom>
            <a:noFill/>
          </p:spPr>
          <p:txBody>
            <a:bodyPr wrap="none" rtlCol="0">
              <a:spAutoFit/>
            </a:bodyPr>
            <a:lstStyle/>
            <a:p>
              <a:r>
                <a:rPr lang="en-US" sz="1350" dirty="0"/>
                <a:t>5</a:t>
              </a:r>
            </a:p>
          </p:txBody>
        </p:sp>
      </p:grpSp>
      <p:sp>
        <p:nvSpPr>
          <p:cNvPr id="27"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223654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3.05556E-6 1.85185E-6 L 0.34149 0.47199 " pathEditMode="relative" rAng="0" ptsTypes="AA">
                                      <p:cBhvr>
                                        <p:cTn id="6" dur="2000" fill="hold"/>
                                        <p:tgtEl>
                                          <p:spTgt spid="23"/>
                                        </p:tgtEl>
                                        <p:attrNameLst>
                                          <p:attrName>ppt_x</p:attrName>
                                          <p:attrName>ppt_y</p:attrName>
                                        </p:attrNameLst>
                                      </p:cBhvr>
                                      <p:rCtr x="17066" y="23588"/>
                                    </p:animMotion>
                                  </p:childTnLst>
                                </p:cTn>
                              </p:par>
                            </p:childTnLst>
                          </p:cTn>
                        </p:par>
                        <p:par>
                          <p:cTn id="7" fill="hold">
                            <p:stCondLst>
                              <p:cond delay="2000"/>
                            </p:stCondLst>
                            <p:childTnLst>
                              <p:par>
                                <p:cTn id="8" presetID="22" presetClass="entr" presetSubtype="1" fill="hold" nodeType="after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up)">
                                      <p:cBhvr>
                                        <p:cTn id="10" dur="500"/>
                                        <p:tgtEl>
                                          <p:spTgt spid="6"/>
                                        </p:tgtEl>
                                      </p:cBhvr>
                                    </p:animEffect>
                                  </p:childTnLst>
                                </p:cTn>
                              </p:par>
                            </p:childTnLst>
                          </p:cTn>
                        </p:par>
                        <p:par>
                          <p:cTn id="11" fill="hold">
                            <p:stCondLst>
                              <p:cond delay="2500"/>
                            </p:stCondLst>
                            <p:childTnLst>
                              <p:par>
                                <p:cTn id="12" presetID="42" presetClass="path" presetSubtype="0" accel="50000" decel="50000" fill="hold" nodeType="afterEffect">
                                  <p:stCondLst>
                                    <p:cond delay="0"/>
                                  </p:stCondLst>
                                  <p:childTnLst>
                                    <p:animMotion origin="layout" path="M -1.38889E-6 4.07407E-6 L -0.0592 0.11921 " pathEditMode="relative" rAng="0" ptsTypes="AA">
                                      <p:cBhvr>
                                        <p:cTn id="13" dur="2000" fill="hold"/>
                                        <p:tgtEl>
                                          <p:spTgt spid="10"/>
                                        </p:tgtEl>
                                        <p:attrNameLst>
                                          <p:attrName>ppt_x</p:attrName>
                                          <p:attrName>ppt_y</p:attrName>
                                        </p:attrNameLst>
                                      </p:cBhvr>
                                      <p:rCtr x="-2969" y="5949"/>
                                    </p:animMotion>
                                  </p:childTnLst>
                                </p:cTn>
                              </p:par>
                            </p:childTnLst>
                          </p:cTn>
                        </p:par>
                        <p:par>
                          <p:cTn id="14" fill="hold">
                            <p:stCondLst>
                              <p:cond delay="4500"/>
                            </p:stCondLst>
                            <p:childTnLst>
                              <p:par>
                                <p:cTn id="15" presetID="10" presetClass="exit" presetSubtype="0" fill="hold" nodeType="afterEffect">
                                  <p:stCondLst>
                                    <p:cond delay="0"/>
                                  </p:stCondLst>
                                  <p:childTnLst>
                                    <p:animEffect transition="out" filter="fade">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par>
                                <p:cTn id="18" presetID="10" presetClass="exit" presetSubtype="0" fill="hold" grpId="1" nodeType="withEffect">
                                  <p:stCondLst>
                                    <p:cond delay="0"/>
                                  </p:stCondLst>
                                  <p:childTnLst>
                                    <p:animEffect transition="out" filter="fade">
                                      <p:cBhvr>
                                        <p:cTn id="19" dur="500"/>
                                        <p:tgtEl>
                                          <p:spTgt spid="23"/>
                                        </p:tgtEl>
                                      </p:cBhvr>
                                    </p:animEffect>
                                    <p:set>
                                      <p:cBhvr>
                                        <p:cTn id="20" dur="1" fill="hold">
                                          <p:stCondLst>
                                            <p:cond delay="499"/>
                                          </p:stCondLst>
                                        </p:cTn>
                                        <p:tgtEl>
                                          <p:spTgt spid="23"/>
                                        </p:tgtEl>
                                        <p:attrNameLst>
                                          <p:attrName>style.visibility</p:attrName>
                                        </p:attrNameLst>
                                      </p:cBhvr>
                                      <p:to>
                                        <p:strVal val="hidden"/>
                                      </p:to>
                                    </p:set>
                                  </p:childTnLst>
                                </p:cTn>
                              </p:par>
                              <p:par>
                                <p:cTn id="21" presetID="10" presetClass="exit" presetSubtype="0" fill="hold" nodeType="withEffect">
                                  <p:stCondLst>
                                    <p:cond delay="0"/>
                                  </p:stCondLst>
                                  <p:childTnLst>
                                    <p:animEffect transition="out" filter="fade">
                                      <p:cBhvr>
                                        <p:cTn id="22" dur="500"/>
                                        <p:tgtEl>
                                          <p:spTgt spid="9"/>
                                        </p:tgtEl>
                                      </p:cBhvr>
                                    </p:animEffect>
                                    <p:set>
                                      <p:cBhvr>
                                        <p:cTn id="23"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3"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algn="ctr"/>
            <a:r>
              <a:rPr lang="en-US" sz="2400" b="1" dirty="0" smtClean="0"/>
              <a:t>SPCM (ENLISTED PANEL)</a:t>
            </a:r>
            <a:br>
              <a:rPr lang="en-US" sz="2400" b="1" dirty="0" smtClean="0"/>
            </a:br>
            <a:r>
              <a:rPr lang="en-US" sz="2400" b="1" dirty="0" smtClean="0"/>
              <a:t>ALTERNATE MEMBER REPLACEMENT</a:t>
            </a:r>
            <a:endParaRPr lang="en-US" sz="2400" b="1" dirty="0"/>
          </a:p>
        </p:txBody>
      </p:sp>
      <p:sp>
        <p:nvSpPr>
          <p:cNvPr id="2" name="Content Placeholder 1"/>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r>
              <a:rPr lang="en-US" dirty="0" smtClean="0"/>
              <a:t>EO fix in the works to allow the convening authority to authorize the military judge to “prioritize enlisted members for alternates”</a:t>
            </a:r>
          </a:p>
        </p:txBody>
      </p:sp>
      <p:sp>
        <p:nvSpPr>
          <p:cNvPr id="3" name="Footer Placeholder 2"/>
          <p:cNvSpPr>
            <a:spLocks noGrp="1"/>
          </p:cNvSpPr>
          <p:nvPr>
            <p:ph type="ftr" sz="quarter" idx="11"/>
          </p:nvPr>
        </p:nvSpPr>
        <p:spPr/>
        <p:txBody>
          <a:bodyPr/>
          <a:lstStyle/>
          <a:p>
            <a:r>
              <a:rPr lang="en-US" smtClean="0"/>
              <a:t>MTT Training Product</a:t>
            </a:r>
            <a:endParaRPr lang="en-US"/>
          </a:p>
        </p:txBody>
      </p:sp>
      <p:sp>
        <p:nvSpPr>
          <p:cNvPr id="7" name="Slide Number Placeholder 6"/>
          <p:cNvSpPr>
            <a:spLocks noGrp="1"/>
          </p:cNvSpPr>
          <p:nvPr>
            <p:ph type="sldNum" sz="quarter" idx="12"/>
          </p:nvPr>
        </p:nvSpPr>
        <p:spPr/>
        <p:txBody>
          <a:bodyPr/>
          <a:lstStyle/>
          <a:p>
            <a:fld id="{B3951688-D484-4090-998C-23E303179EF8}" type="slidenum">
              <a:rPr lang="en-US" smtClean="0"/>
              <a:t>31</a:t>
            </a:fld>
            <a:endParaRPr lang="en-US"/>
          </a:p>
        </p:txBody>
      </p:sp>
      <p:sp>
        <p:nvSpPr>
          <p:cNvPr id="27" name="Date Placeholder 3"/>
          <p:cNvSpPr>
            <a:spLocks noGrp="1"/>
          </p:cNvSpPr>
          <p:nvPr>
            <p:ph type="dt" sz="half" idx="2"/>
          </p:nvPr>
        </p:nvSpPr>
        <p:spPr>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41355699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smtClean="0"/>
              <a:t>If alternate </a:t>
            </a:r>
            <a:r>
              <a:rPr lang="en-US" dirty="0"/>
              <a:t>members </a:t>
            </a:r>
            <a:r>
              <a:rPr lang="en-US" dirty="0" smtClean="0"/>
              <a:t>are not available</a:t>
            </a:r>
          </a:p>
          <a:p>
            <a:pPr lvl="1"/>
            <a:r>
              <a:rPr lang="en-US" dirty="0" smtClean="0"/>
              <a:t>Detailing </a:t>
            </a:r>
            <a:r>
              <a:rPr lang="en-US" dirty="0"/>
              <a:t>of additional </a:t>
            </a:r>
            <a:r>
              <a:rPr lang="en-US" dirty="0" smtClean="0"/>
              <a:t>members </a:t>
            </a:r>
            <a:r>
              <a:rPr lang="en-US" b="1" dirty="0" smtClean="0"/>
              <a:t>[new member]</a:t>
            </a:r>
            <a:r>
              <a:rPr lang="en-US" dirty="0" smtClean="0"/>
              <a:t> is required if </a:t>
            </a:r>
            <a:r>
              <a:rPr lang="en-US" dirty="0"/>
              <a:t>an impaneled member is excused and no alternate </a:t>
            </a:r>
            <a:r>
              <a:rPr lang="en-US" dirty="0" smtClean="0"/>
              <a:t>members are </a:t>
            </a:r>
            <a:r>
              <a:rPr lang="en-US" dirty="0"/>
              <a:t>available to replace the excused </a:t>
            </a:r>
            <a:r>
              <a:rPr lang="en-US" dirty="0" smtClean="0"/>
              <a:t>member</a:t>
            </a:r>
          </a:p>
          <a:p>
            <a:pPr lvl="1"/>
            <a:r>
              <a:rPr lang="en-US" dirty="0" smtClean="0"/>
              <a:t>IAW R.C.M. 805(d)(1) </a:t>
            </a:r>
            <a:r>
              <a:rPr lang="en-US" dirty="0"/>
              <a:t>trial may not proceed unless the testimony and evidence previously admitted on the merits, if recorded verbatim, is read to or played for the </a:t>
            </a:r>
            <a:r>
              <a:rPr lang="en-US" b="1" dirty="0"/>
              <a:t>new member </a:t>
            </a:r>
            <a:r>
              <a:rPr lang="en-US" dirty="0"/>
              <a:t>in the presence of the military judge, the accused, and counsel for both </a:t>
            </a:r>
            <a:r>
              <a:rPr lang="en-US" dirty="0" smtClean="0"/>
              <a:t>sides</a:t>
            </a:r>
            <a:endParaRPr lang="en-US" dirty="0"/>
          </a:p>
          <a:p>
            <a:pPr lvl="1"/>
            <a:r>
              <a:rPr lang="en-US" dirty="0" smtClean="0"/>
              <a:t>Detailing of new members is not required in a general court-martial in which a sentence of death may not be adjudged, if:</a:t>
            </a:r>
          </a:p>
          <a:p>
            <a:pPr lvl="2"/>
            <a:r>
              <a:rPr lang="en-US" sz="2200" dirty="0" smtClean="0"/>
              <a:t>There are at least six members; and</a:t>
            </a:r>
          </a:p>
          <a:p>
            <a:pPr lvl="2"/>
            <a:r>
              <a:rPr lang="en-US" sz="2200" dirty="0" smtClean="0"/>
              <a:t>In the case of an enlisted accused, the remaining panel composition is consistent with the forum established under R.C.M. 903</a:t>
            </a:r>
          </a:p>
          <a:p>
            <a:endParaRPr lang="en-US" dirty="0"/>
          </a:p>
        </p:txBody>
      </p:sp>
      <p:sp>
        <p:nvSpPr>
          <p:cNvPr id="4" name="Title 3"/>
          <p:cNvSpPr txBox="1">
            <a:spLocks/>
          </p:cNvSpPr>
          <p:nvPr/>
        </p:nvSpPr>
        <p:spPr>
          <a:xfrm>
            <a:off x="800100" y="63610"/>
            <a:ext cx="7543800" cy="90963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chemeClr val="tx1"/>
                </a:solidFill>
                <a:latin typeface="Arial" panose="020B0604020202020204" pitchFamily="34" charset="0"/>
                <a:ea typeface="+mj-ea"/>
                <a:cs typeface="Arial" panose="020B0604020202020204" pitchFamily="34" charset="0"/>
              </a:defRPr>
            </a:lvl1pPr>
          </a:lstStyle>
          <a:p>
            <a:r>
              <a:rPr lang="en-US" sz="2400" dirty="0" smtClean="0"/>
              <a:t>NEW MEMBER AFTER IMPANELMENT</a:t>
            </a:r>
          </a:p>
          <a:p>
            <a:r>
              <a:rPr lang="en-US" sz="2000" b="0" dirty="0" smtClean="0"/>
              <a:t>(R.C.M. 912B)</a:t>
            </a:r>
            <a:endParaRPr lang="en-US" sz="2000" b="0" dirty="0"/>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32</a:t>
            </a:fld>
            <a:endParaRPr lang="en-US"/>
          </a:p>
        </p:txBody>
      </p:sp>
      <p:sp>
        <p:nvSpPr>
          <p:cNvPr id="7"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3592224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algn="ctr"/>
            <a:r>
              <a:rPr lang="en-US" sz="2400" b="1" dirty="0" smtClean="0"/>
              <a:t>IMPANELING MEMBERS</a:t>
            </a:r>
            <a:br>
              <a:rPr lang="en-US" sz="2400" b="1" dirty="0" smtClean="0"/>
            </a:br>
            <a:r>
              <a:rPr lang="en-US" sz="2000" dirty="0" smtClean="0"/>
              <a:t>ISSUE RANDOM NUMBERS</a:t>
            </a:r>
            <a:endParaRPr lang="en-US" sz="2000" dirty="0"/>
          </a:p>
        </p:txBody>
      </p:sp>
      <p:sp>
        <p:nvSpPr>
          <p:cNvPr id="2" name="Content Placeholder 1"/>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r>
              <a:rPr lang="en-US" dirty="0" smtClean="0"/>
              <a:t>How should random numbers be issued?</a:t>
            </a:r>
            <a:endParaRPr lang="en-US" dirty="0"/>
          </a:p>
        </p:txBody>
      </p:sp>
      <p:sp>
        <p:nvSpPr>
          <p:cNvPr id="3" name="Footer Placeholder 2"/>
          <p:cNvSpPr>
            <a:spLocks noGrp="1"/>
          </p:cNvSpPr>
          <p:nvPr>
            <p:ph type="ftr" sz="quarter" idx="11"/>
          </p:nvPr>
        </p:nvSpPr>
        <p:spPr/>
        <p:txBody>
          <a:bodyPr/>
          <a:lstStyle/>
          <a:p>
            <a:r>
              <a:rPr lang="en-US" smtClean="0"/>
              <a:t>MTT Training Product</a:t>
            </a:r>
            <a:endParaRPr lang="en-US"/>
          </a:p>
        </p:txBody>
      </p:sp>
      <p:sp>
        <p:nvSpPr>
          <p:cNvPr id="5" name="Slide Number Placeholder 4"/>
          <p:cNvSpPr>
            <a:spLocks noGrp="1"/>
          </p:cNvSpPr>
          <p:nvPr>
            <p:ph type="sldNum" sz="quarter" idx="12"/>
          </p:nvPr>
        </p:nvSpPr>
        <p:spPr/>
        <p:txBody>
          <a:bodyPr/>
          <a:lstStyle/>
          <a:p>
            <a:fld id="{B3951688-D484-4090-998C-23E303179EF8}" type="slidenum">
              <a:rPr lang="en-US" smtClean="0"/>
              <a:t>33</a:t>
            </a:fld>
            <a:endParaRPr lang="en-US"/>
          </a:p>
        </p:txBody>
      </p:sp>
      <p:sp>
        <p:nvSpPr>
          <p:cNvPr id="7" name="Date Placeholder 3"/>
          <p:cNvSpPr>
            <a:spLocks noGrp="1"/>
          </p:cNvSpPr>
          <p:nvPr>
            <p:ph type="dt" sz="half" idx="2"/>
          </p:nvPr>
        </p:nvSpPr>
        <p:spPr>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39475848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algn="ctr"/>
            <a:r>
              <a:rPr lang="en-US" sz="2400" b="1" dirty="0" smtClean="0"/>
              <a:t>IMPANELING MEMBERS</a:t>
            </a:r>
            <a:br>
              <a:rPr lang="en-US" sz="2400" b="1" dirty="0" smtClean="0"/>
            </a:br>
            <a:r>
              <a:rPr lang="en-US" sz="2000" dirty="0" smtClean="0"/>
              <a:t>ISSUE RANDOM NUMBERS</a:t>
            </a:r>
            <a:endParaRPr lang="en-US" sz="2000" dirty="0"/>
          </a:p>
        </p:txBody>
      </p:sp>
      <p:sp>
        <p:nvSpPr>
          <p:cNvPr id="3" name="Footer Placeholder 2"/>
          <p:cNvSpPr>
            <a:spLocks noGrp="1"/>
          </p:cNvSpPr>
          <p:nvPr>
            <p:ph type="ftr" sz="quarter" idx="11"/>
          </p:nvPr>
        </p:nvSpPr>
        <p:spPr/>
        <p:txBody>
          <a:bodyPr/>
          <a:lstStyle/>
          <a:p>
            <a:r>
              <a:rPr lang="en-US" smtClean="0"/>
              <a:t>MTT Training Product</a:t>
            </a:r>
            <a:endParaRPr lang="en-US"/>
          </a:p>
        </p:txBody>
      </p:sp>
      <p:sp>
        <p:nvSpPr>
          <p:cNvPr id="5" name="Slide Number Placeholder 4"/>
          <p:cNvSpPr>
            <a:spLocks noGrp="1"/>
          </p:cNvSpPr>
          <p:nvPr>
            <p:ph type="sldNum" sz="quarter" idx="12"/>
          </p:nvPr>
        </p:nvSpPr>
        <p:spPr/>
        <p:txBody>
          <a:bodyPr/>
          <a:lstStyle/>
          <a:p>
            <a:fld id="{B3951688-D484-4090-998C-23E303179EF8}" type="slidenum">
              <a:rPr lang="en-US" smtClean="0"/>
              <a:t>34</a:t>
            </a:fld>
            <a:endParaRPr lang="en-US"/>
          </a:p>
        </p:txBody>
      </p:sp>
      <p:sp>
        <p:nvSpPr>
          <p:cNvPr id="7"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pic>
        <p:nvPicPr>
          <p:cNvPr id="8" name="Picture 7"/>
          <p:cNvPicPr>
            <a:picLocks noChangeAspect="1"/>
          </p:cNvPicPr>
          <p:nvPr/>
        </p:nvPicPr>
        <p:blipFill>
          <a:blip r:embed="rId3"/>
          <a:stretch>
            <a:fillRect/>
          </a:stretch>
        </p:blipFill>
        <p:spPr>
          <a:xfrm>
            <a:off x="2375888" y="1147299"/>
            <a:ext cx="4392224" cy="5016234"/>
          </a:xfrm>
          <a:prstGeom prst="rect">
            <a:avLst/>
          </a:prstGeom>
        </p:spPr>
      </p:pic>
    </p:spTree>
    <p:extLst>
      <p:ext uri="{BB962C8B-B14F-4D97-AF65-F5344CB8AC3E}">
        <p14:creationId xmlns:p14="http://schemas.microsoft.com/office/powerpoint/2010/main" val="408424940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algn="ctr"/>
            <a:r>
              <a:rPr lang="en-US" sz="2400" b="1" dirty="0" smtClean="0"/>
              <a:t>IMPANELING MEMBERS</a:t>
            </a:r>
            <a:br>
              <a:rPr lang="en-US" sz="2400" b="1" dirty="0" smtClean="0"/>
            </a:br>
            <a:r>
              <a:rPr lang="en-US" sz="2000" dirty="0" smtClean="0"/>
              <a:t>ISSUE RANDOM NUMBERS</a:t>
            </a:r>
            <a:endParaRPr lang="en-US" sz="2000" dirty="0"/>
          </a:p>
        </p:txBody>
      </p:sp>
      <p:sp>
        <p:nvSpPr>
          <p:cNvPr id="3" name="Footer Placeholder 2"/>
          <p:cNvSpPr>
            <a:spLocks noGrp="1"/>
          </p:cNvSpPr>
          <p:nvPr>
            <p:ph type="ftr" sz="quarter" idx="11"/>
          </p:nvPr>
        </p:nvSpPr>
        <p:spPr/>
        <p:txBody>
          <a:bodyPr/>
          <a:lstStyle/>
          <a:p>
            <a:r>
              <a:rPr lang="en-US" smtClean="0"/>
              <a:t>MTT Training Product</a:t>
            </a:r>
            <a:endParaRPr lang="en-US"/>
          </a:p>
        </p:txBody>
      </p:sp>
      <p:sp>
        <p:nvSpPr>
          <p:cNvPr id="5" name="Slide Number Placeholder 4"/>
          <p:cNvSpPr>
            <a:spLocks noGrp="1"/>
          </p:cNvSpPr>
          <p:nvPr>
            <p:ph type="sldNum" sz="quarter" idx="12"/>
          </p:nvPr>
        </p:nvSpPr>
        <p:spPr/>
        <p:txBody>
          <a:bodyPr/>
          <a:lstStyle/>
          <a:p>
            <a:fld id="{B3951688-D484-4090-998C-23E303179EF8}" type="slidenum">
              <a:rPr lang="en-US" smtClean="0"/>
              <a:t>35</a:t>
            </a:fld>
            <a:endParaRPr lang="en-US"/>
          </a:p>
        </p:txBody>
      </p:sp>
      <p:sp>
        <p:nvSpPr>
          <p:cNvPr id="7"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pic>
        <p:nvPicPr>
          <p:cNvPr id="8" name="Picture 7"/>
          <p:cNvPicPr>
            <a:picLocks noChangeAspect="1"/>
          </p:cNvPicPr>
          <p:nvPr/>
        </p:nvPicPr>
        <p:blipFill>
          <a:blip r:embed="rId3"/>
          <a:stretch>
            <a:fillRect/>
          </a:stretch>
        </p:blipFill>
        <p:spPr>
          <a:xfrm>
            <a:off x="695053" y="1155015"/>
            <a:ext cx="7753894" cy="5566461"/>
          </a:xfrm>
          <a:prstGeom prst="rect">
            <a:avLst/>
          </a:prstGeom>
        </p:spPr>
      </p:pic>
    </p:spTree>
    <p:extLst>
      <p:ext uri="{BB962C8B-B14F-4D97-AF65-F5344CB8AC3E}">
        <p14:creationId xmlns:p14="http://schemas.microsoft.com/office/powerpoint/2010/main" val="171955473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783371"/>
            <a:ext cx="7886700" cy="2852737"/>
          </a:xfrm>
        </p:spPr>
        <p:txBody>
          <a:bodyPr/>
          <a:lstStyle/>
          <a:p>
            <a:pPr algn="ctr"/>
            <a:r>
              <a:rPr lang="en-US" b="1" dirty="0" smtClean="0"/>
              <a:t>IMPANELMENT DEMONSTRATION</a:t>
            </a:r>
            <a:endParaRPr lang="en-US" b="1" dirty="0"/>
          </a:p>
        </p:txBody>
      </p:sp>
      <p:sp>
        <p:nvSpPr>
          <p:cNvPr id="6" name="Footer Placeholder 5"/>
          <p:cNvSpPr>
            <a:spLocks noGrp="1"/>
          </p:cNvSpPr>
          <p:nvPr>
            <p:ph type="ftr" sz="quarter" idx="11"/>
          </p:nvPr>
        </p:nvSpPr>
        <p:spPr/>
        <p:txBody>
          <a:bodyPr/>
          <a:lstStyle/>
          <a:p>
            <a:r>
              <a:rPr lang="en-US" smtClean="0"/>
              <a:t>MTT Training Product</a:t>
            </a:r>
            <a:endParaRPr lang="en-US"/>
          </a:p>
        </p:txBody>
      </p:sp>
      <p:sp>
        <p:nvSpPr>
          <p:cNvPr id="7" name="Slide Number Placeholder 6"/>
          <p:cNvSpPr>
            <a:spLocks noGrp="1"/>
          </p:cNvSpPr>
          <p:nvPr>
            <p:ph type="sldNum" sz="quarter" idx="12"/>
          </p:nvPr>
        </p:nvSpPr>
        <p:spPr/>
        <p:txBody>
          <a:bodyPr/>
          <a:lstStyle/>
          <a:p>
            <a:fld id="{B3951688-D484-4090-998C-23E303179EF8}" type="slidenum">
              <a:rPr lang="en-US" smtClean="0"/>
              <a:t>36</a:t>
            </a:fld>
            <a:endParaRPr lang="en-US"/>
          </a:p>
        </p:txBody>
      </p:sp>
      <p:sp>
        <p:nvSpPr>
          <p:cNvPr id="8"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34997155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628650" y="802215"/>
            <a:ext cx="4015634" cy="4351338"/>
          </a:xfrm>
        </p:spPr>
        <p:txBody>
          <a:bodyPr>
            <a:normAutofit lnSpcReduction="10000"/>
          </a:bodyPr>
          <a:lstStyle/>
          <a:p>
            <a:endParaRPr lang="en-US" dirty="0" smtClean="0"/>
          </a:p>
          <a:p>
            <a:pPr marL="0" indent="0">
              <a:buNone/>
            </a:pPr>
            <a:r>
              <a:rPr lang="en-US" dirty="0" smtClean="0"/>
              <a:t>MAJ  </a:t>
            </a:r>
          </a:p>
          <a:p>
            <a:pPr marL="0" indent="0">
              <a:buNone/>
            </a:pPr>
            <a:r>
              <a:rPr lang="en-US" dirty="0" smtClean="0"/>
              <a:t>MAJ </a:t>
            </a:r>
          </a:p>
          <a:p>
            <a:pPr marL="0" indent="0">
              <a:buNone/>
            </a:pPr>
            <a:r>
              <a:rPr lang="en-US" dirty="0" smtClean="0"/>
              <a:t>MAJ </a:t>
            </a:r>
          </a:p>
          <a:p>
            <a:pPr marL="0" indent="0">
              <a:buNone/>
            </a:pPr>
            <a:r>
              <a:rPr lang="en-US" dirty="0" smtClean="0"/>
              <a:t>CPT </a:t>
            </a:r>
          </a:p>
          <a:p>
            <a:pPr marL="0" indent="0">
              <a:buNone/>
            </a:pPr>
            <a:r>
              <a:rPr lang="en-US" dirty="0" smtClean="0"/>
              <a:t>CPT </a:t>
            </a:r>
          </a:p>
          <a:p>
            <a:pPr marL="0" indent="0">
              <a:buNone/>
            </a:pPr>
            <a:r>
              <a:rPr lang="en-US" dirty="0" smtClean="0"/>
              <a:t>CPT </a:t>
            </a:r>
          </a:p>
          <a:p>
            <a:pPr marL="0" indent="0">
              <a:buNone/>
            </a:pPr>
            <a:r>
              <a:rPr lang="en-US" dirty="0" smtClean="0"/>
              <a:t>CPT </a:t>
            </a:r>
          </a:p>
          <a:p>
            <a:pPr marL="0" indent="0">
              <a:buNone/>
            </a:pPr>
            <a:r>
              <a:rPr lang="en-US" dirty="0" smtClean="0"/>
              <a:t>1LT</a:t>
            </a:r>
          </a:p>
          <a:p>
            <a:pPr marL="0" indent="0">
              <a:buNone/>
            </a:pPr>
            <a:endParaRPr lang="en-US" dirty="0"/>
          </a:p>
        </p:txBody>
      </p:sp>
      <p:sp>
        <p:nvSpPr>
          <p:cNvPr id="3" name="Content Placeholder 2"/>
          <p:cNvSpPr>
            <a:spLocks noGrp="1"/>
          </p:cNvSpPr>
          <p:nvPr>
            <p:ph sz="half" idx="2"/>
          </p:nvPr>
        </p:nvSpPr>
        <p:spPr>
          <a:xfrm>
            <a:off x="4629150" y="802215"/>
            <a:ext cx="3886200" cy="4351338"/>
          </a:xfrm>
        </p:spPr>
        <p:txBody>
          <a:bodyPr>
            <a:normAutofit lnSpcReduction="10000"/>
          </a:bodyPr>
          <a:lstStyle/>
          <a:p>
            <a:pPr marL="0" indent="0">
              <a:buNone/>
            </a:pPr>
            <a:endParaRPr lang="en-US" dirty="0" smtClean="0"/>
          </a:p>
          <a:p>
            <a:pPr marL="0" indent="0">
              <a:buNone/>
            </a:pPr>
            <a:r>
              <a:rPr lang="en-US" dirty="0" smtClean="0"/>
              <a:t>6</a:t>
            </a:r>
          </a:p>
          <a:p>
            <a:pPr marL="0" indent="0">
              <a:buNone/>
            </a:pPr>
            <a:r>
              <a:rPr lang="en-US" dirty="0" smtClean="0"/>
              <a:t>2</a:t>
            </a:r>
          </a:p>
          <a:p>
            <a:pPr marL="0" indent="0">
              <a:buNone/>
            </a:pPr>
            <a:r>
              <a:rPr lang="en-US" dirty="0" smtClean="0"/>
              <a:t>1</a:t>
            </a:r>
          </a:p>
          <a:p>
            <a:pPr marL="0" indent="0">
              <a:buNone/>
            </a:pPr>
            <a:r>
              <a:rPr lang="en-US" dirty="0" smtClean="0"/>
              <a:t>7</a:t>
            </a:r>
          </a:p>
          <a:p>
            <a:pPr marL="0" indent="0">
              <a:buNone/>
            </a:pPr>
            <a:r>
              <a:rPr lang="en-US" dirty="0" smtClean="0"/>
              <a:t>4</a:t>
            </a:r>
          </a:p>
          <a:p>
            <a:pPr marL="0" indent="0">
              <a:buNone/>
            </a:pPr>
            <a:r>
              <a:rPr lang="en-US" dirty="0" smtClean="0"/>
              <a:t>5</a:t>
            </a:r>
          </a:p>
          <a:p>
            <a:pPr marL="0" indent="0">
              <a:buNone/>
            </a:pPr>
            <a:r>
              <a:rPr lang="en-US" dirty="0" smtClean="0"/>
              <a:t>3</a:t>
            </a:r>
          </a:p>
          <a:p>
            <a:pPr marL="0" indent="0">
              <a:buNone/>
            </a:pPr>
            <a:r>
              <a:rPr lang="en-US" dirty="0"/>
              <a:t>8</a:t>
            </a:r>
          </a:p>
        </p:txBody>
      </p:sp>
      <p:sp>
        <p:nvSpPr>
          <p:cNvPr id="12" name="TextBox 11"/>
          <p:cNvSpPr txBox="1"/>
          <p:nvPr/>
        </p:nvSpPr>
        <p:spPr>
          <a:xfrm>
            <a:off x="5195822" y="1554780"/>
            <a:ext cx="3226781" cy="300082"/>
          </a:xfrm>
          <a:prstGeom prst="rect">
            <a:avLst/>
          </a:prstGeom>
          <a:noFill/>
        </p:spPr>
        <p:txBody>
          <a:bodyPr wrap="none" rtlCol="0">
            <a:spAutoFit/>
          </a:bodyPr>
          <a:lstStyle/>
          <a:p>
            <a:r>
              <a:rPr lang="en-US" sz="1350" dirty="0"/>
              <a:t>* </a:t>
            </a:r>
            <a:r>
              <a:rPr lang="en-US" sz="1350" dirty="0" smtClean="0"/>
              <a:t>MJ gives </a:t>
            </a:r>
            <a:r>
              <a:rPr lang="en-US" sz="1350" dirty="0"/>
              <a:t>each member a random number</a:t>
            </a:r>
          </a:p>
        </p:txBody>
      </p:sp>
      <p:sp>
        <p:nvSpPr>
          <p:cNvPr id="13" name="TextBox 12"/>
          <p:cNvSpPr txBox="1"/>
          <p:nvPr/>
        </p:nvSpPr>
        <p:spPr>
          <a:xfrm>
            <a:off x="5194777" y="1854862"/>
            <a:ext cx="1855829" cy="300082"/>
          </a:xfrm>
          <a:prstGeom prst="rect">
            <a:avLst/>
          </a:prstGeom>
          <a:noFill/>
        </p:spPr>
        <p:txBody>
          <a:bodyPr wrap="none" rtlCol="0">
            <a:spAutoFit/>
          </a:bodyPr>
          <a:lstStyle/>
          <a:p>
            <a:r>
              <a:rPr lang="en-US" sz="1350" dirty="0"/>
              <a:t>* </a:t>
            </a:r>
            <a:r>
              <a:rPr lang="en-US" sz="1350" dirty="0" smtClean="0"/>
              <a:t>Peremptory challenge</a:t>
            </a:r>
            <a:endParaRPr lang="en-US" sz="1350" dirty="0"/>
          </a:p>
        </p:txBody>
      </p:sp>
      <p:sp>
        <p:nvSpPr>
          <p:cNvPr id="14" name="TextBox 13"/>
          <p:cNvSpPr txBox="1"/>
          <p:nvPr/>
        </p:nvSpPr>
        <p:spPr>
          <a:xfrm>
            <a:off x="5192322" y="2169398"/>
            <a:ext cx="3167907" cy="507831"/>
          </a:xfrm>
          <a:prstGeom prst="rect">
            <a:avLst/>
          </a:prstGeom>
          <a:noFill/>
        </p:spPr>
        <p:txBody>
          <a:bodyPr wrap="square" rtlCol="0">
            <a:spAutoFit/>
          </a:bodyPr>
          <a:lstStyle/>
          <a:p>
            <a:r>
              <a:rPr lang="en-US" sz="1350" dirty="0"/>
              <a:t>* MJ impanels </a:t>
            </a:r>
            <a:r>
              <a:rPr lang="en-US" sz="1350" dirty="0" smtClean="0"/>
              <a:t>members </a:t>
            </a:r>
            <a:r>
              <a:rPr lang="en-US" sz="1350" dirty="0"/>
              <a:t>by lowest random </a:t>
            </a:r>
            <a:r>
              <a:rPr lang="en-US" sz="1350" dirty="0" smtClean="0"/>
              <a:t>number to meet the required forum</a:t>
            </a:r>
            <a:endParaRPr lang="en-US" sz="1350" dirty="0"/>
          </a:p>
        </p:txBody>
      </p:sp>
      <p:sp>
        <p:nvSpPr>
          <p:cNvPr id="15" name="TextBox 14"/>
          <p:cNvSpPr txBox="1"/>
          <p:nvPr/>
        </p:nvSpPr>
        <p:spPr>
          <a:xfrm>
            <a:off x="5219417" y="2692324"/>
            <a:ext cx="3179589" cy="715581"/>
          </a:xfrm>
          <a:prstGeom prst="rect">
            <a:avLst/>
          </a:prstGeom>
          <a:noFill/>
        </p:spPr>
        <p:txBody>
          <a:bodyPr wrap="square" rtlCol="0">
            <a:spAutoFit/>
          </a:bodyPr>
          <a:lstStyle/>
          <a:p>
            <a:r>
              <a:rPr lang="en-US" sz="1350" dirty="0"/>
              <a:t>* After MJ impanels required forum, the MJ will then assign alternates by lowest random number</a:t>
            </a:r>
          </a:p>
        </p:txBody>
      </p:sp>
      <p:sp>
        <p:nvSpPr>
          <p:cNvPr id="16" name="TextBox 15"/>
          <p:cNvSpPr txBox="1"/>
          <p:nvPr/>
        </p:nvSpPr>
        <p:spPr>
          <a:xfrm>
            <a:off x="5219417" y="3407905"/>
            <a:ext cx="2617896" cy="300082"/>
          </a:xfrm>
          <a:prstGeom prst="rect">
            <a:avLst/>
          </a:prstGeom>
          <a:noFill/>
        </p:spPr>
        <p:txBody>
          <a:bodyPr wrap="none" rtlCol="0">
            <a:spAutoFit/>
          </a:bodyPr>
          <a:lstStyle/>
          <a:p>
            <a:r>
              <a:rPr lang="en-US" sz="1350" dirty="0"/>
              <a:t>* </a:t>
            </a:r>
            <a:r>
              <a:rPr lang="en-US" sz="1350" dirty="0" smtClean="0"/>
              <a:t>MJ dismisses the excess member</a:t>
            </a:r>
            <a:endParaRPr lang="en-US" sz="1350" dirty="0"/>
          </a:p>
        </p:txBody>
      </p:sp>
      <p:sp>
        <p:nvSpPr>
          <p:cNvPr id="17" name="TextBox 16"/>
          <p:cNvSpPr txBox="1"/>
          <p:nvPr/>
        </p:nvSpPr>
        <p:spPr>
          <a:xfrm>
            <a:off x="5205977" y="1259112"/>
            <a:ext cx="1749133" cy="300082"/>
          </a:xfrm>
          <a:prstGeom prst="rect">
            <a:avLst/>
          </a:prstGeom>
          <a:noFill/>
        </p:spPr>
        <p:txBody>
          <a:bodyPr wrap="none" rtlCol="0">
            <a:spAutoFit/>
          </a:bodyPr>
          <a:lstStyle/>
          <a:p>
            <a:r>
              <a:rPr lang="en-US" sz="1350" dirty="0"/>
              <a:t>* </a:t>
            </a:r>
            <a:r>
              <a:rPr lang="en-US" sz="1350" dirty="0" smtClean="0"/>
              <a:t>Challenges for cause</a:t>
            </a:r>
            <a:endParaRPr lang="en-US" sz="1350" dirty="0"/>
          </a:p>
        </p:txBody>
      </p:sp>
      <p:sp>
        <p:nvSpPr>
          <p:cNvPr id="18" name="Rectangle 17"/>
          <p:cNvSpPr/>
          <p:nvPr/>
        </p:nvSpPr>
        <p:spPr>
          <a:xfrm>
            <a:off x="198699" y="5467368"/>
            <a:ext cx="8581963" cy="369332"/>
          </a:xfrm>
          <a:prstGeom prst="rect">
            <a:avLst/>
          </a:prstGeom>
        </p:spPr>
        <p:txBody>
          <a:bodyPr wrap="square">
            <a:spAutoFit/>
          </a:bodyPr>
          <a:lstStyle/>
          <a:p>
            <a:r>
              <a:rPr lang="en-US" b="1" dirty="0" smtClean="0"/>
              <a:t>What if the convening order says the </a:t>
            </a:r>
            <a:r>
              <a:rPr lang="en-US" b="1" dirty="0"/>
              <a:t>Military Judge shall impanel 1 alternate </a:t>
            </a:r>
            <a:r>
              <a:rPr lang="en-US" b="1" dirty="0" smtClean="0"/>
              <a:t>member?</a:t>
            </a:r>
            <a:endParaRPr lang="en-US" b="1" dirty="0"/>
          </a:p>
        </p:txBody>
      </p:sp>
      <p:sp>
        <p:nvSpPr>
          <p:cNvPr id="19" name="Rectangle 18"/>
          <p:cNvSpPr/>
          <p:nvPr/>
        </p:nvSpPr>
        <p:spPr>
          <a:xfrm>
            <a:off x="198699" y="5939054"/>
            <a:ext cx="8533517" cy="646331"/>
          </a:xfrm>
          <a:prstGeom prst="rect">
            <a:avLst/>
          </a:prstGeom>
        </p:spPr>
        <p:txBody>
          <a:bodyPr wrap="square">
            <a:spAutoFit/>
          </a:bodyPr>
          <a:lstStyle/>
          <a:p>
            <a:r>
              <a:rPr lang="en-US" b="1" dirty="0" smtClean="0"/>
              <a:t>What if the convening order says the </a:t>
            </a:r>
            <a:r>
              <a:rPr lang="en-US" b="1" dirty="0"/>
              <a:t>Military Judge shall impanel alternate members if such members are available after identification of the primary </a:t>
            </a:r>
            <a:r>
              <a:rPr lang="en-US" b="1" dirty="0" smtClean="0"/>
              <a:t>members?</a:t>
            </a:r>
            <a:endParaRPr lang="en-US" b="1" dirty="0"/>
          </a:p>
        </p:txBody>
      </p:sp>
      <p:sp>
        <p:nvSpPr>
          <p:cNvPr id="2" name="Date Placeholder 1"/>
          <p:cNvSpPr>
            <a:spLocks noGrp="1"/>
          </p:cNvSpPr>
          <p:nvPr>
            <p:ph type="dt" sz="half" idx="13"/>
          </p:nvPr>
        </p:nvSpPr>
        <p:spPr/>
        <p:txBody>
          <a:bodyPr/>
          <a:lstStyle/>
          <a:p>
            <a:r>
              <a:rPr lang="en-US" smtClean="0"/>
              <a:t>As of 3 August 2018</a:t>
            </a:r>
            <a:endParaRPr lang="en-US" dirty="0"/>
          </a:p>
        </p:txBody>
      </p:sp>
      <p:sp>
        <p:nvSpPr>
          <p:cNvPr id="4" name="Footer Placeholder 3"/>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37</a:t>
            </a:fld>
            <a:endParaRPr lang="en-US"/>
          </a:p>
        </p:txBody>
      </p:sp>
    </p:spTree>
    <p:extLst>
      <p:ext uri="{BB962C8B-B14F-4D97-AF65-F5344CB8AC3E}">
        <p14:creationId xmlns:p14="http://schemas.microsoft.com/office/powerpoint/2010/main" val="20545698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 calcmode="lin" valueType="num">
                                      <p:cBhvr additive="base">
                                        <p:cTn id="11"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anim calcmode="lin" valueType="num">
                                      <p:cBhvr additive="base">
                                        <p:cTn id="1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 calcmode="lin" valueType="num">
                                      <p:cBhvr additive="base">
                                        <p:cTn id="19"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anim calcmode="lin" valueType="num">
                                      <p:cBhvr additive="base">
                                        <p:cTn id="23"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 calcmode="lin" valueType="num">
                                      <p:cBhvr additive="base">
                                        <p:cTn id="2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anim calcmode="lin" valueType="num">
                                      <p:cBhvr additive="base">
                                        <p:cTn id="31"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anim calcmode="lin" valueType="num">
                                      <p:cBhvr additive="base">
                                        <p:cTn id="3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fade">
                                      <p:cBhvr>
                                        <p:cTn id="41" dur="1000"/>
                                        <p:tgtEl>
                                          <p:spTgt spid="17"/>
                                        </p:tgtEl>
                                      </p:cBhvr>
                                    </p:animEffect>
                                    <p:anim calcmode="lin" valueType="num">
                                      <p:cBhvr>
                                        <p:cTn id="42" dur="1000" fill="hold"/>
                                        <p:tgtEl>
                                          <p:spTgt spid="17"/>
                                        </p:tgtEl>
                                        <p:attrNameLst>
                                          <p:attrName>ppt_x</p:attrName>
                                        </p:attrNameLst>
                                      </p:cBhvr>
                                      <p:tavLst>
                                        <p:tav tm="0">
                                          <p:val>
                                            <p:strVal val="#ppt_x"/>
                                          </p:val>
                                        </p:tav>
                                        <p:tav tm="100000">
                                          <p:val>
                                            <p:strVal val="#ppt_x"/>
                                          </p:val>
                                        </p:tav>
                                      </p:tavLst>
                                    </p:anim>
                                    <p:anim calcmode="lin" valueType="num">
                                      <p:cBhvr>
                                        <p:cTn id="4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12"/>
                                        </p:tgtEl>
                                        <p:attrNameLst>
                                          <p:attrName>style.visibility</p:attrName>
                                        </p:attrNameLst>
                                      </p:cBhvr>
                                      <p:to>
                                        <p:strVal val="visible"/>
                                      </p:to>
                                    </p:set>
                                    <p:animEffect transition="in" filter="fade">
                                      <p:cBhvr>
                                        <p:cTn id="48" dur="1000"/>
                                        <p:tgtEl>
                                          <p:spTgt spid="12"/>
                                        </p:tgtEl>
                                      </p:cBhvr>
                                    </p:animEffect>
                                    <p:anim calcmode="lin" valueType="num">
                                      <p:cBhvr>
                                        <p:cTn id="49" dur="1000" fill="hold"/>
                                        <p:tgtEl>
                                          <p:spTgt spid="12"/>
                                        </p:tgtEl>
                                        <p:attrNameLst>
                                          <p:attrName>ppt_x</p:attrName>
                                        </p:attrNameLst>
                                      </p:cBhvr>
                                      <p:tavLst>
                                        <p:tav tm="0">
                                          <p:val>
                                            <p:strVal val="#ppt_x"/>
                                          </p:val>
                                        </p:tav>
                                        <p:tav tm="100000">
                                          <p:val>
                                            <p:strVal val="#ppt_x"/>
                                          </p:val>
                                        </p:tav>
                                      </p:tavLst>
                                    </p:anim>
                                    <p:anim calcmode="lin" valueType="num">
                                      <p:cBhvr>
                                        <p:cTn id="50"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1" end="1"/>
                                            </p:txEl>
                                          </p:spTgt>
                                        </p:tgtEl>
                                        <p:attrNameLst>
                                          <p:attrName>style.visibility</p:attrName>
                                        </p:attrNameLst>
                                      </p:cBhvr>
                                      <p:to>
                                        <p:strVal val="visible"/>
                                      </p:to>
                                    </p:set>
                                    <p:anim calcmode="lin" valueType="num">
                                      <p:cBhvr additive="base">
                                        <p:cTn id="5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 end="1"/>
                                            </p:txEl>
                                          </p:spTgt>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3">
                                            <p:txEl>
                                              <p:pRg st="2" end="2"/>
                                            </p:txEl>
                                          </p:spTgt>
                                        </p:tgtEl>
                                        <p:attrNameLst>
                                          <p:attrName>style.visibility</p:attrName>
                                        </p:attrNameLst>
                                      </p:cBhvr>
                                      <p:to>
                                        <p:strVal val="visible"/>
                                      </p:to>
                                    </p:set>
                                    <p:anim calcmode="lin" valueType="num">
                                      <p:cBhvr additive="base">
                                        <p:cTn id="5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3">
                                            <p:txEl>
                                              <p:pRg st="3" end="3"/>
                                            </p:txEl>
                                          </p:spTgt>
                                        </p:tgtEl>
                                        <p:attrNameLst>
                                          <p:attrName>style.visibility</p:attrName>
                                        </p:attrNameLst>
                                      </p:cBhvr>
                                      <p:to>
                                        <p:strVal val="visible"/>
                                      </p:to>
                                    </p:set>
                                    <p:anim calcmode="lin" valueType="num">
                                      <p:cBhvr additive="base">
                                        <p:cTn id="6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3">
                                            <p:txEl>
                                              <p:pRg st="4" end="4"/>
                                            </p:txEl>
                                          </p:spTgt>
                                        </p:tgtEl>
                                        <p:attrNameLst>
                                          <p:attrName>style.visibility</p:attrName>
                                        </p:attrNameLst>
                                      </p:cBhvr>
                                      <p:to>
                                        <p:strVal val="visible"/>
                                      </p:to>
                                    </p:set>
                                    <p:anim calcmode="lin" valueType="num">
                                      <p:cBhvr additive="base">
                                        <p:cTn id="6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3">
                                            <p:txEl>
                                              <p:pRg st="5" end="5"/>
                                            </p:txEl>
                                          </p:spTgt>
                                        </p:tgtEl>
                                        <p:attrNameLst>
                                          <p:attrName>style.visibility</p:attrName>
                                        </p:attrNameLst>
                                      </p:cBhvr>
                                      <p:to>
                                        <p:strVal val="visible"/>
                                      </p:to>
                                    </p:set>
                                    <p:anim calcmode="lin" valueType="num">
                                      <p:cBhvr additive="base">
                                        <p:cTn id="7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3">
                                            <p:txEl>
                                              <p:pRg st="6" end="6"/>
                                            </p:txEl>
                                          </p:spTgt>
                                        </p:tgtEl>
                                        <p:attrNameLst>
                                          <p:attrName>style.visibility</p:attrName>
                                        </p:attrNameLst>
                                      </p:cBhvr>
                                      <p:to>
                                        <p:strVal val="visible"/>
                                      </p:to>
                                    </p:set>
                                    <p:anim calcmode="lin" valueType="num">
                                      <p:cBhvr additive="base">
                                        <p:cTn id="7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3">
                                            <p:txEl>
                                              <p:pRg st="7" end="7"/>
                                            </p:txEl>
                                          </p:spTgt>
                                        </p:tgtEl>
                                        <p:attrNameLst>
                                          <p:attrName>style.visibility</p:attrName>
                                        </p:attrNameLst>
                                      </p:cBhvr>
                                      <p:to>
                                        <p:strVal val="visible"/>
                                      </p:to>
                                    </p:set>
                                    <p:anim calcmode="lin" valueType="num">
                                      <p:cBhvr additive="base">
                                        <p:cTn id="7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3">
                                            <p:txEl>
                                              <p:pRg st="8" end="8"/>
                                            </p:txEl>
                                          </p:spTgt>
                                        </p:tgtEl>
                                        <p:attrNameLst>
                                          <p:attrName>style.visibility</p:attrName>
                                        </p:attrNameLst>
                                      </p:cBhvr>
                                      <p:to>
                                        <p:strVal val="visible"/>
                                      </p:to>
                                    </p:set>
                                    <p:anim calcmode="lin" valueType="num">
                                      <p:cBhvr additive="base">
                                        <p:cTn id="8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8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42" presetClass="entr" presetSubtype="0" fill="hold" grpId="0" nodeType="clickEffect">
                                  <p:stCondLst>
                                    <p:cond delay="0"/>
                                  </p:stCondLst>
                                  <p:childTnLst>
                                    <p:set>
                                      <p:cBhvr>
                                        <p:cTn id="88" dur="1" fill="hold">
                                          <p:stCondLst>
                                            <p:cond delay="0"/>
                                          </p:stCondLst>
                                        </p:cTn>
                                        <p:tgtEl>
                                          <p:spTgt spid="13"/>
                                        </p:tgtEl>
                                        <p:attrNameLst>
                                          <p:attrName>style.visibility</p:attrName>
                                        </p:attrNameLst>
                                      </p:cBhvr>
                                      <p:to>
                                        <p:strVal val="visible"/>
                                      </p:to>
                                    </p:set>
                                    <p:animEffect transition="in" filter="fade">
                                      <p:cBhvr>
                                        <p:cTn id="89" dur="1000"/>
                                        <p:tgtEl>
                                          <p:spTgt spid="13"/>
                                        </p:tgtEl>
                                      </p:cBhvr>
                                    </p:animEffect>
                                    <p:anim calcmode="lin" valueType="num">
                                      <p:cBhvr>
                                        <p:cTn id="90" dur="1000" fill="hold"/>
                                        <p:tgtEl>
                                          <p:spTgt spid="13"/>
                                        </p:tgtEl>
                                        <p:attrNameLst>
                                          <p:attrName>ppt_x</p:attrName>
                                        </p:attrNameLst>
                                      </p:cBhvr>
                                      <p:tavLst>
                                        <p:tav tm="0">
                                          <p:val>
                                            <p:strVal val="#ppt_x"/>
                                          </p:val>
                                        </p:tav>
                                        <p:tav tm="100000">
                                          <p:val>
                                            <p:strVal val="#ppt_x"/>
                                          </p:val>
                                        </p:tav>
                                      </p:tavLst>
                                    </p:anim>
                                    <p:anim calcmode="lin" valueType="num">
                                      <p:cBhvr>
                                        <p:cTn id="91"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42" presetClass="entr" presetSubtype="0" fill="hold" grpId="0" nodeType="clickEffect">
                                  <p:stCondLst>
                                    <p:cond delay="0"/>
                                  </p:stCondLst>
                                  <p:childTnLst>
                                    <p:set>
                                      <p:cBhvr>
                                        <p:cTn id="95" dur="1" fill="hold">
                                          <p:stCondLst>
                                            <p:cond delay="0"/>
                                          </p:stCondLst>
                                        </p:cTn>
                                        <p:tgtEl>
                                          <p:spTgt spid="14"/>
                                        </p:tgtEl>
                                        <p:attrNameLst>
                                          <p:attrName>style.visibility</p:attrName>
                                        </p:attrNameLst>
                                      </p:cBhvr>
                                      <p:to>
                                        <p:strVal val="visible"/>
                                      </p:to>
                                    </p:set>
                                    <p:animEffect transition="in" filter="fade">
                                      <p:cBhvr>
                                        <p:cTn id="96" dur="1000"/>
                                        <p:tgtEl>
                                          <p:spTgt spid="14"/>
                                        </p:tgtEl>
                                      </p:cBhvr>
                                    </p:animEffect>
                                    <p:anim calcmode="lin" valueType="num">
                                      <p:cBhvr>
                                        <p:cTn id="97" dur="1000" fill="hold"/>
                                        <p:tgtEl>
                                          <p:spTgt spid="14"/>
                                        </p:tgtEl>
                                        <p:attrNameLst>
                                          <p:attrName>ppt_x</p:attrName>
                                        </p:attrNameLst>
                                      </p:cBhvr>
                                      <p:tavLst>
                                        <p:tav tm="0">
                                          <p:val>
                                            <p:strVal val="#ppt_x"/>
                                          </p:val>
                                        </p:tav>
                                        <p:tav tm="100000">
                                          <p:val>
                                            <p:strVal val="#ppt_x"/>
                                          </p:val>
                                        </p:tav>
                                      </p:tavLst>
                                    </p:anim>
                                    <p:anim calcmode="lin" valueType="num">
                                      <p:cBhvr>
                                        <p:cTn id="98"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42" presetClass="entr" presetSubtype="0" fill="hold" grpId="0" nodeType="clickEffect">
                                  <p:stCondLst>
                                    <p:cond delay="0"/>
                                  </p:stCondLst>
                                  <p:childTnLst>
                                    <p:set>
                                      <p:cBhvr>
                                        <p:cTn id="102" dur="1" fill="hold">
                                          <p:stCondLst>
                                            <p:cond delay="0"/>
                                          </p:stCondLst>
                                        </p:cTn>
                                        <p:tgtEl>
                                          <p:spTgt spid="15"/>
                                        </p:tgtEl>
                                        <p:attrNameLst>
                                          <p:attrName>style.visibility</p:attrName>
                                        </p:attrNameLst>
                                      </p:cBhvr>
                                      <p:to>
                                        <p:strVal val="visible"/>
                                      </p:to>
                                    </p:set>
                                    <p:animEffect transition="in" filter="fade">
                                      <p:cBhvr>
                                        <p:cTn id="103" dur="1000"/>
                                        <p:tgtEl>
                                          <p:spTgt spid="15"/>
                                        </p:tgtEl>
                                      </p:cBhvr>
                                    </p:animEffect>
                                    <p:anim calcmode="lin" valueType="num">
                                      <p:cBhvr>
                                        <p:cTn id="104" dur="1000" fill="hold"/>
                                        <p:tgtEl>
                                          <p:spTgt spid="15"/>
                                        </p:tgtEl>
                                        <p:attrNameLst>
                                          <p:attrName>ppt_x</p:attrName>
                                        </p:attrNameLst>
                                      </p:cBhvr>
                                      <p:tavLst>
                                        <p:tav tm="0">
                                          <p:val>
                                            <p:strVal val="#ppt_x"/>
                                          </p:val>
                                        </p:tav>
                                        <p:tav tm="100000">
                                          <p:val>
                                            <p:strVal val="#ppt_x"/>
                                          </p:val>
                                        </p:tav>
                                      </p:tavLst>
                                    </p:anim>
                                    <p:anim calcmode="lin" valueType="num">
                                      <p:cBhvr>
                                        <p:cTn id="105"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06" fill="hold">
                      <p:stCondLst>
                        <p:cond delay="indefinite"/>
                      </p:stCondLst>
                      <p:childTnLst>
                        <p:par>
                          <p:cTn id="107" fill="hold">
                            <p:stCondLst>
                              <p:cond delay="0"/>
                            </p:stCondLst>
                            <p:childTnLst>
                              <p:par>
                                <p:cTn id="108" presetID="2" presetClass="entr" presetSubtype="4" fill="hold" grpId="0" nodeType="clickEffect">
                                  <p:stCondLst>
                                    <p:cond delay="0"/>
                                  </p:stCondLst>
                                  <p:childTnLst>
                                    <p:set>
                                      <p:cBhvr>
                                        <p:cTn id="109" dur="1" fill="hold">
                                          <p:stCondLst>
                                            <p:cond delay="0"/>
                                          </p:stCondLst>
                                        </p:cTn>
                                        <p:tgtEl>
                                          <p:spTgt spid="18"/>
                                        </p:tgtEl>
                                        <p:attrNameLst>
                                          <p:attrName>style.visibility</p:attrName>
                                        </p:attrNameLst>
                                      </p:cBhvr>
                                      <p:to>
                                        <p:strVal val="visible"/>
                                      </p:to>
                                    </p:set>
                                    <p:anim calcmode="lin" valueType="num">
                                      <p:cBhvr additive="base">
                                        <p:cTn id="110" dur="500" fill="hold"/>
                                        <p:tgtEl>
                                          <p:spTgt spid="18"/>
                                        </p:tgtEl>
                                        <p:attrNameLst>
                                          <p:attrName>ppt_x</p:attrName>
                                        </p:attrNameLst>
                                      </p:cBhvr>
                                      <p:tavLst>
                                        <p:tav tm="0">
                                          <p:val>
                                            <p:strVal val="#ppt_x"/>
                                          </p:val>
                                        </p:tav>
                                        <p:tav tm="100000">
                                          <p:val>
                                            <p:strVal val="#ppt_x"/>
                                          </p:val>
                                        </p:tav>
                                      </p:tavLst>
                                    </p:anim>
                                    <p:anim calcmode="lin" valueType="num">
                                      <p:cBhvr additive="base">
                                        <p:cTn id="111"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12" fill="hold">
                      <p:stCondLst>
                        <p:cond delay="indefinite"/>
                      </p:stCondLst>
                      <p:childTnLst>
                        <p:par>
                          <p:cTn id="113" fill="hold">
                            <p:stCondLst>
                              <p:cond delay="0"/>
                            </p:stCondLst>
                            <p:childTnLst>
                              <p:par>
                                <p:cTn id="114" presetID="2" presetClass="entr" presetSubtype="4" fill="hold" grpId="0" nodeType="clickEffect">
                                  <p:stCondLst>
                                    <p:cond delay="0"/>
                                  </p:stCondLst>
                                  <p:childTnLst>
                                    <p:set>
                                      <p:cBhvr>
                                        <p:cTn id="115" dur="1" fill="hold">
                                          <p:stCondLst>
                                            <p:cond delay="0"/>
                                          </p:stCondLst>
                                        </p:cTn>
                                        <p:tgtEl>
                                          <p:spTgt spid="19"/>
                                        </p:tgtEl>
                                        <p:attrNameLst>
                                          <p:attrName>style.visibility</p:attrName>
                                        </p:attrNameLst>
                                      </p:cBhvr>
                                      <p:to>
                                        <p:strVal val="visible"/>
                                      </p:to>
                                    </p:set>
                                    <p:anim calcmode="lin" valueType="num">
                                      <p:cBhvr additive="base">
                                        <p:cTn id="116" dur="500" fill="hold"/>
                                        <p:tgtEl>
                                          <p:spTgt spid="19"/>
                                        </p:tgtEl>
                                        <p:attrNameLst>
                                          <p:attrName>ppt_x</p:attrName>
                                        </p:attrNameLst>
                                      </p:cBhvr>
                                      <p:tavLst>
                                        <p:tav tm="0">
                                          <p:val>
                                            <p:strVal val="#ppt_x"/>
                                          </p:val>
                                        </p:tav>
                                        <p:tav tm="100000">
                                          <p:val>
                                            <p:strVal val="#ppt_x"/>
                                          </p:val>
                                        </p:tav>
                                      </p:tavLst>
                                    </p:anim>
                                    <p:anim calcmode="lin" valueType="num">
                                      <p:cBhvr additive="base">
                                        <p:cTn id="117"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18" fill="hold">
                      <p:stCondLst>
                        <p:cond delay="indefinite"/>
                      </p:stCondLst>
                      <p:childTnLst>
                        <p:par>
                          <p:cTn id="119" fill="hold">
                            <p:stCondLst>
                              <p:cond delay="0"/>
                            </p:stCondLst>
                            <p:childTnLst>
                              <p:par>
                                <p:cTn id="120" presetID="42" presetClass="entr" presetSubtype="0" fill="hold" grpId="0" nodeType="clickEffect">
                                  <p:stCondLst>
                                    <p:cond delay="0"/>
                                  </p:stCondLst>
                                  <p:childTnLst>
                                    <p:set>
                                      <p:cBhvr>
                                        <p:cTn id="121" dur="1" fill="hold">
                                          <p:stCondLst>
                                            <p:cond delay="0"/>
                                          </p:stCondLst>
                                        </p:cTn>
                                        <p:tgtEl>
                                          <p:spTgt spid="16"/>
                                        </p:tgtEl>
                                        <p:attrNameLst>
                                          <p:attrName>style.visibility</p:attrName>
                                        </p:attrNameLst>
                                      </p:cBhvr>
                                      <p:to>
                                        <p:strVal val="visible"/>
                                      </p:to>
                                    </p:set>
                                    <p:animEffect transition="in" filter="fade">
                                      <p:cBhvr>
                                        <p:cTn id="122" dur="1000"/>
                                        <p:tgtEl>
                                          <p:spTgt spid="16"/>
                                        </p:tgtEl>
                                      </p:cBhvr>
                                    </p:animEffect>
                                    <p:anim calcmode="lin" valueType="num">
                                      <p:cBhvr>
                                        <p:cTn id="123" dur="1000" fill="hold"/>
                                        <p:tgtEl>
                                          <p:spTgt spid="16"/>
                                        </p:tgtEl>
                                        <p:attrNameLst>
                                          <p:attrName>ppt_x</p:attrName>
                                        </p:attrNameLst>
                                      </p:cBhvr>
                                      <p:tavLst>
                                        <p:tav tm="0">
                                          <p:val>
                                            <p:strVal val="#ppt_x"/>
                                          </p:val>
                                        </p:tav>
                                        <p:tav tm="100000">
                                          <p:val>
                                            <p:strVal val="#ppt_x"/>
                                          </p:val>
                                        </p:tav>
                                      </p:tavLst>
                                    </p:anim>
                                    <p:anim calcmode="lin" valueType="num">
                                      <p:cBhvr>
                                        <p:cTn id="124"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3" grpId="0" uiExpand="1" build="p"/>
      <p:bldP spid="12" grpId="0"/>
      <p:bldP spid="13" grpId="0"/>
      <p:bldP spid="14" grpId="0"/>
      <p:bldP spid="15" grpId="0"/>
      <p:bldP spid="16" grpId="0"/>
      <p:bldP spid="17" grpId="0"/>
      <p:bldP spid="18" grpId="0"/>
      <p:bldP spid="19"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628650" y="802215"/>
            <a:ext cx="3886200" cy="4351338"/>
          </a:xfrm>
        </p:spPr>
        <p:txBody>
          <a:bodyPr>
            <a:normAutofit fontScale="85000" lnSpcReduction="20000"/>
          </a:bodyPr>
          <a:lstStyle/>
          <a:p>
            <a:endParaRPr lang="en-US" dirty="0" smtClean="0"/>
          </a:p>
          <a:p>
            <a:pPr marL="0" indent="0">
              <a:buNone/>
            </a:pPr>
            <a:r>
              <a:rPr lang="en-US" dirty="0"/>
              <a:t>MAJ </a:t>
            </a:r>
            <a:r>
              <a:rPr lang="en-US" dirty="0" smtClean="0"/>
              <a:t> </a:t>
            </a:r>
            <a:endParaRPr lang="en-US" dirty="0"/>
          </a:p>
          <a:p>
            <a:pPr marL="0" indent="0">
              <a:buNone/>
            </a:pPr>
            <a:r>
              <a:rPr lang="en-US" dirty="0"/>
              <a:t>MAJ </a:t>
            </a:r>
          </a:p>
          <a:p>
            <a:pPr marL="0" indent="0">
              <a:buNone/>
            </a:pPr>
            <a:r>
              <a:rPr lang="en-US" dirty="0"/>
              <a:t>MAJ </a:t>
            </a:r>
          </a:p>
          <a:p>
            <a:pPr marL="0" indent="0">
              <a:buNone/>
            </a:pPr>
            <a:r>
              <a:rPr lang="en-US" dirty="0"/>
              <a:t>CPT </a:t>
            </a:r>
          </a:p>
          <a:p>
            <a:pPr marL="0" indent="0">
              <a:buNone/>
            </a:pPr>
            <a:r>
              <a:rPr lang="en-US" dirty="0"/>
              <a:t>CPT </a:t>
            </a:r>
          </a:p>
          <a:p>
            <a:pPr marL="0" indent="0">
              <a:buNone/>
            </a:pPr>
            <a:r>
              <a:rPr lang="en-US" dirty="0" smtClean="0"/>
              <a:t>MSG</a:t>
            </a:r>
          </a:p>
          <a:p>
            <a:pPr marL="0" indent="0">
              <a:buNone/>
            </a:pPr>
            <a:r>
              <a:rPr lang="en-US" dirty="0" smtClean="0"/>
              <a:t>SFC </a:t>
            </a:r>
          </a:p>
          <a:p>
            <a:pPr marL="0" indent="0">
              <a:buNone/>
            </a:pPr>
            <a:r>
              <a:rPr lang="en-US" dirty="0" smtClean="0"/>
              <a:t>SSG </a:t>
            </a:r>
          </a:p>
          <a:p>
            <a:pPr marL="0" indent="0">
              <a:buNone/>
            </a:pPr>
            <a:r>
              <a:rPr lang="en-US" dirty="0" smtClean="0"/>
              <a:t>SSG </a:t>
            </a:r>
          </a:p>
          <a:p>
            <a:pPr marL="0" indent="0">
              <a:buNone/>
            </a:pPr>
            <a:r>
              <a:rPr lang="en-US" smtClean="0"/>
              <a:t>SGT </a:t>
            </a:r>
            <a:endParaRPr lang="en-US" dirty="0"/>
          </a:p>
        </p:txBody>
      </p:sp>
      <p:sp>
        <p:nvSpPr>
          <p:cNvPr id="3" name="Content Placeholder 2"/>
          <p:cNvSpPr>
            <a:spLocks noGrp="1"/>
          </p:cNvSpPr>
          <p:nvPr>
            <p:ph sz="half" idx="2"/>
          </p:nvPr>
        </p:nvSpPr>
        <p:spPr>
          <a:xfrm>
            <a:off x="4629150" y="802215"/>
            <a:ext cx="3886200" cy="4351338"/>
          </a:xfrm>
        </p:spPr>
        <p:txBody>
          <a:bodyPr>
            <a:normAutofit fontScale="85000" lnSpcReduction="20000"/>
          </a:bodyPr>
          <a:lstStyle/>
          <a:p>
            <a:pPr marL="0" indent="0">
              <a:buNone/>
            </a:pPr>
            <a:endParaRPr lang="en-US" dirty="0" smtClean="0"/>
          </a:p>
          <a:p>
            <a:pPr marL="0" indent="0">
              <a:buNone/>
            </a:pPr>
            <a:r>
              <a:rPr lang="en-US" dirty="0" smtClean="0"/>
              <a:t>6</a:t>
            </a:r>
          </a:p>
          <a:p>
            <a:pPr marL="0" indent="0">
              <a:buNone/>
            </a:pPr>
            <a:r>
              <a:rPr lang="en-US" dirty="0" smtClean="0"/>
              <a:t>2</a:t>
            </a:r>
          </a:p>
          <a:p>
            <a:pPr marL="0" indent="0">
              <a:buNone/>
            </a:pPr>
            <a:r>
              <a:rPr lang="en-US" dirty="0" smtClean="0"/>
              <a:t>1</a:t>
            </a:r>
          </a:p>
          <a:p>
            <a:pPr marL="0" indent="0">
              <a:buNone/>
            </a:pPr>
            <a:r>
              <a:rPr lang="en-US" dirty="0" smtClean="0"/>
              <a:t>7</a:t>
            </a:r>
          </a:p>
          <a:p>
            <a:pPr marL="0" indent="0">
              <a:buNone/>
            </a:pPr>
            <a:r>
              <a:rPr lang="en-US" dirty="0" smtClean="0"/>
              <a:t>4</a:t>
            </a:r>
          </a:p>
          <a:p>
            <a:pPr marL="0" indent="0">
              <a:buNone/>
            </a:pPr>
            <a:r>
              <a:rPr lang="en-US" dirty="0"/>
              <a:t>9</a:t>
            </a:r>
            <a:endParaRPr lang="en-US" dirty="0" smtClean="0"/>
          </a:p>
          <a:p>
            <a:pPr marL="0" indent="0">
              <a:buNone/>
            </a:pPr>
            <a:r>
              <a:rPr lang="en-US" dirty="0" smtClean="0"/>
              <a:t>3</a:t>
            </a:r>
          </a:p>
          <a:p>
            <a:pPr marL="0" indent="0">
              <a:buNone/>
            </a:pPr>
            <a:r>
              <a:rPr lang="en-US" dirty="0" smtClean="0"/>
              <a:t>8</a:t>
            </a:r>
          </a:p>
          <a:p>
            <a:pPr marL="0" indent="0">
              <a:buNone/>
            </a:pPr>
            <a:r>
              <a:rPr lang="en-US" dirty="0"/>
              <a:t>5</a:t>
            </a:r>
            <a:endParaRPr lang="en-US" dirty="0" smtClean="0"/>
          </a:p>
          <a:p>
            <a:pPr marL="0" indent="0">
              <a:buNone/>
            </a:pPr>
            <a:r>
              <a:rPr lang="en-US" dirty="0" smtClean="0"/>
              <a:t>10</a:t>
            </a:r>
          </a:p>
          <a:p>
            <a:pPr marL="0" indent="0">
              <a:buNone/>
            </a:pPr>
            <a:endParaRPr lang="en-US" dirty="0"/>
          </a:p>
        </p:txBody>
      </p:sp>
      <p:sp>
        <p:nvSpPr>
          <p:cNvPr id="12" name="TextBox 11"/>
          <p:cNvSpPr txBox="1"/>
          <p:nvPr/>
        </p:nvSpPr>
        <p:spPr>
          <a:xfrm>
            <a:off x="5195822" y="1554780"/>
            <a:ext cx="3226781" cy="300082"/>
          </a:xfrm>
          <a:prstGeom prst="rect">
            <a:avLst/>
          </a:prstGeom>
          <a:noFill/>
        </p:spPr>
        <p:txBody>
          <a:bodyPr wrap="none" rtlCol="0">
            <a:spAutoFit/>
          </a:bodyPr>
          <a:lstStyle/>
          <a:p>
            <a:r>
              <a:rPr lang="en-US" sz="1350" dirty="0"/>
              <a:t>* </a:t>
            </a:r>
            <a:r>
              <a:rPr lang="en-US" sz="1350" dirty="0" smtClean="0"/>
              <a:t>MJ gives </a:t>
            </a:r>
            <a:r>
              <a:rPr lang="en-US" sz="1350" dirty="0"/>
              <a:t>each member a random number</a:t>
            </a:r>
          </a:p>
        </p:txBody>
      </p:sp>
      <p:sp>
        <p:nvSpPr>
          <p:cNvPr id="13" name="TextBox 12"/>
          <p:cNvSpPr txBox="1"/>
          <p:nvPr/>
        </p:nvSpPr>
        <p:spPr>
          <a:xfrm>
            <a:off x="5194777" y="1854862"/>
            <a:ext cx="1855829" cy="300082"/>
          </a:xfrm>
          <a:prstGeom prst="rect">
            <a:avLst/>
          </a:prstGeom>
          <a:noFill/>
        </p:spPr>
        <p:txBody>
          <a:bodyPr wrap="none" rtlCol="0">
            <a:spAutoFit/>
          </a:bodyPr>
          <a:lstStyle/>
          <a:p>
            <a:r>
              <a:rPr lang="en-US" sz="1350" dirty="0"/>
              <a:t>* </a:t>
            </a:r>
            <a:r>
              <a:rPr lang="en-US" sz="1350" dirty="0" smtClean="0"/>
              <a:t>Peremptory challenge</a:t>
            </a:r>
            <a:endParaRPr lang="en-US" sz="1350" dirty="0"/>
          </a:p>
        </p:txBody>
      </p:sp>
      <p:sp>
        <p:nvSpPr>
          <p:cNvPr id="14" name="TextBox 13"/>
          <p:cNvSpPr txBox="1"/>
          <p:nvPr/>
        </p:nvSpPr>
        <p:spPr>
          <a:xfrm>
            <a:off x="5192322" y="2169398"/>
            <a:ext cx="3167907" cy="507831"/>
          </a:xfrm>
          <a:prstGeom prst="rect">
            <a:avLst/>
          </a:prstGeom>
          <a:noFill/>
        </p:spPr>
        <p:txBody>
          <a:bodyPr wrap="square" rtlCol="0">
            <a:spAutoFit/>
          </a:bodyPr>
          <a:lstStyle/>
          <a:p>
            <a:r>
              <a:rPr lang="en-US" sz="1350" dirty="0"/>
              <a:t>* MJ impanels </a:t>
            </a:r>
            <a:r>
              <a:rPr lang="en-US" sz="1350" dirty="0" smtClean="0"/>
              <a:t>enlisted members </a:t>
            </a:r>
            <a:r>
              <a:rPr lang="en-US" sz="1350" dirty="0"/>
              <a:t>by lowest random </a:t>
            </a:r>
            <a:r>
              <a:rPr lang="en-US" sz="1350" dirty="0" smtClean="0"/>
              <a:t>number first, then other members</a:t>
            </a:r>
            <a:endParaRPr lang="en-US" sz="1350" dirty="0"/>
          </a:p>
        </p:txBody>
      </p:sp>
      <p:sp>
        <p:nvSpPr>
          <p:cNvPr id="15" name="TextBox 14"/>
          <p:cNvSpPr txBox="1"/>
          <p:nvPr/>
        </p:nvSpPr>
        <p:spPr>
          <a:xfrm>
            <a:off x="5219417" y="2692324"/>
            <a:ext cx="3179589" cy="715581"/>
          </a:xfrm>
          <a:prstGeom prst="rect">
            <a:avLst/>
          </a:prstGeom>
          <a:noFill/>
        </p:spPr>
        <p:txBody>
          <a:bodyPr wrap="square" rtlCol="0">
            <a:spAutoFit/>
          </a:bodyPr>
          <a:lstStyle/>
          <a:p>
            <a:r>
              <a:rPr lang="en-US" sz="1350" dirty="0"/>
              <a:t>* After MJ impanels required forum, the MJ will then assign alternates by lowest random number</a:t>
            </a:r>
          </a:p>
        </p:txBody>
      </p:sp>
      <p:sp>
        <p:nvSpPr>
          <p:cNvPr id="16" name="TextBox 15"/>
          <p:cNvSpPr txBox="1"/>
          <p:nvPr/>
        </p:nvSpPr>
        <p:spPr>
          <a:xfrm>
            <a:off x="5219417" y="3407905"/>
            <a:ext cx="2617896" cy="300082"/>
          </a:xfrm>
          <a:prstGeom prst="rect">
            <a:avLst/>
          </a:prstGeom>
          <a:noFill/>
        </p:spPr>
        <p:txBody>
          <a:bodyPr wrap="none" rtlCol="0">
            <a:spAutoFit/>
          </a:bodyPr>
          <a:lstStyle/>
          <a:p>
            <a:r>
              <a:rPr lang="en-US" sz="1350" dirty="0"/>
              <a:t>* </a:t>
            </a:r>
            <a:r>
              <a:rPr lang="en-US" sz="1350" dirty="0" smtClean="0"/>
              <a:t>MJ dismisses the excess member</a:t>
            </a:r>
            <a:endParaRPr lang="en-US" sz="1350" dirty="0"/>
          </a:p>
        </p:txBody>
      </p:sp>
      <p:sp>
        <p:nvSpPr>
          <p:cNvPr id="17" name="TextBox 16"/>
          <p:cNvSpPr txBox="1"/>
          <p:nvPr/>
        </p:nvSpPr>
        <p:spPr>
          <a:xfrm>
            <a:off x="5205977" y="1259112"/>
            <a:ext cx="1749133" cy="300082"/>
          </a:xfrm>
          <a:prstGeom prst="rect">
            <a:avLst/>
          </a:prstGeom>
          <a:noFill/>
        </p:spPr>
        <p:txBody>
          <a:bodyPr wrap="none" rtlCol="0">
            <a:spAutoFit/>
          </a:bodyPr>
          <a:lstStyle/>
          <a:p>
            <a:r>
              <a:rPr lang="en-US" sz="1350" dirty="0"/>
              <a:t>* </a:t>
            </a:r>
            <a:r>
              <a:rPr lang="en-US" sz="1350" dirty="0" smtClean="0"/>
              <a:t>Challenges for cause</a:t>
            </a:r>
            <a:endParaRPr lang="en-US" sz="1350" dirty="0"/>
          </a:p>
        </p:txBody>
      </p:sp>
      <p:sp>
        <p:nvSpPr>
          <p:cNvPr id="18" name="Rectangle 17"/>
          <p:cNvSpPr/>
          <p:nvPr/>
        </p:nvSpPr>
        <p:spPr>
          <a:xfrm>
            <a:off x="223868" y="5536786"/>
            <a:ext cx="8581963" cy="369332"/>
          </a:xfrm>
          <a:prstGeom prst="rect">
            <a:avLst/>
          </a:prstGeom>
        </p:spPr>
        <p:txBody>
          <a:bodyPr wrap="square">
            <a:spAutoFit/>
          </a:bodyPr>
          <a:lstStyle/>
          <a:p>
            <a:r>
              <a:rPr lang="en-US" b="1" dirty="0" smtClean="0"/>
              <a:t>What if the convening order says the </a:t>
            </a:r>
            <a:r>
              <a:rPr lang="en-US" b="1" dirty="0"/>
              <a:t>Military Judge shall impanel </a:t>
            </a:r>
            <a:r>
              <a:rPr lang="en-US" b="1" dirty="0" smtClean="0"/>
              <a:t>2 </a:t>
            </a:r>
            <a:r>
              <a:rPr lang="en-US" b="1" dirty="0"/>
              <a:t>alternate </a:t>
            </a:r>
            <a:r>
              <a:rPr lang="en-US" b="1" dirty="0" smtClean="0"/>
              <a:t>members?</a:t>
            </a:r>
            <a:endParaRPr lang="en-US" b="1" dirty="0"/>
          </a:p>
        </p:txBody>
      </p:sp>
      <p:sp>
        <p:nvSpPr>
          <p:cNvPr id="19" name="Rectangle 18"/>
          <p:cNvSpPr/>
          <p:nvPr/>
        </p:nvSpPr>
        <p:spPr>
          <a:xfrm>
            <a:off x="223868" y="6068549"/>
            <a:ext cx="8533517" cy="646331"/>
          </a:xfrm>
          <a:prstGeom prst="rect">
            <a:avLst/>
          </a:prstGeom>
        </p:spPr>
        <p:txBody>
          <a:bodyPr wrap="square">
            <a:spAutoFit/>
          </a:bodyPr>
          <a:lstStyle/>
          <a:p>
            <a:r>
              <a:rPr lang="en-US" b="1" dirty="0" smtClean="0"/>
              <a:t>What if the convening order says the </a:t>
            </a:r>
            <a:r>
              <a:rPr lang="en-US" b="1" dirty="0"/>
              <a:t>Military Judge shall impanel alternate members if such members are available after identification of the primary </a:t>
            </a:r>
            <a:r>
              <a:rPr lang="en-US" b="1" dirty="0" smtClean="0"/>
              <a:t>members?</a:t>
            </a:r>
            <a:endParaRPr lang="en-US" b="1" dirty="0"/>
          </a:p>
        </p:txBody>
      </p:sp>
      <p:sp>
        <p:nvSpPr>
          <p:cNvPr id="2" name="Date Placeholder 1"/>
          <p:cNvSpPr>
            <a:spLocks noGrp="1"/>
          </p:cNvSpPr>
          <p:nvPr>
            <p:ph type="dt" sz="half" idx="13"/>
          </p:nvPr>
        </p:nvSpPr>
        <p:spPr/>
        <p:txBody>
          <a:bodyPr/>
          <a:lstStyle/>
          <a:p>
            <a:r>
              <a:rPr lang="en-US" smtClean="0"/>
              <a:t>As of 3 August 2018</a:t>
            </a:r>
            <a:endParaRPr lang="en-US" dirty="0"/>
          </a:p>
        </p:txBody>
      </p:sp>
      <p:sp>
        <p:nvSpPr>
          <p:cNvPr id="4" name="Footer Placeholder 3"/>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38</a:t>
            </a:fld>
            <a:endParaRPr lang="en-US"/>
          </a:p>
        </p:txBody>
      </p:sp>
    </p:spTree>
    <p:extLst>
      <p:ext uri="{BB962C8B-B14F-4D97-AF65-F5344CB8AC3E}">
        <p14:creationId xmlns:p14="http://schemas.microsoft.com/office/powerpoint/2010/main" val="18956834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 calcmode="lin" valueType="num">
                                      <p:cBhvr additive="base">
                                        <p:cTn id="11"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anim calcmode="lin" valueType="num">
                                      <p:cBhvr additive="base">
                                        <p:cTn id="1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 calcmode="lin" valueType="num">
                                      <p:cBhvr additive="base">
                                        <p:cTn id="19"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anim calcmode="lin" valueType="num">
                                      <p:cBhvr additive="base">
                                        <p:cTn id="23"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 calcmode="lin" valueType="num">
                                      <p:cBhvr additive="base">
                                        <p:cTn id="2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anim calcmode="lin" valueType="num">
                                      <p:cBhvr additive="base">
                                        <p:cTn id="31"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anim calcmode="lin" valueType="num">
                                      <p:cBhvr additive="base">
                                        <p:cTn id="3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8" end="8"/>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5">
                                            <p:txEl>
                                              <p:pRg st="9" end="9"/>
                                            </p:txEl>
                                          </p:spTgt>
                                        </p:tgtEl>
                                        <p:attrNameLst>
                                          <p:attrName>style.visibility</p:attrName>
                                        </p:attrNameLst>
                                      </p:cBhvr>
                                      <p:to>
                                        <p:strVal val="visible"/>
                                      </p:to>
                                    </p:set>
                                    <p:anim calcmode="lin" valueType="num">
                                      <p:cBhvr additive="base">
                                        <p:cTn id="39"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
                                            <p:txEl>
                                              <p:pRg st="9" end="9"/>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5">
                                            <p:txEl>
                                              <p:pRg st="10" end="10"/>
                                            </p:txEl>
                                          </p:spTgt>
                                        </p:tgtEl>
                                        <p:attrNameLst>
                                          <p:attrName>style.visibility</p:attrName>
                                        </p:attrNameLst>
                                      </p:cBhvr>
                                      <p:to>
                                        <p:strVal val="visible"/>
                                      </p:to>
                                    </p:set>
                                    <p:anim calcmode="lin" valueType="num">
                                      <p:cBhvr additive="base">
                                        <p:cTn id="43"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fade">
                                      <p:cBhvr>
                                        <p:cTn id="49" dur="1000"/>
                                        <p:tgtEl>
                                          <p:spTgt spid="17"/>
                                        </p:tgtEl>
                                      </p:cBhvr>
                                    </p:animEffect>
                                    <p:anim calcmode="lin" valueType="num">
                                      <p:cBhvr>
                                        <p:cTn id="50" dur="1000" fill="hold"/>
                                        <p:tgtEl>
                                          <p:spTgt spid="17"/>
                                        </p:tgtEl>
                                        <p:attrNameLst>
                                          <p:attrName>ppt_x</p:attrName>
                                        </p:attrNameLst>
                                      </p:cBhvr>
                                      <p:tavLst>
                                        <p:tav tm="0">
                                          <p:val>
                                            <p:strVal val="#ppt_x"/>
                                          </p:val>
                                        </p:tav>
                                        <p:tav tm="100000">
                                          <p:val>
                                            <p:strVal val="#ppt_x"/>
                                          </p:val>
                                        </p:tav>
                                      </p:tavLst>
                                    </p:anim>
                                    <p:anim calcmode="lin" valueType="num">
                                      <p:cBhvr>
                                        <p:cTn id="51"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2"/>
                                        </p:tgtEl>
                                        <p:attrNameLst>
                                          <p:attrName>style.visibility</p:attrName>
                                        </p:attrNameLst>
                                      </p:cBhvr>
                                      <p:to>
                                        <p:strVal val="visible"/>
                                      </p:to>
                                    </p:set>
                                    <p:animEffect transition="in" filter="fade">
                                      <p:cBhvr>
                                        <p:cTn id="56" dur="1000"/>
                                        <p:tgtEl>
                                          <p:spTgt spid="12"/>
                                        </p:tgtEl>
                                      </p:cBhvr>
                                    </p:animEffect>
                                    <p:anim calcmode="lin" valueType="num">
                                      <p:cBhvr>
                                        <p:cTn id="57" dur="1000" fill="hold"/>
                                        <p:tgtEl>
                                          <p:spTgt spid="12"/>
                                        </p:tgtEl>
                                        <p:attrNameLst>
                                          <p:attrName>ppt_x</p:attrName>
                                        </p:attrNameLst>
                                      </p:cBhvr>
                                      <p:tavLst>
                                        <p:tav tm="0">
                                          <p:val>
                                            <p:strVal val="#ppt_x"/>
                                          </p:val>
                                        </p:tav>
                                        <p:tav tm="100000">
                                          <p:val>
                                            <p:strVal val="#ppt_x"/>
                                          </p:val>
                                        </p:tav>
                                      </p:tavLst>
                                    </p:anim>
                                    <p:anim calcmode="lin" valueType="num">
                                      <p:cBhvr>
                                        <p:cTn id="58"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3">
                                            <p:txEl>
                                              <p:pRg st="1" end="1"/>
                                            </p:txEl>
                                          </p:spTgt>
                                        </p:tgtEl>
                                        <p:attrNameLst>
                                          <p:attrName>style.visibility</p:attrName>
                                        </p:attrNameLst>
                                      </p:cBhvr>
                                      <p:to>
                                        <p:strVal val="visible"/>
                                      </p:to>
                                    </p:set>
                                    <p:anim calcmode="lin" valueType="num">
                                      <p:cBhvr additive="base">
                                        <p:cTn id="6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3">
                                            <p:txEl>
                                              <p:pRg st="2" end="2"/>
                                            </p:txEl>
                                          </p:spTgt>
                                        </p:tgtEl>
                                        <p:attrNameLst>
                                          <p:attrName>style.visibility</p:attrName>
                                        </p:attrNameLst>
                                      </p:cBhvr>
                                      <p:to>
                                        <p:strVal val="visible"/>
                                      </p:to>
                                    </p:set>
                                    <p:anim calcmode="lin" valueType="num">
                                      <p:cBhvr additive="base">
                                        <p:cTn id="6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3">
                                            <p:txEl>
                                              <p:pRg st="3" end="3"/>
                                            </p:txEl>
                                          </p:spTgt>
                                        </p:tgtEl>
                                        <p:attrNameLst>
                                          <p:attrName>style.visibility</p:attrName>
                                        </p:attrNameLst>
                                      </p:cBhvr>
                                      <p:to>
                                        <p:strVal val="visible"/>
                                      </p:to>
                                    </p:set>
                                    <p:anim calcmode="lin" valueType="num">
                                      <p:cBhvr additive="base">
                                        <p:cTn id="7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3">
                                            <p:txEl>
                                              <p:pRg st="4" end="4"/>
                                            </p:txEl>
                                          </p:spTgt>
                                        </p:tgtEl>
                                        <p:attrNameLst>
                                          <p:attrName>style.visibility</p:attrName>
                                        </p:attrNameLst>
                                      </p:cBhvr>
                                      <p:to>
                                        <p:strVal val="visible"/>
                                      </p:to>
                                    </p:set>
                                    <p:anim calcmode="lin" valueType="num">
                                      <p:cBhvr additive="base">
                                        <p:cTn id="7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3">
                                            <p:txEl>
                                              <p:pRg st="5" end="5"/>
                                            </p:txEl>
                                          </p:spTgt>
                                        </p:tgtEl>
                                        <p:attrNameLst>
                                          <p:attrName>style.visibility</p:attrName>
                                        </p:attrNameLst>
                                      </p:cBhvr>
                                      <p:to>
                                        <p:strVal val="visible"/>
                                      </p:to>
                                    </p:set>
                                    <p:anim calcmode="lin" valueType="num">
                                      <p:cBhvr additive="base">
                                        <p:cTn id="7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3">
                                            <p:txEl>
                                              <p:pRg st="6" end="6"/>
                                            </p:txEl>
                                          </p:spTgt>
                                        </p:tgtEl>
                                        <p:attrNameLst>
                                          <p:attrName>style.visibility</p:attrName>
                                        </p:attrNameLst>
                                      </p:cBhvr>
                                      <p:to>
                                        <p:strVal val="visible"/>
                                      </p:to>
                                    </p:set>
                                    <p:anim calcmode="lin" valueType="num">
                                      <p:cBhvr additive="base">
                                        <p:cTn id="8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8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3">
                                            <p:txEl>
                                              <p:pRg st="7" end="7"/>
                                            </p:txEl>
                                          </p:spTgt>
                                        </p:tgtEl>
                                        <p:attrNameLst>
                                          <p:attrName>style.visibility</p:attrName>
                                        </p:attrNameLst>
                                      </p:cBhvr>
                                      <p:to>
                                        <p:strVal val="visible"/>
                                      </p:to>
                                    </p:set>
                                    <p:anim calcmode="lin" valueType="num">
                                      <p:cBhvr additive="base">
                                        <p:cTn id="8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8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3">
                                            <p:txEl>
                                              <p:pRg st="8" end="8"/>
                                            </p:txEl>
                                          </p:spTgt>
                                        </p:tgtEl>
                                        <p:attrNameLst>
                                          <p:attrName>style.visibility</p:attrName>
                                        </p:attrNameLst>
                                      </p:cBhvr>
                                      <p:to>
                                        <p:strVal val="visible"/>
                                      </p:to>
                                    </p:set>
                                    <p:anim calcmode="lin" valueType="num">
                                      <p:cBhvr additive="base">
                                        <p:cTn id="9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8" end="8"/>
                                            </p:txEl>
                                          </p:spTgt>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3">
                                            <p:txEl>
                                              <p:pRg st="9" end="9"/>
                                            </p:txEl>
                                          </p:spTgt>
                                        </p:tgtEl>
                                        <p:attrNameLst>
                                          <p:attrName>style.visibility</p:attrName>
                                        </p:attrNameLst>
                                      </p:cBhvr>
                                      <p:to>
                                        <p:strVal val="visible"/>
                                      </p:to>
                                    </p:set>
                                    <p:anim calcmode="lin" valueType="num">
                                      <p:cBhvr additive="base">
                                        <p:cTn id="9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96" dur="500" fill="hold"/>
                                        <p:tgtEl>
                                          <p:spTgt spid="3">
                                            <p:txEl>
                                              <p:pRg st="9" end="9"/>
                                            </p:txEl>
                                          </p:spTgt>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3">
                                            <p:txEl>
                                              <p:pRg st="10" end="10"/>
                                            </p:txEl>
                                          </p:spTgt>
                                        </p:tgtEl>
                                        <p:attrNameLst>
                                          <p:attrName>style.visibility</p:attrName>
                                        </p:attrNameLst>
                                      </p:cBhvr>
                                      <p:to>
                                        <p:strVal val="visible"/>
                                      </p:to>
                                    </p:set>
                                    <p:anim calcmode="lin" valueType="num">
                                      <p:cBhvr additive="base">
                                        <p:cTn id="9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100"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grpId="0" nodeType="clickEffect">
                                  <p:stCondLst>
                                    <p:cond delay="0"/>
                                  </p:stCondLst>
                                  <p:childTnLst>
                                    <p:set>
                                      <p:cBhvr>
                                        <p:cTn id="104" dur="1" fill="hold">
                                          <p:stCondLst>
                                            <p:cond delay="0"/>
                                          </p:stCondLst>
                                        </p:cTn>
                                        <p:tgtEl>
                                          <p:spTgt spid="13"/>
                                        </p:tgtEl>
                                        <p:attrNameLst>
                                          <p:attrName>style.visibility</p:attrName>
                                        </p:attrNameLst>
                                      </p:cBhvr>
                                      <p:to>
                                        <p:strVal val="visible"/>
                                      </p:to>
                                    </p:set>
                                    <p:animEffect transition="in" filter="fade">
                                      <p:cBhvr>
                                        <p:cTn id="105" dur="1000"/>
                                        <p:tgtEl>
                                          <p:spTgt spid="13"/>
                                        </p:tgtEl>
                                      </p:cBhvr>
                                    </p:animEffect>
                                    <p:anim calcmode="lin" valueType="num">
                                      <p:cBhvr>
                                        <p:cTn id="106" dur="1000" fill="hold"/>
                                        <p:tgtEl>
                                          <p:spTgt spid="13"/>
                                        </p:tgtEl>
                                        <p:attrNameLst>
                                          <p:attrName>ppt_x</p:attrName>
                                        </p:attrNameLst>
                                      </p:cBhvr>
                                      <p:tavLst>
                                        <p:tav tm="0">
                                          <p:val>
                                            <p:strVal val="#ppt_x"/>
                                          </p:val>
                                        </p:tav>
                                        <p:tav tm="100000">
                                          <p:val>
                                            <p:strVal val="#ppt_x"/>
                                          </p:val>
                                        </p:tav>
                                      </p:tavLst>
                                    </p:anim>
                                    <p:anim calcmode="lin" valueType="num">
                                      <p:cBhvr>
                                        <p:cTn id="107"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2" presetClass="entr" presetSubtype="0" fill="hold" grpId="0" nodeType="clickEffect">
                                  <p:stCondLst>
                                    <p:cond delay="0"/>
                                  </p:stCondLst>
                                  <p:childTnLst>
                                    <p:set>
                                      <p:cBhvr>
                                        <p:cTn id="111" dur="1" fill="hold">
                                          <p:stCondLst>
                                            <p:cond delay="0"/>
                                          </p:stCondLst>
                                        </p:cTn>
                                        <p:tgtEl>
                                          <p:spTgt spid="14"/>
                                        </p:tgtEl>
                                        <p:attrNameLst>
                                          <p:attrName>style.visibility</p:attrName>
                                        </p:attrNameLst>
                                      </p:cBhvr>
                                      <p:to>
                                        <p:strVal val="visible"/>
                                      </p:to>
                                    </p:set>
                                    <p:animEffect transition="in" filter="fade">
                                      <p:cBhvr>
                                        <p:cTn id="112" dur="1000"/>
                                        <p:tgtEl>
                                          <p:spTgt spid="14"/>
                                        </p:tgtEl>
                                      </p:cBhvr>
                                    </p:animEffect>
                                    <p:anim calcmode="lin" valueType="num">
                                      <p:cBhvr>
                                        <p:cTn id="113" dur="1000" fill="hold"/>
                                        <p:tgtEl>
                                          <p:spTgt spid="14"/>
                                        </p:tgtEl>
                                        <p:attrNameLst>
                                          <p:attrName>ppt_x</p:attrName>
                                        </p:attrNameLst>
                                      </p:cBhvr>
                                      <p:tavLst>
                                        <p:tav tm="0">
                                          <p:val>
                                            <p:strVal val="#ppt_x"/>
                                          </p:val>
                                        </p:tav>
                                        <p:tav tm="100000">
                                          <p:val>
                                            <p:strVal val="#ppt_x"/>
                                          </p:val>
                                        </p:tav>
                                      </p:tavLst>
                                    </p:anim>
                                    <p:anim calcmode="lin" valueType="num">
                                      <p:cBhvr>
                                        <p:cTn id="114"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42" presetClass="entr" presetSubtype="0" fill="hold" grpId="0" nodeType="clickEffect">
                                  <p:stCondLst>
                                    <p:cond delay="0"/>
                                  </p:stCondLst>
                                  <p:childTnLst>
                                    <p:set>
                                      <p:cBhvr>
                                        <p:cTn id="118" dur="1" fill="hold">
                                          <p:stCondLst>
                                            <p:cond delay="0"/>
                                          </p:stCondLst>
                                        </p:cTn>
                                        <p:tgtEl>
                                          <p:spTgt spid="15"/>
                                        </p:tgtEl>
                                        <p:attrNameLst>
                                          <p:attrName>style.visibility</p:attrName>
                                        </p:attrNameLst>
                                      </p:cBhvr>
                                      <p:to>
                                        <p:strVal val="visible"/>
                                      </p:to>
                                    </p:set>
                                    <p:animEffect transition="in" filter="fade">
                                      <p:cBhvr>
                                        <p:cTn id="119" dur="1000"/>
                                        <p:tgtEl>
                                          <p:spTgt spid="15"/>
                                        </p:tgtEl>
                                      </p:cBhvr>
                                    </p:animEffect>
                                    <p:anim calcmode="lin" valueType="num">
                                      <p:cBhvr>
                                        <p:cTn id="120" dur="1000" fill="hold"/>
                                        <p:tgtEl>
                                          <p:spTgt spid="15"/>
                                        </p:tgtEl>
                                        <p:attrNameLst>
                                          <p:attrName>ppt_x</p:attrName>
                                        </p:attrNameLst>
                                      </p:cBhvr>
                                      <p:tavLst>
                                        <p:tav tm="0">
                                          <p:val>
                                            <p:strVal val="#ppt_x"/>
                                          </p:val>
                                        </p:tav>
                                        <p:tav tm="100000">
                                          <p:val>
                                            <p:strVal val="#ppt_x"/>
                                          </p:val>
                                        </p:tav>
                                      </p:tavLst>
                                    </p:anim>
                                    <p:anim calcmode="lin" valueType="num">
                                      <p:cBhvr>
                                        <p:cTn id="121"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22" fill="hold">
                      <p:stCondLst>
                        <p:cond delay="indefinite"/>
                      </p:stCondLst>
                      <p:childTnLst>
                        <p:par>
                          <p:cTn id="123" fill="hold">
                            <p:stCondLst>
                              <p:cond delay="0"/>
                            </p:stCondLst>
                            <p:childTnLst>
                              <p:par>
                                <p:cTn id="124" presetID="2" presetClass="entr" presetSubtype="4" fill="hold" grpId="0" nodeType="clickEffect">
                                  <p:stCondLst>
                                    <p:cond delay="0"/>
                                  </p:stCondLst>
                                  <p:childTnLst>
                                    <p:set>
                                      <p:cBhvr>
                                        <p:cTn id="125" dur="1" fill="hold">
                                          <p:stCondLst>
                                            <p:cond delay="0"/>
                                          </p:stCondLst>
                                        </p:cTn>
                                        <p:tgtEl>
                                          <p:spTgt spid="18"/>
                                        </p:tgtEl>
                                        <p:attrNameLst>
                                          <p:attrName>style.visibility</p:attrName>
                                        </p:attrNameLst>
                                      </p:cBhvr>
                                      <p:to>
                                        <p:strVal val="visible"/>
                                      </p:to>
                                    </p:set>
                                    <p:anim calcmode="lin" valueType="num">
                                      <p:cBhvr additive="base">
                                        <p:cTn id="126" dur="500" fill="hold"/>
                                        <p:tgtEl>
                                          <p:spTgt spid="18"/>
                                        </p:tgtEl>
                                        <p:attrNameLst>
                                          <p:attrName>ppt_x</p:attrName>
                                        </p:attrNameLst>
                                      </p:cBhvr>
                                      <p:tavLst>
                                        <p:tav tm="0">
                                          <p:val>
                                            <p:strVal val="#ppt_x"/>
                                          </p:val>
                                        </p:tav>
                                        <p:tav tm="100000">
                                          <p:val>
                                            <p:strVal val="#ppt_x"/>
                                          </p:val>
                                        </p:tav>
                                      </p:tavLst>
                                    </p:anim>
                                    <p:anim calcmode="lin" valueType="num">
                                      <p:cBhvr additive="base">
                                        <p:cTn id="127"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28" fill="hold">
                      <p:stCondLst>
                        <p:cond delay="indefinite"/>
                      </p:stCondLst>
                      <p:childTnLst>
                        <p:par>
                          <p:cTn id="129" fill="hold">
                            <p:stCondLst>
                              <p:cond delay="0"/>
                            </p:stCondLst>
                            <p:childTnLst>
                              <p:par>
                                <p:cTn id="130" presetID="2" presetClass="entr" presetSubtype="4" fill="hold" grpId="0" nodeType="clickEffect">
                                  <p:stCondLst>
                                    <p:cond delay="0"/>
                                  </p:stCondLst>
                                  <p:childTnLst>
                                    <p:set>
                                      <p:cBhvr>
                                        <p:cTn id="131" dur="1" fill="hold">
                                          <p:stCondLst>
                                            <p:cond delay="0"/>
                                          </p:stCondLst>
                                        </p:cTn>
                                        <p:tgtEl>
                                          <p:spTgt spid="19"/>
                                        </p:tgtEl>
                                        <p:attrNameLst>
                                          <p:attrName>style.visibility</p:attrName>
                                        </p:attrNameLst>
                                      </p:cBhvr>
                                      <p:to>
                                        <p:strVal val="visible"/>
                                      </p:to>
                                    </p:set>
                                    <p:anim calcmode="lin" valueType="num">
                                      <p:cBhvr additive="base">
                                        <p:cTn id="132" dur="500" fill="hold"/>
                                        <p:tgtEl>
                                          <p:spTgt spid="19"/>
                                        </p:tgtEl>
                                        <p:attrNameLst>
                                          <p:attrName>ppt_x</p:attrName>
                                        </p:attrNameLst>
                                      </p:cBhvr>
                                      <p:tavLst>
                                        <p:tav tm="0">
                                          <p:val>
                                            <p:strVal val="#ppt_x"/>
                                          </p:val>
                                        </p:tav>
                                        <p:tav tm="100000">
                                          <p:val>
                                            <p:strVal val="#ppt_x"/>
                                          </p:val>
                                        </p:tav>
                                      </p:tavLst>
                                    </p:anim>
                                    <p:anim calcmode="lin" valueType="num">
                                      <p:cBhvr additive="base">
                                        <p:cTn id="133"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34" fill="hold">
                      <p:stCondLst>
                        <p:cond delay="indefinite"/>
                      </p:stCondLst>
                      <p:childTnLst>
                        <p:par>
                          <p:cTn id="135" fill="hold">
                            <p:stCondLst>
                              <p:cond delay="0"/>
                            </p:stCondLst>
                            <p:childTnLst>
                              <p:par>
                                <p:cTn id="136" presetID="42" presetClass="entr" presetSubtype="0" fill="hold" grpId="0" nodeType="clickEffect">
                                  <p:stCondLst>
                                    <p:cond delay="0"/>
                                  </p:stCondLst>
                                  <p:childTnLst>
                                    <p:set>
                                      <p:cBhvr>
                                        <p:cTn id="137" dur="1" fill="hold">
                                          <p:stCondLst>
                                            <p:cond delay="0"/>
                                          </p:stCondLst>
                                        </p:cTn>
                                        <p:tgtEl>
                                          <p:spTgt spid="16"/>
                                        </p:tgtEl>
                                        <p:attrNameLst>
                                          <p:attrName>style.visibility</p:attrName>
                                        </p:attrNameLst>
                                      </p:cBhvr>
                                      <p:to>
                                        <p:strVal val="visible"/>
                                      </p:to>
                                    </p:set>
                                    <p:animEffect transition="in" filter="fade">
                                      <p:cBhvr>
                                        <p:cTn id="138" dur="1000"/>
                                        <p:tgtEl>
                                          <p:spTgt spid="16"/>
                                        </p:tgtEl>
                                      </p:cBhvr>
                                    </p:animEffect>
                                    <p:anim calcmode="lin" valueType="num">
                                      <p:cBhvr>
                                        <p:cTn id="139" dur="1000" fill="hold"/>
                                        <p:tgtEl>
                                          <p:spTgt spid="16"/>
                                        </p:tgtEl>
                                        <p:attrNameLst>
                                          <p:attrName>ppt_x</p:attrName>
                                        </p:attrNameLst>
                                      </p:cBhvr>
                                      <p:tavLst>
                                        <p:tav tm="0">
                                          <p:val>
                                            <p:strVal val="#ppt_x"/>
                                          </p:val>
                                        </p:tav>
                                        <p:tav tm="100000">
                                          <p:val>
                                            <p:strVal val="#ppt_x"/>
                                          </p:val>
                                        </p:tav>
                                      </p:tavLst>
                                    </p:anim>
                                    <p:anim calcmode="lin" valueType="num">
                                      <p:cBhvr>
                                        <p:cTn id="140"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3" grpId="0" uiExpand="1" build="p"/>
      <p:bldP spid="12" grpId="0"/>
      <p:bldP spid="13" grpId="0"/>
      <p:bldP spid="14" grpId="0"/>
      <p:bldP spid="15" grpId="0"/>
      <p:bldP spid="16" grpId="0"/>
      <p:bldP spid="17" grpId="0"/>
      <p:bldP spid="18" grpId="0"/>
      <p:bldP spid="19"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2400" b="1" dirty="0" smtClean="0"/>
              <a:t>JEOPARDY </a:t>
            </a:r>
            <a:br>
              <a:rPr lang="en-US" sz="2400" b="1" dirty="0" smtClean="0"/>
            </a:br>
            <a:r>
              <a:rPr lang="en-US" sz="2400" b="1" dirty="0" smtClean="0"/>
              <a:t>WHAT IS NEW?</a:t>
            </a:r>
            <a:endParaRPr lang="en-US" sz="2400" b="1" dirty="0"/>
          </a:p>
        </p:txBody>
      </p:sp>
      <p:sp>
        <p:nvSpPr>
          <p:cNvPr id="3" name="Content Placeholder 2"/>
          <p:cNvSpPr>
            <a:spLocks noGrp="1"/>
          </p:cNvSpPr>
          <p:nvPr>
            <p:ph idx="1"/>
          </p:nvPr>
        </p:nvSpPr>
        <p:spPr/>
        <p:txBody>
          <a:bodyPr>
            <a:noAutofit/>
          </a:bodyPr>
          <a:lstStyle/>
          <a:p>
            <a:pPr marL="0" indent="0" algn="ctr">
              <a:buNone/>
            </a:pPr>
            <a:r>
              <a:rPr lang="en-US" b="1" dirty="0"/>
              <a:t>Article </a:t>
            </a:r>
            <a:r>
              <a:rPr lang="en-US" b="1" dirty="0" smtClean="0"/>
              <a:t>44(c)(1) and (2), UCMJ</a:t>
            </a:r>
            <a:endParaRPr lang="en-US" b="1" dirty="0"/>
          </a:p>
          <a:p>
            <a:pPr marL="0" indent="0">
              <a:buNone/>
            </a:pPr>
            <a:r>
              <a:rPr lang="en-US" sz="1400" dirty="0" smtClean="0"/>
              <a:t>A </a:t>
            </a:r>
            <a:r>
              <a:rPr lang="en-US" sz="1400" dirty="0"/>
              <a:t>court-martial with a </a:t>
            </a:r>
            <a:r>
              <a:rPr lang="en-US" sz="1400" dirty="0">
                <a:solidFill>
                  <a:srgbClr val="0070C0"/>
                </a:solidFill>
              </a:rPr>
              <a:t>military judge alone is a trial </a:t>
            </a:r>
            <a:r>
              <a:rPr lang="en-US" sz="1400" dirty="0"/>
              <a:t>in the sense of this section (article) if, without fault of the accused—</a:t>
            </a:r>
          </a:p>
          <a:p>
            <a:pPr marL="0" indent="0">
              <a:buNone/>
            </a:pPr>
            <a:r>
              <a:rPr lang="en-US" sz="1400" dirty="0" smtClean="0"/>
              <a:t>	</a:t>
            </a:r>
            <a:r>
              <a:rPr lang="en-US" sz="1400" dirty="0" smtClean="0">
                <a:solidFill>
                  <a:srgbClr val="0070C0"/>
                </a:solidFill>
              </a:rPr>
              <a:t>(</a:t>
            </a:r>
            <a:r>
              <a:rPr lang="en-US" sz="1400" dirty="0">
                <a:solidFill>
                  <a:srgbClr val="0070C0"/>
                </a:solidFill>
              </a:rPr>
              <a:t>A) after introduction of evidence; and</a:t>
            </a:r>
          </a:p>
          <a:p>
            <a:pPr marL="0" indent="0">
              <a:buNone/>
            </a:pPr>
            <a:r>
              <a:rPr lang="en-US" sz="1400" dirty="0" smtClean="0">
                <a:solidFill>
                  <a:srgbClr val="0070C0"/>
                </a:solidFill>
              </a:rPr>
              <a:t>	</a:t>
            </a:r>
            <a:r>
              <a:rPr lang="en-US" sz="1400" dirty="0" smtClean="0"/>
              <a:t>(</a:t>
            </a:r>
            <a:r>
              <a:rPr lang="en-US" sz="1400" dirty="0"/>
              <a:t>B) before announcement of </a:t>
            </a:r>
            <a:r>
              <a:rPr lang="en-US" sz="1400" dirty="0" smtClean="0"/>
              <a:t>findings…</a:t>
            </a:r>
          </a:p>
          <a:p>
            <a:pPr marL="0" indent="0">
              <a:buNone/>
            </a:pPr>
            <a:r>
              <a:rPr lang="en-US" sz="1400" dirty="0" smtClean="0"/>
              <a:t>A </a:t>
            </a:r>
            <a:r>
              <a:rPr lang="en-US" sz="1400" dirty="0"/>
              <a:t>court-martial with a </a:t>
            </a:r>
            <a:r>
              <a:rPr lang="en-US" sz="1400" dirty="0">
                <a:solidFill>
                  <a:srgbClr val="0070C0"/>
                </a:solidFill>
              </a:rPr>
              <a:t>military judge and members is a trial </a:t>
            </a:r>
            <a:r>
              <a:rPr lang="en-US" sz="1400" dirty="0"/>
              <a:t>in the sense of this section (article) if, without fault of the accused—</a:t>
            </a:r>
          </a:p>
          <a:p>
            <a:pPr marL="0" indent="0">
              <a:buNone/>
            </a:pPr>
            <a:r>
              <a:rPr lang="en-US" sz="1400" dirty="0" smtClean="0"/>
              <a:t>	</a:t>
            </a:r>
            <a:r>
              <a:rPr lang="en-US" sz="1400" dirty="0" smtClean="0">
                <a:solidFill>
                  <a:srgbClr val="0070C0"/>
                </a:solidFill>
              </a:rPr>
              <a:t>(</a:t>
            </a:r>
            <a:r>
              <a:rPr lang="en-US" sz="1400" dirty="0">
                <a:solidFill>
                  <a:srgbClr val="0070C0"/>
                </a:solidFill>
              </a:rPr>
              <a:t>A) after the members, </a:t>
            </a:r>
            <a:r>
              <a:rPr lang="en-US" sz="1400" dirty="0"/>
              <a:t>having taken an oath as members under section 842 of this title (article 42) and after completion of challenges under section 841 of this title (article 41), </a:t>
            </a:r>
            <a:r>
              <a:rPr lang="en-US" sz="1400" dirty="0">
                <a:solidFill>
                  <a:srgbClr val="0070C0"/>
                </a:solidFill>
              </a:rPr>
              <a:t>are impaneled;</a:t>
            </a:r>
            <a:r>
              <a:rPr lang="en-US" sz="1400" dirty="0"/>
              <a:t> and</a:t>
            </a:r>
          </a:p>
          <a:p>
            <a:pPr marL="0" indent="0">
              <a:buNone/>
            </a:pPr>
            <a:r>
              <a:rPr lang="en-US" sz="1400" dirty="0" smtClean="0"/>
              <a:t>	(</a:t>
            </a:r>
            <a:r>
              <a:rPr lang="en-US" sz="1400" dirty="0"/>
              <a:t>B) before announcement of </a:t>
            </a:r>
            <a:r>
              <a:rPr lang="en-US" sz="1400" dirty="0" smtClean="0"/>
              <a:t>findings…</a:t>
            </a:r>
          </a:p>
          <a:p>
            <a:pPr marL="0" indent="0" algn="ctr">
              <a:buNone/>
            </a:pPr>
            <a:r>
              <a:rPr lang="en-US" b="1" dirty="0" smtClean="0"/>
              <a:t>WHY?</a:t>
            </a:r>
          </a:p>
          <a:p>
            <a:pPr marL="0" indent="0" algn="ctr">
              <a:buNone/>
            </a:pPr>
            <a:r>
              <a:rPr lang="en-US" sz="1400" dirty="0" smtClean="0"/>
              <a:t>To align the military system with federal civilian standards  </a:t>
            </a:r>
            <a:endParaRPr lang="en-US" sz="1400" dirty="0"/>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39</a:t>
            </a:fld>
            <a:endParaRPr lang="en-US"/>
          </a:p>
        </p:txBody>
      </p:sp>
      <p:sp>
        <p:nvSpPr>
          <p:cNvPr id="7"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3080870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anim calcmode="lin" valueType="num">
                                      <p:cBhvr>
                                        <p:cTn id="3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1000"/>
                                        <p:tgtEl>
                                          <p:spTgt spid="3">
                                            <p:txEl>
                                              <p:pRg st="8" end="8"/>
                                            </p:txEl>
                                          </p:spTgt>
                                        </p:tgtEl>
                                      </p:cBhvr>
                                    </p:animEffect>
                                    <p:anim calcmode="lin" valueType="num">
                                      <p:cBhvr>
                                        <p:cTn id="4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dirty="0" smtClean="0"/>
              <a:t>ENLISTED MEMBER</a:t>
            </a:r>
            <a:br>
              <a:rPr lang="en-US" sz="2400" b="1" dirty="0" smtClean="0"/>
            </a:br>
            <a:r>
              <a:rPr lang="en-US" sz="2000" dirty="0" smtClean="0"/>
              <a:t>(ARTICLE 25 (C)(1))</a:t>
            </a:r>
          </a:p>
        </p:txBody>
      </p:sp>
      <p:sp>
        <p:nvSpPr>
          <p:cNvPr id="4" name="Content Placeholder 3"/>
          <p:cNvSpPr>
            <a:spLocks noGrp="1"/>
          </p:cNvSpPr>
          <p:nvPr>
            <p:ph idx="1"/>
          </p:nvPr>
        </p:nvSpPr>
        <p:spPr/>
        <p:txBody>
          <a:bodyPr>
            <a:normAutofit/>
          </a:bodyPr>
          <a:lstStyle/>
          <a:p>
            <a:r>
              <a:rPr lang="en-US" sz="2400" dirty="0" smtClean="0"/>
              <a:t>Article 25(c)(1) previously </a:t>
            </a:r>
            <a:r>
              <a:rPr lang="en-US" sz="2400" b="1" dirty="0" smtClean="0"/>
              <a:t>prohibited enlisted members from the same “unit” </a:t>
            </a:r>
            <a:r>
              <a:rPr lang="en-US" sz="2400" dirty="0" smtClean="0"/>
              <a:t>from serving on a general or special court-martial</a:t>
            </a:r>
          </a:p>
          <a:p>
            <a:r>
              <a:rPr lang="en-US" sz="2400" dirty="0" smtClean="0"/>
              <a:t>Article 25(c)(1) now reads:</a:t>
            </a:r>
          </a:p>
          <a:p>
            <a:pPr lvl="1"/>
            <a:r>
              <a:rPr lang="en-US" sz="2000" dirty="0">
                <a:solidFill>
                  <a:srgbClr val="0070C0"/>
                </a:solidFill>
              </a:rPr>
              <a:t>Any enlisted member on active duty is eligible to serve on a general or special court-martial for the trial of any other enlisted </a:t>
            </a:r>
            <a:r>
              <a:rPr lang="en-US" sz="2000" dirty="0" smtClean="0">
                <a:solidFill>
                  <a:srgbClr val="0070C0"/>
                </a:solidFill>
              </a:rPr>
              <a:t>member</a:t>
            </a:r>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4</a:t>
            </a:fld>
            <a:endParaRPr lang="en-US"/>
          </a:p>
        </p:txBody>
      </p:sp>
      <p:sp>
        <p:nvSpPr>
          <p:cNvPr id="7"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2917382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wipe(down)">
                                      <p:cBhvr>
                                        <p:cTn id="10" dur="500"/>
                                        <p:tgtEl>
                                          <p:spTgt spid="4">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wipe(down)">
                                      <p:cBhvr>
                                        <p:cTn id="13"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smtClean="0"/>
              <a:t>CHECK ON LEARNING</a:t>
            </a:r>
            <a:endParaRPr lang="en-US" sz="2400" b="1" dirty="0"/>
          </a:p>
        </p:txBody>
      </p:sp>
      <p:sp>
        <p:nvSpPr>
          <p:cNvPr id="10" name="Content Placeholder 9"/>
          <p:cNvSpPr>
            <a:spLocks noGrp="1"/>
          </p:cNvSpPr>
          <p:nvPr>
            <p:ph idx="1"/>
          </p:nvPr>
        </p:nvSpPr>
        <p:spPr/>
        <p:txBody>
          <a:bodyPr>
            <a:normAutofit/>
          </a:bodyPr>
          <a:lstStyle/>
          <a:p>
            <a:r>
              <a:rPr lang="en-US" dirty="0" smtClean="0"/>
              <a:t>True or false: When the accused elects an enlisted panel, the military judge will always impanel enlisted members first.</a:t>
            </a:r>
            <a:endParaRPr lang="en-US" dirty="0"/>
          </a:p>
          <a:p>
            <a:pPr lvl="1"/>
            <a:r>
              <a:rPr lang="en-US" dirty="0" smtClean="0"/>
              <a:t>True</a:t>
            </a:r>
            <a:r>
              <a:rPr lang="en-US" dirty="0"/>
              <a:t>, </a:t>
            </a:r>
            <a:r>
              <a:rPr lang="en-US" dirty="0" smtClean="0"/>
              <a:t>the military judge will impanel </a:t>
            </a:r>
            <a:r>
              <a:rPr lang="en-US" dirty="0"/>
              <a:t>enlisted members </a:t>
            </a:r>
            <a:r>
              <a:rPr lang="en-US" dirty="0" smtClean="0"/>
              <a:t>with the </a:t>
            </a:r>
            <a:r>
              <a:rPr lang="en-US" dirty="0"/>
              <a:t>lowest random </a:t>
            </a:r>
            <a:r>
              <a:rPr lang="en-US" dirty="0" smtClean="0"/>
              <a:t>number to meet the forum requirements</a:t>
            </a:r>
          </a:p>
          <a:p>
            <a:r>
              <a:rPr lang="en-US" dirty="0"/>
              <a:t>True or false: </a:t>
            </a:r>
            <a:r>
              <a:rPr lang="en-US" dirty="0" smtClean="0"/>
              <a:t>The impaneled alternate member with the highest random number will replace an excused primary member.</a:t>
            </a:r>
          </a:p>
          <a:p>
            <a:pPr lvl="1"/>
            <a:r>
              <a:rPr lang="en-US" dirty="0" smtClean="0"/>
              <a:t>False, </a:t>
            </a:r>
            <a:r>
              <a:rPr lang="en-US" dirty="0"/>
              <a:t>The alternate member with the lowest random number </a:t>
            </a:r>
            <a:r>
              <a:rPr lang="en-US" dirty="0" smtClean="0"/>
              <a:t>will </a:t>
            </a:r>
            <a:r>
              <a:rPr lang="en-US" dirty="0"/>
              <a:t>replace the excused member</a:t>
            </a:r>
          </a:p>
        </p:txBody>
      </p:sp>
      <p:sp>
        <p:nvSpPr>
          <p:cNvPr id="5" name="Footer Placeholder 4"/>
          <p:cNvSpPr>
            <a:spLocks noGrp="1"/>
          </p:cNvSpPr>
          <p:nvPr>
            <p:ph type="ftr" sz="quarter" idx="11"/>
          </p:nvPr>
        </p:nvSpPr>
        <p:spPr/>
        <p:txBody>
          <a:bodyPr/>
          <a:lstStyle/>
          <a:p>
            <a:r>
              <a:rPr lang="en-US" dirty="0" smtClean="0"/>
              <a:t>MTT Training Product</a:t>
            </a:r>
            <a:endParaRPr lang="en-US" dirty="0"/>
          </a:p>
        </p:txBody>
      </p:sp>
      <p:sp>
        <p:nvSpPr>
          <p:cNvPr id="6" name="Slide Number Placeholder 5"/>
          <p:cNvSpPr>
            <a:spLocks noGrp="1"/>
          </p:cNvSpPr>
          <p:nvPr>
            <p:ph type="sldNum" sz="quarter" idx="12"/>
          </p:nvPr>
        </p:nvSpPr>
        <p:spPr/>
        <p:txBody>
          <a:bodyPr/>
          <a:lstStyle/>
          <a:p>
            <a:fld id="{B3951688-D484-4090-998C-23E303179EF8}" type="slidenum">
              <a:rPr lang="en-US" smtClean="0"/>
              <a:t>40</a:t>
            </a:fld>
            <a:endParaRPr lang="en-US"/>
          </a:p>
        </p:txBody>
      </p:sp>
      <p:sp>
        <p:nvSpPr>
          <p:cNvPr id="7"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20807504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xEl>
                                              <p:pRg st="1" end="1"/>
                                            </p:txEl>
                                          </p:spTgt>
                                        </p:tgtEl>
                                        <p:attrNameLst>
                                          <p:attrName>style.visibility</p:attrName>
                                        </p:attrNameLst>
                                      </p:cBhvr>
                                      <p:to>
                                        <p:strVal val="visible"/>
                                      </p:to>
                                    </p:set>
                                    <p:animEffect transition="in" filter="fade">
                                      <p:cBhvr>
                                        <p:cTn id="14" dur="1000"/>
                                        <p:tgtEl>
                                          <p:spTgt spid="10">
                                            <p:txEl>
                                              <p:pRg st="1" end="1"/>
                                            </p:txEl>
                                          </p:spTgt>
                                        </p:tgtEl>
                                      </p:cBhvr>
                                    </p:animEffect>
                                    <p:anim calcmode="lin" valueType="num">
                                      <p:cBhvr>
                                        <p:cTn id="15"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0">
                                            <p:txEl>
                                              <p:pRg st="2" end="2"/>
                                            </p:txEl>
                                          </p:spTgt>
                                        </p:tgtEl>
                                        <p:attrNameLst>
                                          <p:attrName>style.visibility</p:attrName>
                                        </p:attrNameLst>
                                      </p:cBhvr>
                                      <p:to>
                                        <p:strVal val="visible"/>
                                      </p:to>
                                    </p:set>
                                    <p:animEffect transition="in" filter="fade">
                                      <p:cBhvr>
                                        <p:cTn id="21" dur="1000"/>
                                        <p:tgtEl>
                                          <p:spTgt spid="10">
                                            <p:txEl>
                                              <p:pRg st="2" end="2"/>
                                            </p:txEl>
                                          </p:spTgt>
                                        </p:tgtEl>
                                      </p:cBhvr>
                                    </p:animEffect>
                                    <p:anim calcmode="lin" valueType="num">
                                      <p:cBhvr>
                                        <p:cTn id="22"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0">
                                            <p:txEl>
                                              <p:pRg st="3" end="3"/>
                                            </p:txEl>
                                          </p:spTgt>
                                        </p:tgtEl>
                                        <p:attrNameLst>
                                          <p:attrName>style.visibility</p:attrName>
                                        </p:attrNameLst>
                                      </p:cBhvr>
                                      <p:to>
                                        <p:strVal val="visible"/>
                                      </p:to>
                                    </p:set>
                                    <p:animEffect transition="in" filter="fade">
                                      <p:cBhvr>
                                        <p:cTn id="28" dur="1000"/>
                                        <p:tgtEl>
                                          <p:spTgt spid="10">
                                            <p:txEl>
                                              <p:pRg st="3" end="3"/>
                                            </p:txEl>
                                          </p:spTgt>
                                        </p:tgtEl>
                                      </p:cBhvr>
                                    </p:animEffect>
                                    <p:anim calcmode="lin" valueType="num">
                                      <p:cBhvr>
                                        <p:cTn id="29" dur="1000" fill="hold"/>
                                        <p:tgtEl>
                                          <p:spTgt spid="10">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0">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smtClean="0"/>
              <a:t>SUMMARY</a:t>
            </a:r>
            <a:endParaRPr lang="en-US" sz="2400" b="1" dirty="0"/>
          </a:p>
        </p:txBody>
      </p:sp>
      <p:sp>
        <p:nvSpPr>
          <p:cNvPr id="5" name="Footer Placeholder 4"/>
          <p:cNvSpPr>
            <a:spLocks noGrp="1"/>
          </p:cNvSpPr>
          <p:nvPr>
            <p:ph type="ftr" sz="quarter" idx="11"/>
          </p:nvPr>
        </p:nvSpPr>
        <p:spPr/>
        <p:txBody>
          <a:bodyPr/>
          <a:lstStyle/>
          <a:p>
            <a:r>
              <a:rPr lang="en-US" dirty="0" smtClean="0"/>
              <a:t>MTT Training Product</a:t>
            </a:r>
            <a:endParaRPr lang="en-US" dirty="0"/>
          </a:p>
        </p:txBody>
      </p:sp>
      <p:sp>
        <p:nvSpPr>
          <p:cNvPr id="6" name="Slide Number Placeholder 5"/>
          <p:cNvSpPr>
            <a:spLocks noGrp="1"/>
          </p:cNvSpPr>
          <p:nvPr>
            <p:ph type="sldNum" sz="quarter" idx="12"/>
          </p:nvPr>
        </p:nvSpPr>
        <p:spPr/>
        <p:txBody>
          <a:bodyPr/>
          <a:lstStyle/>
          <a:p>
            <a:fld id="{B3951688-D484-4090-998C-23E303179EF8}" type="slidenum">
              <a:rPr lang="en-US" smtClean="0"/>
              <a:t>41</a:t>
            </a:fld>
            <a:endParaRPr lang="en-US"/>
          </a:p>
        </p:txBody>
      </p:sp>
      <p:sp>
        <p:nvSpPr>
          <p:cNvPr id="7" name="Content Placeholder 3"/>
          <p:cNvSpPr>
            <a:spLocks noGrp="1"/>
          </p:cNvSpPr>
          <p:nvPr>
            <p:ph idx="1"/>
          </p:nvPr>
        </p:nvSpPr>
        <p:spPr/>
        <p:txBody>
          <a:bodyPr>
            <a:normAutofit/>
          </a:bodyPr>
          <a:lstStyle/>
          <a:p>
            <a:r>
              <a:rPr lang="en-US" sz="2400" smtClean="0"/>
              <a:t>Selection </a:t>
            </a:r>
            <a:r>
              <a:rPr lang="en-US" sz="2400" dirty="0" smtClean="0"/>
              <a:t>Criteria and Panel Selection</a:t>
            </a:r>
          </a:p>
          <a:p>
            <a:r>
              <a:rPr lang="en-US" sz="2400" dirty="0" smtClean="0"/>
              <a:t>Alternate Members</a:t>
            </a:r>
          </a:p>
          <a:p>
            <a:r>
              <a:rPr lang="en-US" sz="2400" dirty="0"/>
              <a:t>Process of </a:t>
            </a:r>
            <a:r>
              <a:rPr lang="en-US" sz="2400" dirty="0" smtClean="0"/>
              <a:t>impaneling members</a:t>
            </a:r>
          </a:p>
          <a:p>
            <a:r>
              <a:rPr lang="en-US" sz="2400" dirty="0" smtClean="0"/>
              <a:t>Jeopardy and when it attaches</a:t>
            </a:r>
          </a:p>
          <a:p>
            <a:r>
              <a:rPr lang="en-US" sz="2400" dirty="0" smtClean="0"/>
              <a:t>Questions</a:t>
            </a:r>
          </a:p>
        </p:txBody>
      </p:sp>
      <p:sp>
        <p:nvSpPr>
          <p:cNvPr id="8"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760530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fade">
                                      <p:cBhvr>
                                        <p:cTn id="10" dur="500"/>
                                        <p:tgtEl>
                                          <p:spTgt spid="7">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animEffect transition="in" filter="fade">
                                      <p:cBhvr>
                                        <p:cTn id="13" dur="500"/>
                                        <p:tgtEl>
                                          <p:spTgt spid="7">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7">
                                            <p:txEl>
                                              <p:pRg st="3" end="3"/>
                                            </p:txEl>
                                          </p:spTgt>
                                        </p:tgtEl>
                                        <p:attrNameLst>
                                          <p:attrName>style.visibility</p:attrName>
                                        </p:attrNameLst>
                                      </p:cBhvr>
                                      <p:to>
                                        <p:strVal val="visible"/>
                                      </p:to>
                                    </p:set>
                                    <p:animEffect transition="in" filter="fade">
                                      <p:cBhvr>
                                        <p:cTn id="16" dur="500"/>
                                        <p:tgtEl>
                                          <p:spTgt spid="7">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animEffect transition="in" filter="fade">
                                      <p:cBhvr>
                                        <p:cTn id="19"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dirty="0" smtClean="0"/>
              <a:t>PANEL SELECTION</a:t>
            </a:r>
            <a:br>
              <a:rPr lang="en-US" sz="2400" b="1" dirty="0" smtClean="0"/>
            </a:br>
            <a:r>
              <a:rPr lang="en-US" sz="2000" dirty="0" smtClean="0"/>
              <a:t>(R.C.M 503(A)(1))</a:t>
            </a:r>
            <a:endParaRPr lang="en-US" sz="2000" b="1" dirty="0" smtClean="0"/>
          </a:p>
        </p:txBody>
      </p:sp>
      <p:sp>
        <p:nvSpPr>
          <p:cNvPr id="4" name="Content Placeholder 3"/>
          <p:cNvSpPr>
            <a:spLocks noGrp="1"/>
          </p:cNvSpPr>
          <p:nvPr>
            <p:ph idx="1"/>
          </p:nvPr>
        </p:nvSpPr>
        <p:spPr/>
        <p:txBody>
          <a:bodyPr>
            <a:normAutofit/>
          </a:bodyPr>
          <a:lstStyle/>
          <a:p>
            <a:r>
              <a:rPr lang="en-US" dirty="0"/>
              <a:t>The convening authority </a:t>
            </a:r>
            <a:r>
              <a:rPr lang="en-US" dirty="0" smtClean="0"/>
              <a:t>shall</a:t>
            </a:r>
          </a:p>
          <a:p>
            <a:pPr lvl="1"/>
            <a:r>
              <a:rPr lang="en-US" dirty="0" smtClean="0"/>
              <a:t>detail </a:t>
            </a:r>
            <a:r>
              <a:rPr lang="en-US" dirty="0"/>
              <a:t>qualified persons as members for </a:t>
            </a:r>
            <a:r>
              <a:rPr lang="en-US" dirty="0" smtClean="0"/>
              <a:t>courts-martial;</a:t>
            </a:r>
          </a:p>
          <a:p>
            <a:pPr lvl="1"/>
            <a:r>
              <a:rPr lang="en-US" dirty="0" smtClean="0"/>
              <a:t>detail </a:t>
            </a:r>
            <a:r>
              <a:rPr lang="en-US" dirty="0"/>
              <a:t>not fewer than the number of members required under R.C.M. 501(a), as applicable; </a:t>
            </a:r>
            <a:r>
              <a:rPr lang="en-US" dirty="0" smtClean="0"/>
              <a:t>and</a:t>
            </a:r>
          </a:p>
          <a:p>
            <a:pPr lvl="1"/>
            <a:r>
              <a:rPr lang="en-US" dirty="0" smtClean="0"/>
              <a:t>state </a:t>
            </a:r>
            <a:r>
              <a:rPr lang="en-US" dirty="0"/>
              <a:t>whether the military judge </a:t>
            </a:r>
            <a:r>
              <a:rPr lang="en-US" dirty="0" smtClean="0"/>
              <a:t>is authorized to:</a:t>
            </a:r>
          </a:p>
          <a:p>
            <a:pPr lvl="2"/>
            <a:r>
              <a:rPr lang="en-US" dirty="0" smtClean="0">
                <a:solidFill>
                  <a:srgbClr val="0070C0"/>
                </a:solidFill>
              </a:rPr>
              <a:t>impanel </a:t>
            </a:r>
            <a:r>
              <a:rPr lang="en-US" dirty="0">
                <a:solidFill>
                  <a:srgbClr val="0070C0"/>
                </a:solidFill>
              </a:rPr>
              <a:t>a specified number of </a:t>
            </a:r>
            <a:r>
              <a:rPr lang="en-US" b="1" dirty="0">
                <a:solidFill>
                  <a:srgbClr val="0070C0"/>
                </a:solidFill>
              </a:rPr>
              <a:t>alternate</a:t>
            </a:r>
            <a:r>
              <a:rPr lang="en-US" dirty="0">
                <a:solidFill>
                  <a:srgbClr val="0070C0"/>
                </a:solidFill>
              </a:rPr>
              <a:t> members; </a:t>
            </a:r>
            <a:r>
              <a:rPr lang="en-US" dirty="0" smtClean="0">
                <a:solidFill>
                  <a:srgbClr val="0070C0"/>
                </a:solidFill>
              </a:rPr>
              <a:t>or </a:t>
            </a:r>
          </a:p>
          <a:p>
            <a:pPr lvl="2"/>
            <a:r>
              <a:rPr lang="en-US" dirty="0" smtClean="0">
                <a:solidFill>
                  <a:srgbClr val="0070C0"/>
                </a:solidFill>
              </a:rPr>
              <a:t>impanel </a:t>
            </a:r>
            <a:r>
              <a:rPr lang="en-US" b="1" dirty="0">
                <a:solidFill>
                  <a:srgbClr val="0070C0"/>
                </a:solidFill>
              </a:rPr>
              <a:t>alternate</a:t>
            </a:r>
            <a:r>
              <a:rPr lang="en-US" dirty="0">
                <a:solidFill>
                  <a:srgbClr val="0070C0"/>
                </a:solidFill>
              </a:rPr>
              <a:t> members only if, after the exercise of all challenges, excess members remain.</a:t>
            </a:r>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5</a:t>
            </a:fld>
            <a:endParaRPr lang="en-US"/>
          </a:p>
        </p:txBody>
      </p:sp>
      <p:sp>
        <p:nvSpPr>
          <p:cNvPr id="7"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2720334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 calcmode="lin" valueType="num">
                                      <p:cBhvr additive="base">
                                        <p:cTn id="2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algn="ctr"/>
            <a:r>
              <a:rPr lang="en-US" sz="2400" b="1" dirty="0" smtClean="0"/>
              <a:t>ALTERNATE/NEW MEMBER </a:t>
            </a:r>
            <a:br>
              <a:rPr lang="en-US" sz="2400" b="1" dirty="0" smtClean="0"/>
            </a:br>
            <a:r>
              <a:rPr lang="en-US" sz="2000" dirty="0" smtClean="0"/>
              <a:t>CURRENT V. NEW</a:t>
            </a:r>
            <a:endParaRPr lang="en-US" sz="2000" dirty="0"/>
          </a:p>
        </p:txBody>
      </p:sp>
      <p:sp>
        <p:nvSpPr>
          <p:cNvPr id="3" name="Content Placeholder 2"/>
          <p:cNvSpPr>
            <a:spLocks noGrp="1"/>
          </p:cNvSpPr>
          <p:nvPr>
            <p:ph sz="half" idx="1"/>
          </p:nvPr>
        </p:nvSpPr>
        <p:spPr>
          <a:xfrm>
            <a:off x="628650" y="1342153"/>
            <a:ext cx="3886200" cy="4351338"/>
          </a:xfrm>
        </p:spPr>
        <p:txBody>
          <a:bodyPr>
            <a:normAutofit/>
          </a:bodyPr>
          <a:lstStyle/>
          <a:p>
            <a:pPr marL="0" indent="0">
              <a:buNone/>
            </a:pPr>
            <a:r>
              <a:rPr lang="en-US" sz="1400" b="1" dirty="0"/>
              <a:t>Pre-MJA 16</a:t>
            </a:r>
          </a:p>
          <a:p>
            <a:r>
              <a:rPr lang="en-US" sz="1400" dirty="0"/>
              <a:t>R.C.M. 504(d) detailed members to the court-martial through a court-martial convening order</a:t>
            </a:r>
          </a:p>
          <a:p>
            <a:r>
              <a:rPr lang="en-US" sz="1400" dirty="0"/>
              <a:t>R.C.M. 505 ensured, prior to assembly, the convening authority changed members to ensure enough members are present to meet quorum</a:t>
            </a:r>
          </a:p>
          <a:p>
            <a:r>
              <a:rPr lang="en-US" sz="1400" dirty="0"/>
              <a:t>After assembly, should the panel fall below quorum, the convening authority could appoint “new members” to meet quorum</a:t>
            </a:r>
          </a:p>
          <a:p>
            <a:r>
              <a:rPr lang="en-US" sz="1400" dirty="0"/>
              <a:t>R.C.M. 805(d)(1) states when a “new member” is detailed the entire record up to current time will be read to the “new member.” This was time consuming and elongated trials</a:t>
            </a:r>
          </a:p>
          <a:p>
            <a:r>
              <a:rPr lang="en-US" sz="1400" dirty="0"/>
              <a:t>There was no true “alternate member” in the old rules </a:t>
            </a:r>
          </a:p>
        </p:txBody>
      </p:sp>
      <p:sp>
        <p:nvSpPr>
          <p:cNvPr id="5" name="Content Placeholder 4"/>
          <p:cNvSpPr>
            <a:spLocks noGrp="1"/>
          </p:cNvSpPr>
          <p:nvPr>
            <p:ph sz="half" idx="2"/>
          </p:nvPr>
        </p:nvSpPr>
        <p:spPr>
          <a:xfrm>
            <a:off x="4629150" y="1342153"/>
            <a:ext cx="3886200" cy="4351338"/>
          </a:xfrm>
        </p:spPr>
        <p:txBody>
          <a:bodyPr>
            <a:noAutofit/>
          </a:bodyPr>
          <a:lstStyle/>
          <a:p>
            <a:pPr marL="0" indent="0">
              <a:buNone/>
            </a:pPr>
            <a:r>
              <a:rPr lang="en-US" sz="1400" b="1" dirty="0"/>
              <a:t>Post-MJA 16</a:t>
            </a:r>
          </a:p>
          <a:p>
            <a:r>
              <a:rPr lang="en-US" sz="1400" dirty="0"/>
              <a:t>R.C.M. 912A now allows the convening authority to authorize the military judge to impanel a specific number of “alternate members” in the convening order</a:t>
            </a:r>
          </a:p>
          <a:p>
            <a:r>
              <a:rPr lang="en-US" sz="1400" dirty="0"/>
              <a:t>R.C.M. 502(a)(2)(B) states “alternate members” </a:t>
            </a:r>
            <a:r>
              <a:rPr lang="en-US" sz="1400" b="1" dirty="0"/>
              <a:t>have the same responsibilities as the primary members, however, they are not allowed to participate in deliberations on finding or sentencing</a:t>
            </a:r>
            <a:r>
              <a:rPr lang="en-US" sz="1400" dirty="0"/>
              <a:t> unless they have become a primary member</a:t>
            </a:r>
          </a:p>
          <a:p>
            <a:r>
              <a:rPr lang="en-US" sz="1400" dirty="0"/>
              <a:t>Since the “alternate members” are present during trial, should a primary member be excused for any reason, there is no need to read the entire record. This allows the court-martial to continue with no interruptions</a:t>
            </a:r>
          </a:p>
          <a:p>
            <a:r>
              <a:rPr lang="en-US" sz="1400" dirty="0"/>
              <a:t>There are no changes to the procedures for appointing “new members” after </a:t>
            </a:r>
            <a:r>
              <a:rPr lang="en-US" sz="1400" dirty="0" err="1" smtClean="0"/>
              <a:t>impanelment</a:t>
            </a:r>
            <a:r>
              <a:rPr lang="en-US" sz="1400" dirty="0" smtClean="0"/>
              <a:t>.  </a:t>
            </a:r>
            <a:endParaRPr lang="en-US" sz="1400" dirty="0"/>
          </a:p>
          <a:p>
            <a:endParaRPr lang="en-US" sz="1400" dirty="0"/>
          </a:p>
        </p:txBody>
      </p:sp>
      <p:sp>
        <p:nvSpPr>
          <p:cNvPr id="6" name="Footer Placeholder 5"/>
          <p:cNvSpPr>
            <a:spLocks noGrp="1"/>
          </p:cNvSpPr>
          <p:nvPr>
            <p:ph type="ftr" sz="quarter" idx="11"/>
          </p:nvPr>
        </p:nvSpPr>
        <p:spPr/>
        <p:txBody>
          <a:bodyPr/>
          <a:lstStyle/>
          <a:p>
            <a:r>
              <a:rPr lang="en-US" smtClean="0"/>
              <a:t>MTT Training Product</a:t>
            </a:r>
            <a:endParaRPr lang="en-US"/>
          </a:p>
        </p:txBody>
      </p:sp>
      <p:sp>
        <p:nvSpPr>
          <p:cNvPr id="7" name="Slide Number Placeholder 6"/>
          <p:cNvSpPr>
            <a:spLocks noGrp="1"/>
          </p:cNvSpPr>
          <p:nvPr>
            <p:ph type="sldNum" sz="quarter" idx="12"/>
          </p:nvPr>
        </p:nvSpPr>
        <p:spPr/>
        <p:txBody>
          <a:bodyPr/>
          <a:lstStyle/>
          <a:p>
            <a:fld id="{B3951688-D484-4090-998C-23E303179EF8}" type="slidenum">
              <a:rPr lang="en-US" smtClean="0"/>
              <a:t>6</a:t>
            </a:fld>
            <a:endParaRPr lang="en-US"/>
          </a:p>
        </p:txBody>
      </p:sp>
      <p:sp>
        <p:nvSpPr>
          <p:cNvPr id="8"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4179825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xEl>
                                              <p:pRg st="0" end="0"/>
                                            </p:txEl>
                                          </p:spTgt>
                                        </p:tgtEl>
                                        <p:attrNameLst>
                                          <p:attrName>style.visibility</p:attrName>
                                        </p:attrNameLst>
                                      </p:cBhvr>
                                      <p:to>
                                        <p:strVal val="visible"/>
                                      </p:to>
                                    </p:set>
                                    <p:anim calcmode="lin" valueType="num">
                                      <p:cBhvr additive="base">
                                        <p:cTn id="3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
                                            <p:txEl>
                                              <p:pRg st="0" end="0"/>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5">
                                            <p:txEl>
                                              <p:pRg st="1" end="1"/>
                                            </p:txEl>
                                          </p:spTgt>
                                        </p:tgtEl>
                                        <p:attrNameLst>
                                          <p:attrName>style.visibility</p:attrName>
                                        </p:attrNameLst>
                                      </p:cBhvr>
                                      <p:to>
                                        <p:strVal val="visible"/>
                                      </p:to>
                                    </p:set>
                                    <p:anim calcmode="lin" valueType="num">
                                      <p:cBhvr additive="base">
                                        <p:cTn id="3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1" end="1"/>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5">
                                            <p:txEl>
                                              <p:pRg st="2" end="2"/>
                                            </p:txEl>
                                          </p:spTgt>
                                        </p:tgtEl>
                                        <p:attrNameLst>
                                          <p:attrName>style.visibility</p:attrName>
                                        </p:attrNameLst>
                                      </p:cBhvr>
                                      <p:to>
                                        <p:strVal val="visible"/>
                                      </p:to>
                                    </p:set>
                                    <p:anim calcmode="lin" valueType="num">
                                      <p:cBhvr additive="base">
                                        <p:cTn id="41"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5">
                                            <p:txEl>
                                              <p:pRg st="2" end="2"/>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5">
                                            <p:txEl>
                                              <p:pRg st="3" end="3"/>
                                            </p:txEl>
                                          </p:spTgt>
                                        </p:tgtEl>
                                        <p:attrNameLst>
                                          <p:attrName>style.visibility</p:attrName>
                                        </p:attrNameLst>
                                      </p:cBhvr>
                                      <p:to>
                                        <p:strVal val="visible"/>
                                      </p:to>
                                    </p:set>
                                    <p:anim calcmode="lin" valueType="num">
                                      <p:cBhvr additive="base">
                                        <p:cTn id="4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5">
                                            <p:txEl>
                                              <p:pRg st="3" end="3"/>
                                            </p:txEl>
                                          </p:spTgt>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5">
                                            <p:txEl>
                                              <p:pRg st="4" end="4"/>
                                            </p:txEl>
                                          </p:spTgt>
                                        </p:tgtEl>
                                        <p:attrNameLst>
                                          <p:attrName>style.visibility</p:attrName>
                                        </p:attrNameLst>
                                      </p:cBhvr>
                                      <p:to>
                                        <p:strVal val="visible"/>
                                      </p:to>
                                    </p:set>
                                    <p:anim calcmode="lin" valueType="num">
                                      <p:cBhvr additive="base">
                                        <p:cTn id="49"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77124"/>
            <a:ext cx="7772400" cy="2387600"/>
          </a:xfrm>
        </p:spPr>
        <p:txBody>
          <a:bodyPr/>
          <a:lstStyle/>
          <a:p>
            <a:r>
              <a:rPr lang="en-US" b="1" dirty="0" smtClean="0"/>
              <a:t>IMPANELING MEMBERS</a:t>
            </a:r>
            <a:endParaRPr lang="en-US" b="1" dirty="0"/>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7</a:t>
            </a:fld>
            <a:endParaRPr lang="en-US"/>
          </a:p>
        </p:txBody>
      </p:sp>
      <p:sp>
        <p:nvSpPr>
          <p:cNvPr id="7"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27390945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algn="ctr"/>
            <a:r>
              <a:rPr lang="en-US" sz="2400" b="1" dirty="0" smtClean="0"/>
              <a:t>COMPOSITION OF COURTS-MARTIAL</a:t>
            </a:r>
            <a:br>
              <a:rPr lang="en-US" sz="2400" b="1" dirty="0" smtClean="0"/>
            </a:br>
            <a:r>
              <a:rPr lang="en-US" sz="2000" dirty="0" smtClean="0"/>
              <a:t>(NEW R.C.M. 501)</a:t>
            </a:r>
            <a:endParaRPr lang="en-US" sz="2000" dirty="0"/>
          </a:p>
        </p:txBody>
      </p:sp>
      <p:sp>
        <p:nvSpPr>
          <p:cNvPr id="6" name="Content Placeholder 5"/>
          <p:cNvSpPr>
            <a:spLocks noGrp="1"/>
          </p:cNvSpPr>
          <p:nvPr>
            <p:ph idx="1"/>
          </p:nvPr>
        </p:nvSpPr>
        <p:spPr>
          <a:xfrm>
            <a:off x="628650" y="1303679"/>
            <a:ext cx="7886700" cy="3573560"/>
          </a:xfrm>
        </p:spPr>
        <p:txBody>
          <a:bodyPr>
            <a:noAutofit/>
          </a:bodyPr>
          <a:lstStyle/>
          <a:p>
            <a:r>
              <a:rPr lang="en-US" sz="2000" dirty="0" smtClean="0"/>
              <a:t>The composition of a court-martial is fixed</a:t>
            </a:r>
          </a:p>
          <a:p>
            <a:r>
              <a:rPr lang="en-US" sz="2000" dirty="0" smtClean="0"/>
              <a:t>General Courts-Martial</a:t>
            </a:r>
          </a:p>
          <a:p>
            <a:pPr lvl="1"/>
            <a:r>
              <a:rPr lang="en-US" sz="1800" dirty="0" smtClean="0"/>
              <a:t>Non-capital cases</a:t>
            </a:r>
          </a:p>
          <a:p>
            <a:pPr lvl="2"/>
            <a:r>
              <a:rPr lang="en-US" sz="1600" dirty="0" smtClean="0"/>
              <a:t>Military judge and 8 members (plus alternate members if authorized by convening authority)</a:t>
            </a:r>
          </a:p>
          <a:p>
            <a:pPr lvl="2"/>
            <a:r>
              <a:rPr lang="en-US" sz="1600" dirty="0" smtClean="0"/>
              <a:t>May be reduced to 6 or 7 members after impanelment</a:t>
            </a:r>
            <a:r>
              <a:rPr lang="en-US" sz="1600" dirty="0"/>
              <a:t> </a:t>
            </a:r>
            <a:r>
              <a:rPr lang="en-US" sz="1600" dirty="0" smtClean="0"/>
              <a:t>as a result of challenges or excusals</a:t>
            </a:r>
          </a:p>
          <a:p>
            <a:pPr lvl="2"/>
            <a:r>
              <a:rPr lang="en-US" sz="1600" dirty="0" smtClean="0"/>
              <a:t>Military judge alone if requested</a:t>
            </a:r>
          </a:p>
          <a:p>
            <a:pPr lvl="1"/>
            <a:r>
              <a:rPr lang="en-US" sz="1800" dirty="0" smtClean="0"/>
              <a:t>Capital cases</a:t>
            </a:r>
          </a:p>
          <a:p>
            <a:pPr lvl="2"/>
            <a:r>
              <a:rPr lang="en-US" sz="1600" dirty="0" smtClean="0"/>
              <a:t>Military judge and 12 members (plus alternate members if authorized by convening authority)</a:t>
            </a:r>
          </a:p>
          <a:p>
            <a:r>
              <a:rPr lang="en-US" sz="2000" dirty="0" smtClean="0"/>
              <a:t>Special Court-Martial</a:t>
            </a:r>
          </a:p>
          <a:p>
            <a:pPr lvl="1"/>
            <a:r>
              <a:rPr lang="en-US" sz="1800" b="1" i="1" dirty="0" smtClean="0"/>
              <a:t>Military judge and 4 members </a:t>
            </a:r>
            <a:r>
              <a:rPr lang="en-US" sz="1800" b="1" i="1" dirty="0"/>
              <a:t>(plus alternate members if authorized by convening authority</a:t>
            </a:r>
            <a:r>
              <a:rPr lang="en-US" sz="1800" b="1" i="1" dirty="0" smtClean="0"/>
              <a:t>)</a:t>
            </a:r>
          </a:p>
          <a:p>
            <a:pPr lvl="1"/>
            <a:r>
              <a:rPr lang="en-US" sz="1800" dirty="0" smtClean="0"/>
              <a:t>Military judge alone if requested</a:t>
            </a:r>
          </a:p>
          <a:p>
            <a:pPr lvl="1"/>
            <a:r>
              <a:rPr lang="en-US" sz="1800" dirty="0" smtClean="0"/>
              <a:t>Referral to military judge alone with sentence limitations</a:t>
            </a:r>
          </a:p>
          <a:p>
            <a:endParaRPr lang="en-US" sz="2000" dirty="0"/>
          </a:p>
        </p:txBody>
      </p:sp>
      <p:sp>
        <p:nvSpPr>
          <p:cNvPr id="3" name="Footer Placeholder 2"/>
          <p:cNvSpPr>
            <a:spLocks noGrp="1"/>
          </p:cNvSpPr>
          <p:nvPr>
            <p:ph type="ftr" sz="quarter" idx="11"/>
          </p:nvPr>
        </p:nvSpPr>
        <p:spPr/>
        <p:txBody>
          <a:bodyPr/>
          <a:lstStyle/>
          <a:p>
            <a:r>
              <a:rPr lang="en-US" smtClean="0"/>
              <a:t>MTT Training Product</a:t>
            </a:r>
            <a:endParaRPr lang="en-US"/>
          </a:p>
        </p:txBody>
      </p:sp>
      <p:sp>
        <p:nvSpPr>
          <p:cNvPr id="5" name="Slide Number Placeholder 4"/>
          <p:cNvSpPr>
            <a:spLocks noGrp="1"/>
          </p:cNvSpPr>
          <p:nvPr>
            <p:ph type="sldNum" sz="quarter" idx="12"/>
          </p:nvPr>
        </p:nvSpPr>
        <p:spPr/>
        <p:txBody>
          <a:bodyPr/>
          <a:lstStyle/>
          <a:p>
            <a:fld id="{B3951688-D484-4090-998C-23E303179EF8}" type="slidenum">
              <a:rPr lang="en-US" smtClean="0"/>
              <a:t>8</a:t>
            </a:fld>
            <a:endParaRPr lang="en-US"/>
          </a:p>
        </p:txBody>
      </p:sp>
      <p:sp>
        <p:nvSpPr>
          <p:cNvPr id="7" name="TextBox 6"/>
          <p:cNvSpPr txBox="1"/>
          <p:nvPr/>
        </p:nvSpPr>
        <p:spPr>
          <a:xfrm rot="19751309">
            <a:off x="552341" y="2953714"/>
            <a:ext cx="8056209" cy="2123658"/>
          </a:xfrm>
          <a:prstGeom prst="rect">
            <a:avLst/>
          </a:prstGeom>
          <a:noFill/>
        </p:spPr>
        <p:txBody>
          <a:bodyPr wrap="square" rtlCol="0">
            <a:spAutoFit/>
          </a:bodyPr>
          <a:lstStyle/>
          <a:p>
            <a:r>
              <a:rPr lang="en-US" sz="4400" b="1" dirty="0" smtClean="0">
                <a:solidFill>
                  <a:srgbClr val="FF0000"/>
                </a:solidFill>
                <a:latin typeface="Arial" panose="020B0604020202020204" pitchFamily="34" charset="0"/>
                <a:cs typeface="Arial" panose="020B0604020202020204" pitchFamily="34" charset="0"/>
              </a:rPr>
              <a:t>How do we get to 4 members plus alternates???</a:t>
            </a:r>
          </a:p>
          <a:p>
            <a:endParaRPr lang="en-US" sz="4400" b="1" dirty="0">
              <a:solidFill>
                <a:srgbClr val="FF0000"/>
              </a:solidFill>
              <a:latin typeface="Arial" panose="020B0604020202020204" pitchFamily="34" charset="0"/>
              <a:cs typeface="Arial" panose="020B0604020202020204" pitchFamily="34" charset="0"/>
            </a:endParaRPr>
          </a:p>
        </p:txBody>
      </p:sp>
      <p:sp>
        <p:nvSpPr>
          <p:cNvPr id="8"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3780219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500"/>
                                        <p:tgtEl>
                                          <p:spTgt spid="6">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fade">
                                      <p:cBhvr>
                                        <p:cTn id="13" dur="500"/>
                                        <p:tgtEl>
                                          <p:spTgt spid="6">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fade">
                                      <p:cBhvr>
                                        <p:cTn id="16" dur="500"/>
                                        <p:tgtEl>
                                          <p:spTgt spid="6">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Effect transition="in" filter="fade">
                                      <p:cBhvr>
                                        <p:cTn id="19" dur="500"/>
                                        <p:tgtEl>
                                          <p:spTgt spid="6">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fade">
                                      <p:cBhvr>
                                        <p:cTn id="22" dur="500"/>
                                        <p:tgtEl>
                                          <p:spTgt spid="6">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animEffect transition="in" filter="fade">
                                      <p:cBhvr>
                                        <p:cTn id="25" dur="500"/>
                                        <p:tgtEl>
                                          <p:spTgt spid="6">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6">
                                            <p:txEl>
                                              <p:pRg st="7" end="7"/>
                                            </p:txEl>
                                          </p:spTgt>
                                        </p:tgtEl>
                                        <p:attrNameLst>
                                          <p:attrName>style.visibility</p:attrName>
                                        </p:attrNameLst>
                                      </p:cBhvr>
                                      <p:to>
                                        <p:strVal val="visible"/>
                                      </p:to>
                                    </p:set>
                                    <p:animEffect transition="in" filter="fade">
                                      <p:cBhvr>
                                        <p:cTn id="28" dur="500"/>
                                        <p:tgtEl>
                                          <p:spTgt spid="6">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6">
                                            <p:txEl>
                                              <p:pRg st="8" end="8"/>
                                            </p:txEl>
                                          </p:spTgt>
                                        </p:tgtEl>
                                        <p:attrNameLst>
                                          <p:attrName>style.visibility</p:attrName>
                                        </p:attrNameLst>
                                      </p:cBhvr>
                                      <p:to>
                                        <p:strVal val="visible"/>
                                      </p:to>
                                    </p:set>
                                    <p:animEffect transition="in" filter="fade">
                                      <p:cBhvr>
                                        <p:cTn id="31" dur="500"/>
                                        <p:tgtEl>
                                          <p:spTgt spid="6">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6">
                                            <p:txEl>
                                              <p:pRg st="9" end="9"/>
                                            </p:txEl>
                                          </p:spTgt>
                                        </p:tgtEl>
                                        <p:attrNameLst>
                                          <p:attrName>style.visibility</p:attrName>
                                        </p:attrNameLst>
                                      </p:cBhvr>
                                      <p:to>
                                        <p:strVal val="visible"/>
                                      </p:to>
                                    </p:set>
                                    <p:animEffect transition="in" filter="fade">
                                      <p:cBhvr>
                                        <p:cTn id="34" dur="500"/>
                                        <p:tgtEl>
                                          <p:spTgt spid="6">
                                            <p:txEl>
                                              <p:pRg st="9" end="9"/>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6">
                                            <p:txEl>
                                              <p:pRg st="10" end="10"/>
                                            </p:txEl>
                                          </p:spTgt>
                                        </p:tgtEl>
                                        <p:attrNameLst>
                                          <p:attrName>style.visibility</p:attrName>
                                        </p:attrNameLst>
                                      </p:cBhvr>
                                      <p:to>
                                        <p:strVal val="visible"/>
                                      </p:to>
                                    </p:set>
                                    <p:animEffect transition="in" filter="fade">
                                      <p:cBhvr>
                                        <p:cTn id="37" dur="500"/>
                                        <p:tgtEl>
                                          <p:spTgt spid="6">
                                            <p:txEl>
                                              <p:pRg st="10" end="10"/>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6">
                                            <p:txEl>
                                              <p:pRg st="11" end="11"/>
                                            </p:txEl>
                                          </p:spTgt>
                                        </p:tgtEl>
                                        <p:attrNameLst>
                                          <p:attrName>style.visibility</p:attrName>
                                        </p:attrNameLst>
                                      </p:cBhvr>
                                      <p:to>
                                        <p:strVal val="visible"/>
                                      </p:to>
                                    </p:set>
                                    <p:animEffect transition="in" filter="fade">
                                      <p:cBhvr>
                                        <p:cTn id="40" dur="500"/>
                                        <p:tgtEl>
                                          <p:spTgt spid="6">
                                            <p:txEl>
                                              <p:pRg st="11" end="11"/>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1" presetClass="entr" presetSubtype="0" fill="hold" grpId="0" nodeType="clickEffect">
                                  <p:stCondLst>
                                    <p:cond delay="0"/>
                                  </p:stCondLst>
                                  <p:childTnLst>
                                    <p:set>
                                      <p:cBhvr>
                                        <p:cTn id="44" dur="1" fill="hold">
                                          <p:stCondLst>
                                            <p:cond delay="0"/>
                                          </p:stCondLst>
                                        </p:cTn>
                                        <p:tgtEl>
                                          <p:spTgt spid="7"/>
                                        </p:tgtEl>
                                        <p:attrNameLst>
                                          <p:attrName>style.visibility</p:attrName>
                                        </p:attrNameLst>
                                      </p:cBhvr>
                                      <p:to>
                                        <p:strVal val="visible"/>
                                      </p:to>
                                    </p:set>
                                    <p:anim calcmode="lin" valueType="num">
                                      <p:cBhvr>
                                        <p:cTn id="45" dur="1000" fill="hold"/>
                                        <p:tgtEl>
                                          <p:spTgt spid="7"/>
                                        </p:tgtEl>
                                        <p:attrNameLst>
                                          <p:attrName>ppt_w</p:attrName>
                                        </p:attrNameLst>
                                      </p:cBhvr>
                                      <p:tavLst>
                                        <p:tav tm="0">
                                          <p:val>
                                            <p:fltVal val="0"/>
                                          </p:val>
                                        </p:tav>
                                        <p:tav tm="100000">
                                          <p:val>
                                            <p:strVal val="#ppt_w"/>
                                          </p:val>
                                        </p:tav>
                                      </p:tavLst>
                                    </p:anim>
                                    <p:anim calcmode="lin" valueType="num">
                                      <p:cBhvr>
                                        <p:cTn id="46" dur="1000" fill="hold"/>
                                        <p:tgtEl>
                                          <p:spTgt spid="7"/>
                                        </p:tgtEl>
                                        <p:attrNameLst>
                                          <p:attrName>ppt_h</p:attrName>
                                        </p:attrNameLst>
                                      </p:cBhvr>
                                      <p:tavLst>
                                        <p:tav tm="0">
                                          <p:val>
                                            <p:fltVal val="0"/>
                                          </p:val>
                                        </p:tav>
                                        <p:tav tm="100000">
                                          <p:val>
                                            <p:strVal val="#ppt_h"/>
                                          </p:val>
                                        </p:tav>
                                      </p:tavLst>
                                    </p:anim>
                                    <p:anim calcmode="lin" valueType="num">
                                      <p:cBhvr>
                                        <p:cTn id="47" dur="1000" fill="hold"/>
                                        <p:tgtEl>
                                          <p:spTgt spid="7"/>
                                        </p:tgtEl>
                                        <p:attrNameLst>
                                          <p:attrName>style.rotation</p:attrName>
                                        </p:attrNameLst>
                                      </p:cBhvr>
                                      <p:tavLst>
                                        <p:tav tm="0">
                                          <p:val>
                                            <p:fltVal val="90"/>
                                          </p:val>
                                        </p:tav>
                                        <p:tav tm="100000">
                                          <p:val>
                                            <p:fltVal val="0"/>
                                          </p:val>
                                        </p:tav>
                                      </p:tavLst>
                                    </p:anim>
                                    <p:animEffect transition="in" filter="fade">
                                      <p:cBhvr>
                                        <p:cTn id="48"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MTT Training Product</a:t>
            </a:r>
            <a:endParaRPr lang="en-US"/>
          </a:p>
        </p:txBody>
      </p:sp>
      <p:sp>
        <p:nvSpPr>
          <p:cNvPr id="4" name="Slide Number Placeholder 3"/>
          <p:cNvSpPr>
            <a:spLocks noGrp="1"/>
          </p:cNvSpPr>
          <p:nvPr>
            <p:ph type="sldNum" sz="quarter" idx="12"/>
          </p:nvPr>
        </p:nvSpPr>
        <p:spPr/>
        <p:txBody>
          <a:bodyPr/>
          <a:lstStyle/>
          <a:p>
            <a:fld id="{B3951688-D484-4090-998C-23E303179EF8}" type="slidenum">
              <a:rPr lang="en-US" smtClean="0"/>
              <a:t>9</a:t>
            </a:fld>
            <a:endParaRPr lang="en-US"/>
          </a:p>
        </p:txBody>
      </p:sp>
      <p:sp>
        <p:nvSpPr>
          <p:cNvPr id="8" name="Title 3"/>
          <p:cNvSpPr txBox="1">
            <a:spLocks/>
          </p:cNvSpPr>
          <p:nvPr/>
        </p:nvSpPr>
        <p:spPr>
          <a:xfrm>
            <a:off x="955350" y="213769"/>
            <a:ext cx="7132320" cy="740712"/>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pPr algn="ctr"/>
            <a:r>
              <a:rPr lang="en-US" sz="2400" b="1" dirty="0" smtClean="0"/>
              <a:t>COURT-MARTIAL CONVENING ORDER</a:t>
            </a:r>
            <a:br>
              <a:rPr lang="en-US" sz="2400" b="1" dirty="0" smtClean="0"/>
            </a:br>
            <a:endParaRPr lang="en-US" sz="2000" dirty="0"/>
          </a:p>
        </p:txBody>
      </p:sp>
      <p:pic>
        <p:nvPicPr>
          <p:cNvPr id="11" name="Picture 10"/>
          <p:cNvPicPr>
            <a:picLocks noChangeAspect="1"/>
          </p:cNvPicPr>
          <p:nvPr/>
        </p:nvPicPr>
        <p:blipFill>
          <a:blip r:embed="rId3"/>
          <a:stretch>
            <a:fillRect/>
          </a:stretch>
        </p:blipFill>
        <p:spPr>
          <a:xfrm>
            <a:off x="671212" y="1186932"/>
            <a:ext cx="7700596" cy="4936967"/>
          </a:xfrm>
          <a:prstGeom prst="rect">
            <a:avLst/>
          </a:prstGeom>
        </p:spPr>
      </p:pic>
      <p:sp>
        <p:nvSpPr>
          <p:cNvPr id="7"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dirty="0"/>
          </a:p>
        </p:txBody>
      </p:sp>
    </p:spTree>
    <p:extLst>
      <p:ext uri="{BB962C8B-B14F-4D97-AF65-F5344CB8AC3E}">
        <p14:creationId xmlns:p14="http://schemas.microsoft.com/office/powerpoint/2010/main" val="3914790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 calcmode="lin" valueType="num">
                                      <p:cBhvr>
                                        <p:cTn id="9" dur="1000" fill="hold"/>
                                        <p:tgtEl>
                                          <p:spTgt spid="11"/>
                                        </p:tgtEl>
                                        <p:attrNameLst>
                                          <p:attrName>style.rotation</p:attrName>
                                        </p:attrNameLst>
                                      </p:cBhvr>
                                      <p:tavLst>
                                        <p:tav tm="0">
                                          <p:val>
                                            <p:fltVal val="90"/>
                                          </p:val>
                                        </p:tav>
                                        <p:tav tm="100000">
                                          <p:val>
                                            <p:fltVal val="0"/>
                                          </p:val>
                                        </p:tav>
                                      </p:tavLst>
                                    </p:anim>
                                    <p:animEffect transition="in" filter="fade">
                                      <p:cBhvr>
                                        <p:cTn id="10"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1019</TotalTime>
  <Words>4734</Words>
  <Application>Microsoft Office PowerPoint</Application>
  <PresentationFormat>On-screen Show (4:3)</PresentationFormat>
  <Paragraphs>654</Paragraphs>
  <Slides>41</Slides>
  <Notes>38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41</vt:i4>
      </vt:variant>
    </vt:vector>
  </HeadingPairs>
  <TitlesOfParts>
    <vt:vector size="44" baseType="lpstr">
      <vt:lpstr>Arial</vt:lpstr>
      <vt:lpstr>Calibri</vt:lpstr>
      <vt:lpstr>Office Theme</vt:lpstr>
      <vt:lpstr>PowerPoint Presentation</vt:lpstr>
      <vt:lpstr>AGENDA</vt:lpstr>
      <vt:lpstr>SELECTION CRITERIA (NEW R.C.M. 502(A)(1))</vt:lpstr>
      <vt:lpstr>ENLISTED MEMBER (ARTICLE 25 (C)(1))</vt:lpstr>
      <vt:lpstr>PANEL SELECTION (R.C.M 503(A)(1))</vt:lpstr>
      <vt:lpstr>ALTERNATE/NEW MEMBER  CURRENT V. NEW</vt:lpstr>
      <vt:lpstr>IMPANELING MEMBERS</vt:lpstr>
      <vt:lpstr>COMPOSITION OF COURTS-MARTIAL (NEW R.C.M. 501)</vt:lpstr>
      <vt:lpstr>PowerPoint Presentation</vt:lpstr>
      <vt:lpstr>SPCM (OFFICER PANEL)  PANEL DETAILED BY CONVENING AUTHORITY</vt:lpstr>
      <vt:lpstr>SPCM (ENLISTED PANEL)  PANEL DETAILED BY CONVENING AUTHORITY</vt:lpstr>
      <vt:lpstr>IMPANELING MEMBERS (R.C.M. 912A)</vt:lpstr>
      <vt:lpstr>SPCM (OFFICER PANEL) AFTER CHALLENGES FOR CAUSE AND BEFORE PEREMPTORY CHALLENGES</vt:lpstr>
      <vt:lpstr>SPCM (OFFICER PANEL) PEREMPTORY CHALLENGES</vt:lpstr>
      <vt:lpstr>SPCM (OFFICER PANEL) IMPANEL MEMBERS</vt:lpstr>
      <vt:lpstr>SPCM (OFFICER PANEL) IMPANEL MEMBERS</vt:lpstr>
      <vt:lpstr>SPCM (ENLISTED PANEL) AFTER CHALLENGES FOR CAUSE AND BEFORE PEREMPTORY CHALLENGES</vt:lpstr>
      <vt:lpstr>SPCM (ENLISTED PANEL) PEREMPTORY CHALLENGES</vt:lpstr>
      <vt:lpstr>SPCM (ENLISTED PANEL) IMPANEL MEMBERS</vt:lpstr>
      <vt:lpstr>SPCM (ENLISTED PANEL) IMPANEL MEMBERS</vt:lpstr>
      <vt:lpstr> IMPANELING ALTERNATE MEMBERS (R.C.M. 912A)  </vt:lpstr>
      <vt:lpstr> IMPANELING ALTERNATE MEMBERS (R.C.M. 912A)  </vt:lpstr>
      <vt:lpstr>SPCM (OFFICER PANEL) IMPANEL ALTERNATE MEMBERS</vt:lpstr>
      <vt:lpstr>SPCM (ENLISTED PANEL) IMPANEL ALTERNATE MEMBERS</vt:lpstr>
      <vt:lpstr> EXCESS MEMBERS (R.C.M. 912A) </vt:lpstr>
      <vt:lpstr>SPCM (OFFICER PANEL) IMPANEL ALTERNATE MEMBERS</vt:lpstr>
      <vt:lpstr>SPCM (ENLISTED PANEL) IMPANEL ALTERNATE MEMBERS</vt:lpstr>
      <vt:lpstr>PowerPoint Presentation</vt:lpstr>
      <vt:lpstr>SPCM (OFFICER PANEL) ALTERNATE MEMBER REPLACEMENT</vt:lpstr>
      <vt:lpstr>SPCM (ENLISTED PANEL) ALTERNATE MEMBER REPLACEMENT</vt:lpstr>
      <vt:lpstr>SPCM (ENLISTED PANEL) ALTERNATE MEMBER REPLACEMENT</vt:lpstr>
      <vt:lpstr>PowerPoint Presentation</vt:lpstr>
      <vt:lpstr>IMPANELING MEMBERS ISSUE RANDOM NUMBERS</vt:lpstr>
      <vt:lpstr>IMPANELING MEMBERS ISSUE RANDOM NUMBERS</vt:lpstr>
      <vt:lpstr>IMPANELING MEMBERS ISSUE RANDOM NUMBERS</vt:lpstr>
      <vt:lpstr>IMPANELMENT DEMONSTRATION</vt:lpstr>
      <vt:lpstr>PowerPoint Presentation</vt:lpstr>
      <vt:lpstr>PowerPoint Presentation</vt:lpstr>
      <vt:lpstr>JEOPARDY  WHAT IS NEW?</vt:lpstr>
      <vt:lpstr>CHECK ON LEARNING</vt:lpstr>
      <vt:lpstr>SUMMARY</vt:lpstr>
    </vt:vector>
  </TitlesOfParts>
  <Company>United States Army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IMPANELMENT OF MEMBERS</dc:title>
  <dc:creator>US Army user</dc:creator>
  <cp:lastModifiedBy>Nicole Robledo</cp:lastModifiedBy>
  <cp:revision>87</cp:revision>
  <dcterms:created xsi:type="dcterms:W3CDTF">2017-12-13T14:46:05Z</dcterms:created>
  <dcterms:modified xsi:type="dcterms:W3CDTF">2019-01-31T23:16:37Z</dcterms:modified>
</cp:coreProperties>
</file>