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7"/>
  </p:notesMasterIdLst>
  <p:sldIdLst>
    <p:sldId id="301" r:id="rId5"/>
    <p:sldId id="302" r:id="rId6"/>
    <p:sldId id="344" r:id="rId7"/>
    <p:sldId id="364" r:id="rId8"/>
    <p:sldId id="362" r:id="rId9"/>
    <p:sldId id="391" r:id="rId10"/>
    <p:sldId id="392" r:id="rId11"/>
    <p:sldId id="393" r:id="rId12"/>
    <p:sldId id="346" r:id="rId13"/>
    <p:sldId id="482" r:id="rId14"/>
    <p:sldId id="483" r:id="rId15"/>
    <p:sldId id="484" r:id="rId16"/>
    <p:sldId id="485" r:id="rId17"/>
    <p:sldId id="486" r:id="rId18"/>
    <p:sldId id="487" r:id="rId19"/>
    <p:sldId id="488" r:id="rId20"/>
    <p:sldId id="489" r:id="rId21"/>
    <p:sldId id="347" r:id="rId22"/>
    <p:sldId id="366" r:id="rId23"/>
    <p:sldId id="361" r:id="rId24"/>
    <p:sldId id="387" r:id="rId25"/>
    <p:sldId id="500" r:id="rId26"/>
    <p:sldId id="501" r:id="rId27"/>
    <p:sldId id="502" r:id="rId28"/>
    <p:sldId id="359" r:id="rId29"/>
    <p:sldId id="358" r:id="rId30"/>
    <p:sldId id="356" r:id="rId31"/>
    <p:sldId id="367" r:id="rId32"/>
    <p:sldId id="357" r:id="rId33"/>
    <p:sldId id="495" r:id="rId34"/>
    <p:sldId id="496" r:id="rId35"/>
    <p:sldId id="401" r:id="rId36"/>
    <p:sldId id="368" r:id="rId37"/>
    <p:sldId id="396" r:id="rId38"/>
    <p:sldId id="448" r:id="rId39"/>
    <p:sldId id="402" r:id="rId40"/>
    <p:sldId id="397" r:id="rId41"/>
    <p:sldId id="370" r:id="rId42"/>
    <p:sldId id="398" r:id="rId43"/>
    <p:sldId id="399" r:id="rId44"/>
    <p:sldId id="371" r:id="rId45"/>
    <p:sldId id="372" r:id="rId46"/>
    <p:sldId id="405" r:id="rId47"/>
    <p:sldId id="406" r:id="rId48"/>
    <p:sldId id="403" r:id="rId49"/>
    <p:sldId id="404" r:id="rId50"/>
    <p:sldId id="374" r:id="rId51"/>
    <p:sldId id="479" r:id="rId52"/>
    <p:sldId id="348" r:id="rId53"/>
    <p:sldId id="449" r:id="rId54"/>
    <p:sldId id="450" r:id="rId55"/>
    <p:sldId id="451" r:id="rId56"/>
    <p:sldId id="452" r:id="rId57"/>
    <p:sldId id="453" r:id="rId58"/>
    <p:sldId id="471" r:id="rId59"/>
    <p:sldId id="454" r:id="rId60"/>
    <p:sldId id="494" r:id="rId61"/>
    <p:sldId id="491" r:id="rId62"/>
    <p:sldId id="493" r:id="rId63"/>
    <p:sldId id="492" r:id="rId64"/>
    <p:sldId id="455" r:id="rId65"/>
    <p:sldId id="456" r:id="rId66"/>
    <p:sldId id="457" r:id="rId67"/>
    <p:sldId id="458" r:id="rId68"/>
    <p:sldId id="481" r:id="rId69"/>
    <p:sldId id="480" r:id="rId70"/>
    <p:sldId id="477" r:id="rId71"/>
    <p:sldId id="478" r:id="rId72"/>
    <p:sldId id="476" r:id="rId73"/>
    <p:sldId id="459" r:id="rId74"/>
    <p:sldId id="461" r:id="rId75"/>
    <p:sldId id="472" r:id="rId76"/>
    <p:sldId id="462" r:id="rId77"/>
    <p:sldId id="474" r:id="rId78"/>
    <p:sldId id="473" r:id="rId79"/>
    <p:sldId id="464" r:id="rId80"/>
    <p:sldId id="465" r:id="rId81"/>
    <p:sldId id="466" r:id="rId82"/>
    <p:sldId id="467" r:id="rId83"/>
    <p:sldId id="468" r:id="rId84"/>
    <p:sldId id="385" r:id="rId85"/>
    <p:sldId id="469" r:id="rId86"/>
    <p:sldId id="470" r:id="rId87"/>
    <p:sldId id="425" r:id="rId88"/>
    <p:sldId id="475" r:id="rId89"/>
    <p:sldId id="427" r:id="rId90"/>
    <p:sldId id="428" r:id="rId91"/>
    <p:sldId id="429" r:id="rId92"/>
    <p:sldId id="282" r:id="rId93"/>
    <p:sldId id="497" r:id="rId94"/>
    <p:sldId id="498" r:id="rId95"/>
    <p:sldId id="499" r:id="rId9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89776" autoAdjust="0"/>
  </p:normalViewPr>
  <p:slideViewPr>
    <p:cSldViewPr snapToGrid="0">
      <p:cViewPr varScale="1">
        <p:scale>
          <a:sx n="81" d="100"/>
          <a:sy n="81" d="100"/>
        </p:scale>
        <p:origin x="1266" y="78"/>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52" y="51"/>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presProps" Target="presProps.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51F2E7E-9611-4722-BCCF-8B399D88D920}" type="datetimeFigureOut">
              <a:rPr lang="en-US" smtClean="0"/>
              <a:t>1/31/2019</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DCA51E2-57C7-4AFC-9CA9-FFC2E2094D28}" type="slidenum">
              <a:rPr lang="en-US" smtClean="0"/>
              <a:t>‹#›</a:t>
            </a:fld>
            <a:endParaRPr lang="en-US"/>
          </a:p>
        </p:txBody>
      </p:sp>
    </p:spTree>
    <p:extLst>
      <p:ext uri="{BB962C8B-B14F-4D97-AF65-F5344CB8AC3E}">
        <p14:creationId xmlns:p14="http://schemas.microsoft.com/office/powerpoint/2010/main" val="4249122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14754A-FA77-4097-AA75-AA193975E7C4}" type="slidenum">
              <a:rPr lang="en-US" smtClean="0"/>
              <a:t>1</a:t>
            </a:fld>
            <a:endParaRPr lang="en-US"/>
          </a:p>
        </p:txBody>
      </p:sp>
    </p:spTree>
    <p:extLst>
      <p:ext uri="{BB962C8B-B14F-4D97-AF65-F5344CB8AC3E}">
        <p14:creationId xmlns:p14="http://schemas.microsoft.com/office/powerpoint/2010/main" val="4176782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not authoritative, but, for example, see TRADOC Reg. 350-6, para. 1-1: Initial entry training (IET) consists of Basic Combat Training (BCT), One Station Unit Training (OSUT), Advanced Individual Training (AIT), and any other formal enlisted Army training accomplished within the IET environment received prior to the awarding of an initial Military Occupational Specialty (MOS).  </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25</a:t>
            </a:fld>
            <a:endParaRPr lang="en-US"/>
          </a:p>
        </p:txBody>
      </p:sp>
    </p:spTree>
    <p:extLst>
      <p:ext uri="{BB962C8B-B14F-4D97-AF65-F5344CB8AC3E}">
        <p14:creationId xmlns:p14="http://schemas.microsoft.com/office/powerpoint/2010/main" val="426132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Pretty much anyone in the training pipeline; extends</a:t>
            </a:r>
            <a:r>
              <a:rPr lang="en-US" baseline="0" dirty="0" smtClean="0"/>
              <a:t> thru AIT before graduation from the MOS school and get to their first duty station</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26</a:t>
            </a:fld>
            <a:endParaRPr lang="en-US"/>
          </a:p>
        </p:txBody>
      </p:sp>
    </p:spTree>
    <p:extLst>
      <p:ext uri="{BB962C8B-B14F-4D97-AF65-F5344CB8AC3E}">
        <p14:creationId xmlns:p14="http://schemas.microsoft.com/office/powerpoint/2010/main" val="4047524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27</a:t>
            </a:fld>
            <a:endParaRPr lang="en-US"/>
          </a:p>
        </p:txBody>
      </p:sp>
    </p:spTree>
    <p:extLst>
      <p:ext uri="{BB962C8B-B14F-4D97-AF65-F5344CB8AC3E}">
        <p14:creationId xmlns:p14="http://schemas.microsoft.com/office/powerpoint/2010/main" val="1152237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234" indent="-228234">
              <a:buAutoNum type="arabicPeriod"/>
            </a:pPr>
            <a:r>
              <a:rPr lang="en-US" dirty="0" smtClean="0"/>
              <a:t>Under the current MCM, this offense would</a:t>
            </a:r>
            <a:r>
              <a:rPr lang="en-US" baseline="0" dirty="0" smtClean="0"/>
              <a:t> typically be prosecuted under Article 92: violation of a lawful general order prohibiting sexual relations between recruiters and recruits. </a:t>
            </a:r>
          </a:p>
          <a:p>
            <a:pPr marL="228234" indent="-228234">
              <a:buAutoNum type="arabicPeriod"/>
            </a:pPr>
            <a:r>
              <a:rPr lang="en-US" baseline="0" dirty="0" smtClean="0"/>
              <a:t>This offense will be prosecuted under Art 93a when the new punitive Articles are in effect. </a:t>
            </a:r>
          </a:p>
          <a:p>
            <a:pPr marL="228234" indent="-228234">
              <a:buAutoNum type="arabicPeriod"/>
            </a:pPr>
            <a:r>
              <a:rPr lang="en-US" baseline="0" dirty="0" smtClean="0"/>
              <a:t>This will be prosecuted under Art 93a part (b): Abuse of position as a military recruiter.</a:t>
            </a:r>
          </a:p>
          <a:p>
            <a:pPr marL="228234" indent="-228234">
              <a:buAutoNum type="arabicPeriod"/>
            </a:pPr>
            <a:r>
              <a:rPr lang="en-US" baseline="0" dirty="0" smtClean="0"/>
              <a:t>Consent is not a defense “for any conduct at issue in a prosecution under this section (article)” </a:t>
            </a:r>
          </a:p>
          <a:p>
            <a:pPr marL="228234" indent="-228234">
              <a:buAutoNum type="arabicPeriod"/>
            </a:pPr>
            <a:r>
              <a:rPr lang="en-US" baseline="0" dirty="0" smtClean="0"/>
              <a:t>“Specially protected” members include: recruits at basic training, enlistees in the DEP awaiting basic training, cadets/midshipmen at the Service Academies, OCS candidates, ROTC students. Service members at “initial career qualification” (MOS school) are also included. </a:t>
            </a:r>
          </a:p>
          <a:p>
            <a:pPr marL="228234" indent="-228234">
              <a:buAutoNum type="arabicPeriod"/>
            </a:pPr>
            <a:r>
              <a:rPr lang="en-US" baseline="0" dirty="0" smtClean="0"/>
              <a:t>“Training leadership position” includes: DIs and leadership positions at basic training, OCS, ROTC, faculty and staff at Service Academies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28</a:t>
            </a:fld>
            <a:endParaRPr lang="en-US"/>
          </a:p>
        </p:txBody>
      </p:sp>
    </p:spTree>
    <p:extLst>
      <p:ext uri="{BB962C8B-B14F-4D97-AF65-F5344CB8AC3E}">
        <p14:creationId xmlns:p14="http://schemas.microsoft.com/office/powerpoint/2010/main" val="3751397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234" indent="-228234">
              <a:buAutoNum type="arabicPeriod"/>
            </a:pPr>
            <a:r>
              <a:rPr lang="en-US" dirty="0" smtClean="0"/>
              <a:t>Under the current MCM, this offense would</a:t>
            </a:r>
            <a:r>
              <a:rPr lang="en-US" baseline="0" dirty="0" smtClean="0"/>
              <a:t> typically be prosecuted under Article 92: violation of a lawful general order prohibiting sexual relations between recruiters and recruits. </a:t>
            </a:r>
          </a:p>
          <a:p>
            <a:pPr marL="228234" indent="-228234">
              <a:buAutoNum type="arabicPeriod"/>
            </a:pPr>
            <a:r>
              <a:rPr lang="en-US" baseline="0" dirty="0" smtClean="0"/>
              <a:t>This offense will be prosecuted under Art 93a when the new punitive Articles are in effect. </a:t>
            </a:r>
          </a:p>
          <a:p>
            <a:pPr marL="228234" indent="-228234">
              <a:buAutoNum type="arabicPeriod"/>
            </a:pPr>
            <a:r>
              <a:rPr lang="en-US" baseline="0" dirty="0" smtClean="0"/>
              <a:t>This will be prosecuted under Art 93a part (b): Abuse of position as a military recruiter.</a:t>
            </a:r>
          </a:p>
          <a:p>
            <a:pPr marL="228234" indent="-228234">
              <a:buAutoNum type="arabicPeriod"/>
            </a:pPr>
            <a:r>
              <a:rPr lang="en-US" baseline="0" dirty="0" smtClean="0"/>
              <a:t>Consent is not a defense “for any conduct at issue in a prosecution under this section (article)” </a:t>
            </a:r>
          </a:p>
          <a:p>
            <a:pPr marL="228234" indent="-228234">
              <a:buAutoNum type="arabicPeriod"/>
            </a:pPr>
            <a:r>
              <a:rPr lang="en-US" baseline="0" dirty="0" smtClean="0"/>
              <a:t>“Specially protected” members include: recruits at basic training, enlistees in the DEP awaiting basic training, cadets/midshipmen at the Service Academies, OCS candidates, ROTC students. Service members at “initial career qualification” (MOS school) are also included. </a:t>
            </a:r>
          </a:p>
          <a:p>
            <a:pPr marL="228234" indent="-228234">
              <a:buAutoNum type="arabicPeriod"/>
            </a:pPr>
            <a:r>
              <a:rPr lang="en-US" baseline="0" dirty="0" smtClean="0"/>
              <a:t>“Training leadership position” includes: DIs and leadership positions at basic training, OCS, ROTC, faculty and staff at Service Academies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32</a:t>
            </a:fld>
            <a:endParaRPr lang="en-US"/>
          </a:p>
        </p:txBody>
      </p:sp>
    </p:spTree>
    <p:extLst>
      <p:ext uri="{BB962C8B-B14F-4D97-AF65-F5344CB8AC3E}">
        <p14:creationId xmlns:p14="http://schemas.microsoft.com/office/powerpoint/2010/main" val="3210618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Real purpose is to avoid CAAF repeatedly telling us we persist in screwing this up by charging the card holder as the victim.</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33</a:t>
            </a:fld>
            <a:endParaRPr lang="en-US"/>
          </a:p>
        </p:txBody>
      </p:sp>
    </p:spTree>
    <p:extLst>
      <p:ext uri="{BB962C8B-B14F-4D97-AF65-F5344CB8AC3E}">
        <p14:creationId xmlns:p14="http://schemas.microsoft.com/office/powerpoint/2010/main" val="792838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34</a:t>
            </a:fld>
            <a:endParaRPr lang="en-US"/>
          </a:p>
        </p:txBody>
      </p:sp>
    </p:spTree>
    <p:extLst>
      <p:ext uri="{BB962C8B-B14F-4D97-AF65-F5344CB8AC3E}">
        <p14:creationId xmlns:p14="http://schemas.microsoft.com/office/powerpoint/2010/main" val="3236072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36</a:t>
            </a:fld>
            <a:endParaRPr lang="en-US"/>
          </a:p>
        </p:txBody>
      </p:sp>
    </p:spTree>
    <p:extLst>
      <p:ext uri="{BB962C8B-B14F-4D97-AF65-F5344CB8AC3E}">
        <p14:creationId xmlns:p14="http://schemas.microsoft.com/office/powerpoint/2010/main" val="22197100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37</a:t>
            </a:fld>
            <a:endParaRPr lang="en-US"/>
          </a:p>
        </p:txBody>
      </p:sp>
    </p:spTree>
    <p:extLst>
      <p:ext uri="{BB962C8B-B14F-4D97-AF65-F5344CB8AC3E}">
        <p14:creationId xmlns:p14="http://schemas.microsoft.com/office/powerpoint/2010/main" val="12251841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38</a:t>
            </a:fld>
            <a:endParaRPr lang="en-US"/>
          </a:p>
        </p:txBody>
      </p:sp>
    </p:spTree>
    <p:extLst>
      <p:ext uri="{BB962C8B-B14F-4D97-AF65-F5344CB8AC3E}">
        <p14:creationId xmlns:p14="http://schemas.microsoft.com/office/powerpoint/2010/main" val="2803476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intended</a:t>
            </a:r>
            <a:r>
              <a:rPr lang="en-US" baseline="0" dirty="0" smtClean="0"/>
              <a:t> to provide a big-picture overview of how the MJA 2016 will change the existing punitive articles. The articles are re-numbered, grouped into categories, and many articles have been migrated from Article 134 to other articles. Additionally, four brand new articles were created, to be discussed later. </a:t>
            </a:r>
            <a:endParaRPr lang="en-US" dirty="0"/>
          </a:p>
        </p:txBody>
      </p:sp>
      <p:sp>
        <p:nvSpPr>
          <p:cNvPr id="4" name="Slide Number Placeholder 3"/>
          <p:cNvSpPr>
            <a:spLocks noGrp="1"/>
          </p:cNvSpPr>
          <p:nvPr>
            <p:ph type="sldNum" sz="quarter" idx="10"/>
          </p:nvPr>
        </p:nvSpPr>
        <p:spPr/>
        <p:txBody>
          <a:bodyPr/>
          <a:lstStyle/>
          <a:p>
            <a:fld id="{980030AF-6C0D-49A2-AA4B-D71D625BFD0B}" type="slidenum">
              <a:rPr lang="en-US" smtClean="0"/>
              <a:t>2</a:t>
            </a:fld>
            <a:endParaRPr lang="en-US" dirty="0"/>
          </a:p>
        </p:txBody>
      </p:sp>
    </p:spTree>
    <p:extLst>
      <p:ext uri="{BB962C8B-B14F-4D97-AF65-F5344CB8AC3E}">
        <p14:creationId xmlns:p14="http://schemas.microsoft.com/office/powerpoint/2010/main" val="13656576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39</a:t>
            </a:fld>
            <a:endParaRPr lang="en-US"/>
          </a:p>
        </p:txBody>
      </p:sp>
    </p:spTree>
    <p:extLst>
      <p:ext uri="{BB962C8B-B14F-4D97-AF65-F5344CB8AC3E}">
        <p14:creationId xmlns:p14="http://schemas.microsoft.com/office/powerpoint/2010/main" val="32220953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40</a:t>
            </a:fld>
            <a:endParaRPr lang="en-US"/>
          </a:p>
        </p:txBody>
      </p:sp>
    </p:spTree>
    <p:extLst>
      <p:ext uri="{BB962C8B-B14F-4D97-AF65-F5344CB8AC3E}">
        <p14:creationId xmlns:p14="http://schemas.microsoft.com/office/powerpoint/2010/main" val="24750637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234" indent="-228234">
              <a:buAutoNum type="arabicPeriod"/>
            </a:pPr>
            <a:r>
              <a:rPr lang="en-US" dirty="0" smtClean="0"/>
              <a:t>Under the current MCM, the</a:t>
            </a:r>
            <a:r>
              <a:rPr lang="en-US" baseline="0" dirty="0" smtClean="0"/>
              <a:t> PII breach and unauthorized access would likely be charged under Art 92 for various general orders violations. </a:t>
            </a:r>
          </a:p>
          <a:p>
            <a:pPr marL="228234" indent="-228234">
              <a:buAutoNum type="arabicPeriod"/>
            </a:pPr>
            <a:r>
              <a:rPr lang="en-US" baseline="0" dirty="0" smtClean="0"/>
              <a:t>Under the new punitive Articles, this would be charged under Art 123 Unauthorized access of a Government computer and obtaining other protected information. </a:t>
            </a:r>
          </a:p>
          <a:p>
            <a:pPr marL="228234" indent="-228234" defTabSz="912937">
              <a:buFontTx/>
              <a:buAutoNum type="arabicPeriod"/>
              <a:defRPr/>
            </a:pPr>
            <a:r>
              <a:rPr lang="en-US" baseline="0" dirty="0" smtClean="0"/>
              <a:t>This offense would also be charged under Art 123 - </a:t>
            </a:r>
            <a:r>
              <a:rPr lang="en-US" dirty="0" smtClean="0"/>
              <a:t>Unauthorized </a:t>
            </a:r>
            <a:r>
              <a:rPr lang="en-US" b="0" dirty="0" smtClean="0"/>
              <a:t>distribution</a:t>
            </a:r>
            <a:r>
              <a:rPr lang="en-US" b="1" dirty="0" smtClean="0"/>
              <a:t> </a:t>
            </a:r>
            <a:r>
              <a:rPr lang="en-US" dirty="0" smtClean="0"/>
              <a:t>of classified information obtained from a Government computer.</a:t>
            </a:r>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41</a:t>
            </a:fld>
            <a:endParaRPr lang="en-US"/>
          </a:p>
        </p:txBody>
      </p:sp>
    </p:spTree>
    <p:extLst>
      <p:ext uri="{BB962C8B-B14F-4D97-AF65-F5344CB8AC3E}">
        <p14:creationId xmlns:p14="http://schemas.microsoft.com/office/powerpoint/2010/main" val="3724465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42</a:t>
            </a:fld>
            <a:endParaRPr lang="en-US"/>
          </a:p>
        </p:txBody>
      </p:sp>
    </p:spTree>
    <p:extLst>
      <p:ext uri="{BB962C8B-B14F-4D97-AF65-F5344CB8AC3E}">
        <p14:creationId xmlns:p14="http://schemas.microsoft.com/office/powerpoint/2010/main" val="21361462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43</a:t>
            </a:fld>
            <a:endParaRPr lang="en-US"/>
          </a:p>
        </p:txBody>
      </p:sp>
    </p:spTree>
    <p:extLst>
      <p:ext uri="{BB962C8B-B14F-4D97-AF65-F5344CB8AC3E}">
        <p14:creationId xmlns:p14="http://schemas.microsoft.com/office/powerpoint/2010/main" val="32791414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44</a:t>
            </a:fld>
            <a:endParaRPr lang="en-US"/>
          </a:p>
        </p:txBody>
      </p:sp>
    </p:spTree>
    <p:extLst>
      <p:ext uri="{BB962C8B-B14F-4D97-AF65-F5344CB8AC3E}">
        <p14:creationId xmlns:p14="http://schemas.microsoft.com/office/powerpoint/2010/main" val="30956719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45</a:t>
            </a:fld>
            <a:endParaRPr lang="en-US"/>
          </a:p>
        </p:txBody>
      </p:sp>
    </p:spTree>
    <p:extLst>
      <p:ext uri="{BB962C8B-B14F-4D97-AF65-F5344CB8AC3E}">
        <p14:creationId xmlns:p14="http://schemas.microsoft.com/office/powerpoint/2010/main" val="5967083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(2</a:t>
            </a:r>
            <a:r>
              <a:rPr lang="en-US" sz="1200" i="1" kern="1200" dirty="0" smtClean="0">
                <a:solidFill>
                  <a:schemeClr val="tx1"/>
                </a:solidFill>
                <a:effectLst/>
                <a:latin typeface="+mn-lt"/>
                <a:ea typeface="+mn-ea"/>
                <a:cs typeface="+mn-cs"/>
              </a:rPr>
              <a:t>) Personnel action</a:t>
            </a:r>
            <a:r>
              <a:rPr lang="en-US" sz="1200" kern="1200" dirty="0" smtClean="0">
                <a:solidFill>
                  <a:schemeClr val="tx1"/>
                </a:solidFill>
                <a:effectLst/>
                <a:latin typeface="+mn-lt"/>
                <a:ea typeface="+mn-ea"/>
                <a:cs typeface="+mn-cs"/>
              </a:rPr>
              <a:t>. For purposes of this offense, personnel action means any action taken on a Servicemember that affects, or has the potential to affect, that Servicemember’s current position or career, including promotion, disciplinary or other corrective action, transfer or reassignment, performance evaluations, decisions concerning pay, benefits, awards, or training, relief and removal, separation, discharge, referral for mental health evaluations, and any other personnel actions as defined by law or regulation, such as 5 U.S.C. § 2302 and DoD Directive 7050.06 (17 April 2015).</a:t>
            </a:r>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46</a:t>
            </a:fld>
            <a:endParaRPr lang="en-US"/>
          </a:p>
        </p:txBody>
      </p:sp>
    </p:spTree>
    <p:extLst>
      <p:ext uri="{BB962C8B-B14F-4D97-AF65-F5344CB8AC3E}">
        <p14:creationId xmlns:p14="http://schemas.microsoft.com/office/powerpoint/2010/main" val="30272180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Yes, a protected communication includes lawful communications to the Inspector General</a:t>
            </a:r>
          </a:p>
          <a:p>
            <a:pPr marL="228600" indent="-228600">
              <a:buAutoNum type="arabicPeriod"/>
            </a:pPr>
            <a:r>
              <a:rPr lang="en-US" dirty="0" smtClean="0"/>
              <a:t>Arguably</a:t>
            </a:r>
            <a:r>
              <a:rPr lang="en-US" baseline="0" dirty="0" smtClean="0"/>
              <a:t> no. The </a:t>
            </a:r>
            <a:r>
              <a:rPr lang="en-US" i="1" baseline="0" dirty="0" err="1" smtClean="0"/>
              <a:t>actus</a:t>
            </a:r>
            <a:r>
              <a:rPr lang="en-US" i="1" baseline="0" dirty="0" smtClean="0"/>
              <a:t> </a:t>
            </a:r>
            <a:r>
              <a:rPr lang="en-US" i="1" baseline="0" dirty="0" err="1" smtClean="0"/>
              <a:t>reus</a:t>
            </a:r>
            <a:r>
              <a:rPr lang="en-US" i="1" baseline="0" dirty="0" smtClean="0"/>
              <a:t> </a:t>
            </a:r>
            <a:r>
              <a:rPr lang="en-US" baseline="0" dirty="0" smtClean="0"/>
              <a:t>of the offense requires that the Accused either take or threaten to take adverse personnel action or withhold favorable personnel action with the intent to retaliate. “Personnel action” is defined as “any action taken on a SM that affects, or has the potential to affect, that SM’s current position or career, including promotion, disciplinary or other corrective action, transfer or reassignment… There is no evidence in these facts that the commander took any personnel action that would adversely affect any of those things.  </a:t>
            </a:r>
          </a:p>
          <a:p>
            <a:pPr marL="228600" indent="-228600">
              <a:buAutoNum type="arabicPeriod"/>
            </a:pPr>
            <a:r>
              <a:rPr lang="en-US" baseline="0" dirty="0" smtClean="0"/>
              <a:t>No.</a:t>
            </a:r>
          </a:p>
          <a:p>
            <a:pPr marL="228600" indent="-228600">
              <a:buAutoNum type="arabicPeriod"/>
            </a:pPr>
            <a:r>
              <a:rPr lang="en-US" baseline="0" dirty="0" smtClean="0"/>
              <a:t>Differentiate between adverse administrative action against a CDR who only discourages w/o a personnel action vs. the CDR who both discourages and takes retaliatory personnel action.</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47</a:t>
            </a:fld>
            <a:endParaRPr lang="en-US"/>
          </a:p>
        </p:txBody>
      </p:sp>
    </p:spTree>
    <p:extLst>
      <p:ext uri="{BB962C8B-B14F-4D97-AF65-F5344CB8AC3E}">
        <p14:creationId xmlns:p14="http://schemas.microsoft.com/office/powerpoint/2010/main" val="133534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Yes, a protected communication includes lawful communications to the Inspector General</a:t>
            </a:r>
          </a:p>
          <a:p>
            <a:pPr marL="228600" indent="-228600">
              <a:buAutoNum type="arabicPeriod"/>
            </a:pPr>
            <a:r>
              <a:rPr lang="en-US" dirty="0" smtClean="0"/>
              <a:t>Arguably</a:t>
            </a:r>
            <a:r>
              <a:rPr lang="en-US" baseline="0" dirty="0" smtClean="0"/>
              <a:t> no. The </a:t>
            </a:r>
            <a:r>
              <a:rPr lang="en-US" i="1" baseline="0" dirty="0" err="1" smtClean="0"/>
              <a:t>actus</a:t>
            </a:r>
            <a:r>
              <a:rPr lang="en-US" i="1" baseline="0" dirty="0" smtClean="0"/>
              <a:t> </a:t>
            </a:r>
            <a:r>
              <a:rPr lang="en-US" i="1" baseline="0" dirty="0" err="1" smtClean="0"/>
              <a:t>reus</a:t>
            </a:r>
            <a:r>
              <a:rPr lang="en-US" i="1" baseline="0" dirty="0" smtClean="0"/>
              <a:t> </a:t>
            </a:r>
            <a:r>
              <a:rPr lang="en-US" baseline="0" dirty="0" smtClean="0"/>
              <a:t>of the offense requires that the Accused either take or threaten to take adverse personnel action or withhold favorable personnel action with the intent to retaliate. “Personnel action” is defined as “any action taken on a SM that affects, or has the potential to affect, that SM’s current position or career, including promotion, disciplinary or other corrective action, transfer or reassignment… There is no evidence in these facts that the commander took any personnel action that would adversely affect any of those things.  </a:t>
            </a:r>
          </a:p>
          <a:p>
            <a:pPr marL="228600" indent="-228600">
              <a:buAutoNum type="arabicPeriod"/>
            </a:pPr>
            <a:r>
              <a:rPr lang="en-US" baseline="0" dirty="0" smtClean="0"/>
              <a:t>No.</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48</a:t>
            </a:fld>
            <a:endParaRPr lang="en-US"/>
          </a:p>
        </p:txBody>
      </p:sp>
    </p:spTree>
    <p:extLst>
      <p:ext uri="{BB962C8B-B14F-4D97-AF65-F5344CB8AC3E}">
        <p14:creationId xmlns:p14="http://schemas.microsoft.com/office/powerpoint/2010/main" val="3369440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a:t>
            </a:fld>
            <a:endParaRPr lang="en-US"/>
          </a:p>
        </p:txBody>
      </p:sp>
    </p:spTree>
    <p:extLst>
      <p:ext uri="{BB962C8B-B14F-4D97-AF65-F5344CB8AC3E}">
        <p14:creationId xmlns:p14="http://schemas.microsoft.com/office/powerpoint/2010/main" val="41246643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50</a:t>
            </a:fld>
            <a:endParaRPr lang="en-US"/>
          </a:p>
        </p:txBody>
      </p:sp>
    </p:spTree>
    <p:extLst>
      <p:ext uri="{BB962C8B-B14F-4D97-AF65-F5344CB8AC3E}">
        <p14:creationId xmlns:p14="http://schemas.microsoft.com/office/powerpoint/2010/main" val="89428855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Moved from Art 111.  This</a:t>
            </a:r>
            <a:r>
              <a:rPr lang="en-US" baseline="0" dirty="0" smtClean="0"/>
              <a:t> Article now defines the statutory limit as .08 (changed from .10).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51</a:t>
            </a:fld>
            <a:endParaRPr lang="en-US"/>
          </a:p>
        </p:txBody>
      </p:sp>
    </p:spTree>
    <p:extLst>
      <p:ext uri="{BB962C8B-B14F-4D97-AF65-F5344CB8AC3E}">
        <p14:creationId xmlns:p14="http://schemas.microsoft.com/office/powerpoint/2010/main" val="6751880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 120(b)(1)(B) criminalizes conduct when an accused has committed a sexual act against a victim w/o consent, but describes</a:t>
            </a:r>
            <a:r>
              <a:rPr lang="en-US" baseline="0" dirty="0" smtClean="0"/>
              <a:t> such conduct as committing bodily harm, which is confusing in that it implies the government must prove some additional physical harm beyond the sexual act itself. Replacing “bodily harm” with “without the consent of the other person” will remove such confusion.</a:t>
            </a:r>
          </a:p>
          <a:p>
            <a:endParaRPr lang="en-US" dirty="0" smtClean="0"/>
          </a:p>
          <a:p>
            <a:r>
              <a:rPr lang="en-US" dirty="0" smtClean="0"/>
              <a:t>The following</a:t>
            </a:r>
            <a:r>
              <a:rPr lang="en-US" baseline="0" dirty="0" smtClean="0"/>
              <a:t> language in the 2016 MCM at paragraph 45c(4) has been removed:  </a:t>
            </a:r>
            <a:r>
              <a:rPr lang="en-US" i="1" baseline="0" dirty="0" smtClean="0"/>
              <a:t>Consent as an element</a:t>
            </a:r>
            <a:r>
              <a:rPr lang="en-US" baseline="0" dirty="0" smtClean="0"/>
              <a:t>. Lack of consent is not an element of any offense under this paragraph unless expressly stated. Consent may be relevant for other purposes.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52</a:t>
            </a:fld>
            <a:endParaRPr lang="en-US"/>
          </a:p>
        </p:txBody>
      </p:sp>
    </p:spTree>
    <p:extLst>
      <p:ext uri="{BB962C8B-B14F-4D97-AF65-F5344CB8AC3E}">
        <p14:creationId xmlns:p14="http://schemas.microsoft.com/office/powerpoint/2010/main" val="21055348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sexual assault cases involved</a:t>
            </a:r>
            <a:r>
              <a:rPr lang="en-US" baseline="0" dirty="0" smtClean="0"/>
              <a:t> an alleged victim incapable of consenting due to impairment by alcohol or other intoxicating substances. </a:t>
            </a:r>
            <a:r>
              <a:rPr lang="en-US" dirty="0" smtClean="0"/>
              <a:t>An absence</a:t>
            </a:r>
            <a:r>
              <a:rPr lang="en-US" baseline="0" dirty="0" smtClean="0"/>
              <a:t> of a uniform definition for “incapable of consenting” required practitioners and court-martial panels to interpret the term’s application in each case.</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53</a:t>
            </a:fld>
            <a:endParaRPr lang="en-US"/>
          </a:p>
        </p:txBody>
      </p:sp>
    </p:spTree>
    <p:extLst>
      <p:ext uri="{BB962C8B-B14F-4D97-AF65-F5344CB8AC3E}">
        <p14:creationId xmlns:p14="http://schemas.microsoft.com/office/powerpoint/2010/main" val="21850813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Amendments to sexual act definition stemmed from concerns that the definition</a:t>
            </a:r>
            <a:r>
              <a:rPr lang="en-US" baseline="0" dirty="0" smtClean="0"/>
              <a:t> of “sexual act” was overbroad. Under the current definition, an Accused could place his finger into the mouth of another without any sexual purpose (rather with the intent only to abuse/humiliate/harass/degrade) and still be found guilty of a sex offense.</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54</a:t>
            </a:fld>
            <a:endParaRPr lang="en-US"/>
          </a:p>
        </p:txBody>
      </p:sp>
    </p:spTree>
    <p:extLst>
      <p:ext uri="{BB962C8B-B14F-4D97-AF65-F5344CB8AC3E}">
        <p14:creationId xmlns:p14="http://schemas.microsoft.com/office/powerpoint/2010/main" val="3270544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Changes stemmed from concerns that the definition was overbroad and could cover conduct that should not require sex offender registration. The broad</a:t>
            </a:r>
            <a:r>
              <a:rPr lang="en-US" baseline="0" dirty="0" smtClean="0"/>
              <a:t> language allowing for conviction of a sexual crime when any body part touched any other body part created the possibility for absurd outcomes that could require sex offender registration for acts of touching that are not necessarily sexual. </a:t>
            </a:r>
          </a:p>
          <a:p>
            <a:r>
              <a:rPr lang="en-US" baseline="0" dirty="0" smtClean="0"/>
              <a:t> </a:t>
            </a:r>
            <a:endParaRPr lang="en-US" dirty="0" smtClean="0"/>
          </a:p>
          <a:p>
            <a:r>
              <a:rPr lang="en-US" dirty="0" smtClean="0"/>
              <a:t>More specifically defines “genitalia”</a:t>
            </a:r>
          </a:p>
          <a:p>
            <a:r>
              <a:rPr lang="en-US" dirty="0" smtClean="0"/>
              <a:t>Gets rid of the language defining sexual contact as any part of the Accused’s body making contact with any portion of the alleged victim’s body</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56</a:t>
            </a:fld>
            <a:endParaRPr lang="en-US"/>
          </a:p>
        </p:txBody>
      </p:sp>
    </p:spTree>
    <p:extLst>
      <p:ext uri="{BB962C8B-B14F-4D97-AF65-F5344CB8AC3E}">
        <p14:creationId xmlns:p14="http://schemas.microsoft.com/office/powerpoint/2010/main" val="65729079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Military</a:t>
            </a:r>
            <a:r>
              <a:rPr lang="en-US" baseline="0" dirty="0" smtClean="0"/>
              <a:t> justice practitioners indicated to the JPP and Subcommittee that the definition of consent in Art 120(g)(8) is confusing in some areas and still retains vestiges of outdated rape laws that could be interpreted as requiring a victim to physically resist an attacker before a fact-finder can conclude there was a lack of consent.</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57</a:t>
            </a:fld>
            <a:endParaRPr lang="en-US"/>
          </a:p>
        </p:txBody>
      </p:sp>
    </p:spTree>
    <p:extLst>
      <p:ext uri="{BB962C8B-B14F-4D97-AF65-F5344CB8AC3E}">
        <p14:creationId xmlns:p14="http://schemas.microsoft.com/office/powerpoint/2010/main" val="162178158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61</a:t>
            </a:fld>
            <a:endParaRPr lang="en-US"/>
          </a:p>
        </p:txBody>
      </p:sp>
    </p:spTree>
    <p:extLst>
      <p:ext uri="{BB962C8B-B14F-4D97-AF65-F5344CB8AC3E}">
        <p14:creationId xmlns:p14="http://schemas.microsoft.com/office/powerpoint/2010/main" val="4684485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Changes</a:t>
            </a:r>
            <a:r>
              <a:rPr lang="en-US" baseline="0" dirty="0" smtClean="0"/>
              <a:t> are based on 18 USC 113 – assaults within maritime and territorial jurisdiction</a:t>
            </a:r>
            <a:endParaRPr lang="en-US" dirty="0" smtClean="0"/>
          </a:p>
          <a:p>
            <a:endParaRPr lang="en-US" dirty="0" smtClean="0"/>
          </a:p>
          <a:p>
            <a:r>
              <a:rPr lang="en-US" dirty="0" smtClean="0"/>
              <a:t>Art 128(b)(1) requires the</a:t>
            </a:r>
            <a:r>
              <a:rPr lang="en-US" baseline="0" dirty="0" smtClean="0"/>
              <a:t> government to prove the Accused used the dangerous weapon or other means in a manner likely to produce death or grievous bodily harm</a:t>
            </a:r>
          </a:p>
          <a:p>
            <a:r>
              <a:rPr lang="en-US" baseline="0" dirty="0" smtClean="0"/>
              <a:t>The new statute removes the language about other force or means likely to produce death or grievous bodily harm and instead focuses on the Accused’s intent and redefines dangerous weapon. </a:t>
            </a:r>
          </a:p>
          <a:p>
            <a:endParaRPr lang="en-US" baseline="0" dirty="0" smtClean="0"/>
          </a:p>
          <a:p>
            <a:r>
              <a:rPr lang="en-US" baseline="0" dirty="0" smtClean="0"/>
              <a:t>128(b)(2) – introduces a new category of harm – substantial bodily harm – a “middle tier” of harm borrowed from federal law and allows courts-martial to more accurately respond to the extent of harm caused</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62</a:t>
            </a:fld>
            <a:endParaRPr lang="en-US"/>
          </a:p>
        </p:txBody>
      </p:sp>
    </p:spTree>
    <p:extLst>
      <p:ext uri="{BB962C8B-B14F-4D97-AF65-F5344CB8AC3E}">
        <p14:creationId xmlns:p14="http://schemas.microsoft.com/office/powerpoint/2010/main" val="10427902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longer have to demonstrate that the natural and probable</a:t>
            </a:r>
            <a:r>
              <a:rPr lang="en-US" baseline="0" dirty="0" smtClean="0"/>
              <a:t> consequence of a particular use is grievous bodily harm or death.</a:t>
            </a:r>
          </a:p>
          <a:p>
            <a:endParaRPr lang="en-US" baseline="0" dirty="0" smtClean="0"/>
          </a:p>
          <a:p>
            <a:r>
              <a:rPr lang="en-US" sz="1200" i="1" kern="1200" smtClean="0">
                <a:solidFill>
                  <a:schemeClr val="tx1"/>
                </a:solidFill>
                <a:effectLst/>
                <a:latin typeface="+mn-lt"/>
                <a:ea typeface="+mn-ea"/>
                <a:cs typeface="+mn-cs"/>
              </a:rPr>
              <a:t>Sentence aggravation for </a:t>
            </a:r>
            <a:r>
              <a:rPr lang="en-US" sz="1200" i="1" kern="1200" dirty="0" smtClean="0">
                <a:solidFill>
                  <a:schemeClr val="tx1"/>
                </a:solidFill>
                <a:effectLst/>
                <a:latin typeface="+mn-lt"/>
                <a:ea typeface="+mn-ea"/>
                <a:cs typeface="+mn-cs"/>
              </a:rPr>
              <a:t>assault/</a:t>
            </a:r>
            <a:r>
              <a:rPr lang="en-US" sz="1200" i="1" kern="1200" dirty="0" err="1" smtClean="0">
                <a:solidFill>
                  <a:schemeClr val="tx1"/>
                </a:solidFill>
                <a:effectLst/>
                <a:latin typeface="+mn-lt"/>
                <a:ea typeface="+mn-ea"/>
                <a:cs typeface="+mn-cs"/>
              </a:rPr>
              <a:t>agg</a:t>
            </a:r>
            <a:r>
              <a:rPr lang="en-US" sz="1200" i="1" kern="1200" dirty="0" smtClean="0">
                <a:solidFill>
                  <a:schemeClr val="tx1"/>
                </a:solidFill>
                <a:effectLst/>
                <a:latin typeface="+mn-lt"/>
                <a:ea typeface="+mn-ea"/>
                <a:cs typeface="+mn-cs"/>
              </a:rPr>
              <a:t> assault when committed upon a child under the age of 16 years, spouse, intimate partner, or an immediate family member. </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63</a:t>
            </a:fld>
            <a:endParaRPr lang="en-US"/>
          </a:p>
        </p:txBody>
      </p:sp>
    </p:spTree>
    <p:extLst>
      <p:ext uri="{BB962C8B-B14F-4D97-AF65-F5344CB8AC3E}">
        <p14:creationId xmlns:p14="http://schemas.microsoft.com/office/powerpoint/2010/main" val="282028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a:t>
            </a:fld>
            <a:endParaRPr lang="en-US"/>
          </a:p>
        </p:txBody>
      </p:sp>
    </p:spTree>
    <p:extLst>
      <p:ext uri="{BB962C8B-B14F-4D97-AF65-F5344CB8AC3E}">
        <p14:creationId xmlns:p14="http://schemas.microsoft.com/office/powerpoint/2010/main" val="8227306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Migrated from Art 134 with some changes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64</a:t>
            </a:fld>
            <a:endParaRPr lang="en-US"/>
          </a:p>
        </p:txBody>
      </p:sp>
    </p:spTree>
    <p:extLst>
      <p:ext uri="{BB962C8B-B14F-4D97-AF65-F5344CB8AC3E}">
        <p14:creationId xmlns:p14="http://schemas.microsoft.com/office/powerpoint/2010/main" val="38395270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Migrated from Art 134 with some changes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65</a:t>
            </a:fld>
            <a:endParaRPr lang="en-US"/>
          </a:p>
        </p:txBody>
      </p:sp>
    </p:spTree>
    <p:extLst>
      <p:ext uri="{BB962C8B-B14F-4D97-AF65-F5344CB8AC3E}">
        <p14:creationId xmlns:p14="http://schemas.microsoft.com/office/powerpoint/2010/main" val="30171814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Migrated from Art 134 with some changes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66</a:t>
            </a:fld>
            <a:endParaRPr lang="en-US"/>
          </a:p>
        </p:txBody>
      </p:sp>
    </p:spTree>
    <p:extLst>
      <p:ext uri="{BB962C8B-B14F-4D97-AF65-F5344CB8AC3E}">
        <p14:creationId xmlns:p14="http://schemas.microsoft.com/office/powerpoint/2010/main" val="12486034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67</a:t>
            </a:fld>
            <a:endParaRPr lang="en-US"/>
          </a:p>
        </p:txBody>
      </p:sp>
    </p:spTree>
    <p:extLst>
      <p:ext uri="{BB962C8B-B14F-4D97-AF65-F5344CB8AC3E}">
        <p14:creationId xmlns:p14="http://schemas.microsoft.com/office/powerpoint/2010/main" val="36366509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68</a:t>
            </a:fld>
            <a:endParaRPr lang="en-US"/>
          </a:p>
        </p:txBody>
      </p:sp>
    </p:spTree>
    <p:extLst>
      <p:ext uri="{BB962C8B-B14F-4D97-AF65-F5344CB8AC3E}">
        <p14:creationId xmlns:p14="http://schemas.microsoft.com/office/powerpoint/2010/main" val="14648960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69</a:t>
            </a:fld>
            <a:endParaRPr lang="en-US"/>
          </a:p>
        </p:txBody>
      </p:sp>
    </p:spTree>
    <p:extLst>
      <p:ext uri="{BB962C8B-B14F-4D97-AF65-F5344CB8AC3E}">
        <p14:creationId xmlns:p14="http://schemas.microsoft.com/office/powerpoint/2010/main" val="239105989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Intimate partner</a:t>
            </a:r>
            <a:r>
              <a:rPr lang="en-US" baseline="0" dirty="0" smtClean="0"/>
              <a:t> currently appears in the definition of “immediate family” in the statute, but it is now moved from the definition section to 130(a)</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70</a:t>
            </a:fld>
            <a:endParaRPr lang="en-US"/>
          </a:p>
        </p:txBody>
      </p:sp>
    </p:spTree>
    <p:extLst>
      <p:ext uri="{BB962C8B-B14F-4D97-AF65-F5344CB8AC3E}">
        <p14:creationId xmlns:p14="http://schemas.microsoft.com/office/powerpoint/2010/main" val="36959588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18 U.S.C. § 2261A (Interstate stalking)</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71</a:t>
            </a:fld>
            <a:endParaRPr lang="en-US"/>
          </a:p>
        </p:txBody>
      </p:sp>
    </p:spTree>
    <p:extLst>
      <p:ext uri="{BB962C8B-B14F-4D97-AF65-F5344CB8AC3E}">
        <p14:creationId xmlns:p14="http://schemas.microsoft.com/office/powerpoint/2010/main" val="22582305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taken from 18 USC 115; amendment conforms</a:t>
            </a:r>
            <a:r>
              <a:rPr lang="en-US" baseline="0" dirty="0" smtClean="0"/>
              <a:t> military definition to federal</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72</a:t>
            </a:fld>
            <a:endParaRPr lang="en-US"/>
          </a:p>
        </p:txBody>
      </p:sp>
    </p:spTree>
    <p:extLst>
      <p:ext uri="{BB962C8B-B14F-4D97-AF65-F5344CB8AC3E}">
        <p14:creationId xmlns:p14="http://schemas.microsoft.com/office/powerpoint/2010/main" val="30447329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73</a:t>
            </a:fld>
            <a:endParaRPr lang="en-US"/>
          </a:p>
        </p:txBody>
      </p:sp>
    </p:spTree>
    <p:extLst>
      <p:ext uri="{BB962C8B-B14F-4D97-AF65-F5344CB8AC3E}">
        <p14:creationId xmlns:p14="http://schemas.microsoft.com/office/powerpoint/2010/main" val="3293582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20</a:t>
            </a:fld>
            <a:endParaRPr lang="en-US"/>
          </a:p>
        </p:txBody>
      </p:sp>
    </p:spTree>
    <p:extLst>
      <p:ext uri="{BB962C8B-B14F-4D97-AF65-F5344CB8AC3E}">
        <p14:creationId xmlns:p14="http://schemas.microsoft.com/office/powerpoint/2010/main" val="21120233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Expanded to cover threats to former spouses and individuals who have been in an intimate relationship with the targeted person</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74</a:t>
            </a:fld>
            <a:endParaRPr lang="en-US"/>
          </a:p>
        </p:txBody>
      </p:sp>
    </p:spTree>
    <p:extLst>
      <p:ext uri="{BB962C8B-B14F-4D97-AF65-F5344CB8AC3E}">
        <p14:creationId xmlns:p14="http://schemas.microsoft.com/office/powerpoint/2010/main" val="2833564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75</a:t>
            </a:fld>
            <a:endParaRPr lang="en-US"/>
          </a:p>
        </p:txBody>
      </p:sp>
    </p:spTree>
    <p:extLst>
      <p:ext uri="{BB962C8B-B14F-4D97-AF65-F5344CB8AC3E}">
        <p14:creationId xmlns:p14="http://schemas.microsoft.com/office/powerpoint/2010/main" val="427901287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As used in the preceding sentence, the term “crimes and offenses not capital” includes any conduct engaged in outside the United States, as defined in section 5 of title 18, that would constitute a crime or offense not capital if the conduct had been engaged in within the special maritime and territorial jurisdiction of the United States, as defined in section 7 of title 18. </a:t>
            </a:r>
          </a:p>
          <a:p>
            <a:endParaRPr lang="en-US"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2016 amendment to Article 134 will cover all non-capital federal crimes, regardless of where they were committed. The Military Justice Review Group noted that this amendment will make military practice uniform throughout the world and better align Article 134 with the Military Extraterritorial Jurisdiction Act.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This amendment is intended to provide worldwide application of the UCMJ, consistent with congressional intent reflected in Article 5 UCMJ.</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Federal offenses under clause 3 (crimes and offenses not capital) are not “extra-territorial,” unless the federal offenses themselves are of general applicability. Otherwise, the government must charge federal crimes only indirectly by utilizing clauses 1 and 2, along with the terminal element. The main difficulty with the indirect method of charging federal civilian crimes under Article 134 is that, for most crimes committed outside the United States, the terminal element must also be alleged and proven in addition to the elements of the federal crime, while the terminal element does not have to be alleged and proven for crimes committed in the United States. This discrepancy undermines the uniform treatment of military members under the UCMJ.</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76</a:t>
            </a:fld>
            <a:endParaRPr lang="en-US"/>
          </a:p>
        </p:txBody>
      </p:sp>
    </p:spTree>
    <p:extLst>
      <p:ext uri="{BB962C8B-B14F-4D97-AF65-F5344CB8AC3E}">
        <p14:creationId xmlns:p14="http://schemas.microsoft.com/office/powerpoint/2010/main" val="18789282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(2) </a:t>
            </a:r>
            <a:r>
              <a:rPr lang="en-US" sz="1200" b="0" i="1" u="none" strike="noStrike" kern="1200" baseline="0" dirty="0" smtClean="0">
                <a:solidFill>
                  <a:schemeClr val="tx1"/>
                </a:solidFill>
                <a:latin typeface="+mn-lt"/>
                <a:ea typeface="+mn-ea"/>
                <a:cs typeface="+mn-cs"/>
              </a:rPr>
              <a:t>Federal “Child pornography” and “Obscenity” offenses. </a:t>
            </a:r>
            <a:r>
              <a:rPr lang="en-US" sz="1200" b="0" i="0" u="none" strike="noStrike" kern="1200" baseline="0" dirty="0" smtClean="0">
                <a:solidFill>
                  <a:schemeClr val="tx1"/>
                </a:solidFill>
                <a:latin typeface="+mn-lt"/>
                <a:ea typeface="+mn-ea"/>
                <a:cs typeface="+mn-cs"/>
              </a:rPr>
              <a:t>Practitioners are advised that the Title 18, United States Code, criminalizes the production, distribution, possession with intent to distribute, possession, and receipt of sexually explicit images of actual children under the age of 18. </a:t>
            </a:r>
            <a:r>
              <a:rPr lang="en-US" sz="1200" b="0" i="1" u="none" strike="noStrike" kern="1200" baseline="0" dirty="0" smtClean="0">
                <a:solidFill>
                  <a:schemeClr val="tx1"/>
                </a:solidFill>
                <a:latin typeface="+mn-lt"/>
                <a:ea typeface="+mn-ea"/>
                <a:cs typeface="+mn-cs"/>
              </a:rPr>
              <a:t>See </a:t>
            </a:r>
            <a:r>
              <a:rPr lang="en-US" sz="1200" b="0" i="0" u="none" strike="noStrike" kern="1200" baseline="0" dirty="0" smtClean="0">
                <a:solidFill>
                  <a:schemeClr val="tx1"/>
                </a:solidFill>
                <a:latin typeface="+mn-lt"/>
                <a:ea typeface="+mn-ea"/>
                <a:cs typeface="+mn-cs"/>
              </a:rPr>
              <a:t>18 U.S.C. §§ 2251; 2252A. Practitioners may charge these offenses utilizing Article 134, clause 3 (crimes and offenses not capital). Practitioners are further advised that Title 18 United States Code, Chapter 71, criminalizes the production of “obscene images,” that is, visual depictions of any kind, including a drawing, cartoon, sculpture, or painting. Such images are considered obscene under federal law when they depict minors involved in sexually explicit activity, and/or engaging in bestiality, sadistic or masochistic abuse. </a:t>
            </a:r>
            <a:r>
              <a:rPr lang="en-US" sz="1200" b="0" i="1" u="none" strike="noStrike" kern="1200" baseline="0" dirty="0" smtClean="0">
                <a:solidFill>
                  <a:schemeClr val="tx1"/>
                </a:solidFill>
                <a:latin typeface="+mn-lt"/>
                <a:ea typeface="+mn-ea"/>
                <a:cs typeface="+mn-cs"/>
              </a:rPr>
              <a:t>See </a:t>
            </a:r>
            <a:r>
              <a:rPr lang="en-US" sz="1200" b="0" i="0" u="none" strike="noStrike" kern="1200" baseline="0" dirty="0" smtClean="0">
                <a:solidFill>
                  <a:schemeClr val="tx1"/>
                </a:solidFill>
                <a:latin typeface="+mn-lt"/>
                <a:ea typeface="+mn-ea"/>
                <a:cs typeface="+mn-cs"/>
              </a:rPr>
              <a:t>18 U.S.C. § 1466A. These federal obscenity offenses may likewise be prosecuted at courts-martial via Article 134, clause 3. </a:t>
            </a:r>
          </a:p>
          <a:p>
            <a:r>
              <a:rPr lang="en-US" sz="1200" b="0" i="0" u="none" strike="noStrike" kern="1200" baseline="0" dirty="0" smtClean="0">
                <a:solidFill>
                  <a:schemeClr val="tx1"/>
                </a:solidFill>
                <a:latin typeface="+mn-lt"/>
                <a:ea typeface="+mn-ea"/>
                <a:cs typeface="+mn-cs"/>
              </a:rPr>
              <a:t>(3) </a:t>
            </a:r>
            <a:r>
              <a:rPr lang="en-US" sz="1200" b="0" i="1" u="none" strike="noStrike" kern="1200" baseline="0" dirty="0" smtClean="0">
                <a:solidFill>
                  <a:schemeClr val="tx1"/>
                </a:solidFill>
                <a:latin typeface="+mn-lt"/>
                <a:ea typeface="+mn-ea"/>
                <a:cs typeface="+mn-cs"/>
              </a:rPr>
              <a:t>State “child pornography” and “obscenity” offenses</a:t>
            </a:r>
            <a:r>
              <a:rPr lang="en-US" sz="1200" b="0" i="0" u="none" strike="noStrike" kern="1200" baseline="0" dirty="0" smtClean="0">
                <a:solidFill>
                  <a:schemeClr val="tx1"/>
                </a:solidFill>
                <a:latin typeface="+mn-lt"/>
                <a:ea typeface="+mn-ea"/>
                <a:cs typeface="+mn-cs"/>
              </a:rPr>
              <a:t>. If a Servicemember violates an applicable state child pornography or obscenity statute within the jurisdiction of a given state, the substance of that state child pornography and obscenity law may be charged via Article 134, clause 2 as conduct “of a nature to bring discredit upon the armed forces.” When so charged, the Article 134 charge should recite every applicable element under the state statute. The maximum punishment for such offenses is the applicable maximum punishment prescribed for such an offense under state law.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77</a:t>
            </a:fld>
            <a:endParaRPr lang="en-US"/>
          </a:p>
        </p:txBody>
      </p:sp>
    </p:spTree>
    <p:extLst>
      <p:ext uri="{BB962C8B-B14F-4D97-AF65-F5344CB8AC3E}">
        <p14:creationId xmlns:p14="http://schemas.microsoft.com/office/powerpoint/2010/main" val="36455249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78</a:t>
            </a:fld>
            <a:endParaRPr lang="en-US"/>
          </a:p>
        </p:txBody>
      </p:sp>
    </p:spTree>
    <p:extLst>
      <p:ext uri="{BB962C8B-B14F-4D97-AF65-F5344CB8AC3E}">
        <p14:creationId xmlns:p14="http://schemas.microsoft.com/office/powerpoint/2010/main" val="259796906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79</a:t>
            </a:fld>
            <a:endParaRPr lang="en-US"/>
          </a:p>
        </p:txBody>
      </p:sp>
    </p:spTree>
    <p:extLst>
      <p:ext uri="{BB962C8B-B14F-4D97-AF65-F5344CB8AC3E}">
        <p14:creationId xmlns:p14="http://schemas.microsoft.com/office/powerpoint/2010/main" val="263219039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234" indent="-228234">
              <a:buAutoNum type="arabicPeriod"/>
            </a:pPr>
            <a:r>
              <a:rPr lang="en-US" dirty="0" smtClean="0"/>
              <a:t>Under</a:t>
            </a:r>
            <a:r>
              <a:rPr lang="en-US" baseline="0" dirty="0" smtClean="0"/>
              <a:t> the MCM 2016, adultery required “sexual intercourse” between the parties. Same-sex sexual relations were not charged as adultery, but rather as conduct unbecoming under Art 133 or as fraternization if applicable. The MJBB defines “sexual intercourse” as “any penetration, however slight, of the female sex organ by the penis.”</a:t>
            </a:r>
          </a:p>
          <a:p>
            <a:pPr marL="228234" indent="-228234">
              <a:buAutoNum type="arabicPeriod"/>
            </a:pPr>
            <a:r>
              <a:rPr lang="en-US" baseline="0" dirty="0" smtClean="0"/>
              <a:t>Under the MJA 2016, this offense could be charged under Art 134: extra-marital sexual conduct provided the sexual acts included oral to genital sexual intercourse. </a:t>
            </a:r>
          </a:p>
          <a:p>
            <a:pPr marL="228234" indent="-228234">
              <a:buAutoNum type="arabicPeriod"/>
            </a:pPr>
            <a:r>
              <a:rPr lang="en-US" baseline="0" dirty="0" smtClean="0"/>
              <a:t>Yes, because extramarital sexual conduct is an Article 134 offense, the </a:t>
            </a:r>
            <a:r>
              <a:rPr lang="en-US" baseline="0" dirty="0" err="1" smtClean="0"/>
              <a:t>Gov</a:t>
            </a:r>
            <a:r>
              <a:rPr lang="en-US" baseline="0" dirty="0" smtClean="0"/>
              <a:t> still must prove the terminal element.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80</a:t>
            </a:fld>
            <a:endParaRPr lang="en-US"/>
          </a:p>
        </p:txBody>
      </p:sp>
    </p:spTree>
    <p:extLst>
      <p:ext uri="{BB962C8B-B14F-4D97-AF65-F5344CB8AC3E}">
        <p14:creationId xmlns:p14="http://schemas.microsoft.com/office/powerpoint/2010/main" val="15529359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Article 43 provides a shorter statute of limitations for child abuse offenses</a:t>
            </a:r>
          </a:p>
          <a:p>
            <a:r>
              <a:rPr lang="en-US" sz="1200" b="0" i="0" u="none" strike="noStrike" kern="1200" baseline="0" dirty="0" smtClean="0">
                <a:solidFill>
                  <a:schemeClr val="tx1"/>
                </a:solidFill>
                <a:latin typeface="+mn-lt"/>
                <a:ea typeface="+mn-ea"/>
                <a:cs typeface="+mn-cs"/>
              </a:rPr>
              <a:t>when the victim is no longer alive. Under Article 43(b)(2)(A), the limitation period is five</a:t>
            </a:r>
          </a:p>
          <a:p>
            <a:r>
              <a:rPr lang="en-US" sz="1200" b="0" i="0" u="none" strike="noStrike" kern="1200" baseline="0" dirty="0" smtClean="0">
                <a:solidFill>
                  <a:schemeClr val="tx1"/>
                </a:solidFill>
                <a:latin typeface="+mn-lt"/>
                <a:ea typeface="+mn-ea"/>
                <a:cs typeface="+mn-cs"/>
              </a:rPr>
              <a:t>years or the life of the child, whichever is longer; under 18 U.S.C. § 3283 the statute of</a:t>
            </a:r>
          </a:p>
          <a:p>
            <a:r>
              <a:rPr lang="en-US" sz="1200" b="0" i="0" u="none" strike="noStrike" kern="1200" baseline="0" dirty="0" smtClean="0">
                <a:solidFill>
                  <a:schemeClr val="tx1"/>
                </a:solidFill>
                <a:latin typeface="+mn-lt"/>
                <a:ea typeface="+mn-ea"/>
                <a:cs typeface="+mn-cs"/>
              </a:rPr>
              <a:t>limitations is ten years or the life of the child, whichever is longer. In 2006, Congress raised the limitations period in the Title 18 provision from five years to ten years.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cases where DNA testing implicates an identified person in the commission of a felony,</a:t>
            </a:r>
          </a:p>
          <a:p>
            <a:r>
              <a:rPr lang="en-US" sz="1200" b="0" i="0" u="none" strike="noStrike" kern="1200" baseline="0" dirty="0" smtClean="0">
                <a:solidFill>
                  <a:schemeClr val="tx1"/>
                </a:solidFill>
                <a:latin typeface="+mn-lt"/>
                <a:ea typeface="+mn-ea"/>
                <a:cs typeface="+mn-cs"/>
              </a:rPr>
              <a:t>18 U.S.C. § 3297 provides that “no statute of limitations that would otherwise preclude</a:t>
            </a:r>
          </a:p>
          <a:p>
            <a:r>
              <a:rPr lang="en-US" sz="1200" b="0" i="0" u="none" strike="noStrike" kern="1200" baseline="0" dirty="0" smtClean="0">
                <a:solidFill>
                  <a:schemeClr val="tx1"/>
                </a:solidFill>
                <a:latin typeface="+mn-lt"/>
                <a:ea typeface="+mn-ea"/>
                <a:cs typeface="+mn-cs"/>
              </a:rPr>
              <a:t>prosecution of the offense shall preclude such prosecution until a period of time following the implication of the person by DNA testing has elapsed that is equal to the otherwise applicable limitation period.”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Under current law, a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who commits the offense of fraudulent enlistment</a:t>
            </a:r>
          </a:p>
          <a:p>
            <a:r>
              <a:rPr lang="en-US" sz="1200" b="0" i="0" u="none" strike="noStrike" kern="1200" baseline="0" dirty="0" smtClean="0">
                <a:solidFill>
                  <a:schemeClr val="tx1"/>
                </a:solidFill>
                <a:latin typeface="+mn-lt"/>
                <a:ea typeface="+mn-ea"/>
                <a:cs typeface="+mn-cs"/>
              </a:rPr>
              <a:t>would be subject to prosecution for violation of Article 83 until five years from the day he</a:t>
            </a:r>
          </a:p>
          <a:p>
            <a:r>
              <a:rPr lang="en-US" sz="1200" b="0" i="0" u="none" strike="noStrike" kern="1200" baseline="0" dirty="0" smtClean="0">
                <a:solidFill>
                  <a:schemeClr val="tx1"/>
                </a:solidFill>
                <a:latin typeface="+mn-lt"/>
                <a:ea typeface="+mn-ea"/>
                <a:cs typeface="+mn-cs"/>
              </a:rPr>
              <a:t>or she began receiving pay. Some enlistments and appointments last six years or more, and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be in inactive-duty status for several years while receiving education. Such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enter the service fraudulently (for example, by lying about violent crimes committed under another name before enlisting) and only disclose that fact, voluntarily or involuntarily, after the statute of limitations for the offense under Article 83 has already run. When these scenarios arise, courts have strictly applied the 5-year limitations period under Article 43.</a:t>
            </a:r>
          </a:p>
          <a:p>
            <a:r>
              <a:rPr lang="en-US" sz="1200" b="0" i="0" u="none" strike="noStrike" kern="1200" baseline="0" dirty="0" smtClean="0">
                <a:solidFill>
                  <a:schemeClr val="tx1"/>
                </a:solidFill>
                <a:latin typeface="+mn-lt"/>
                <a:ea typeface="+mn-ea"/>
                <a:cs typeface="+mn-cs"/>
              </a:rPr>
              <a:t>This proposal would enhance the ability of the armed services to prosecute fraudulent</a:t>
            </a:r>
          </a:p>
          <a:p>
            <a:r>
              <a:rPr lang="en-US" sz="1200" b="0" i="0" u="none" strike="noStrike" kern="1200" baseline="0" dirty="0" smtClean="0">
                <a:solidFill>
                  <a:schemeClr val="tx1"/>
                </a:solidFill>
                <a:latin typeface="+mn-lt"/>
                <a:ea typeface="+mn-ea"/>
                <a:cs typeface="+mn-cs"/>
              </a:rPr>
              <a:t>enlistment offenses and avoid the scenario where an enlistment or appointment has been</a:t>
            </a:r>
          </a:p>
          <a:p>
            <a:r>
              <a:rPr lang="en-US" sz="1200" b="0" i="0" u="none" strike="noStrike" kern="1200" baseline="0" dirty="0" smtClean="0">
                <a:solidFill>
                  <a:schemeClr val="tx1"/>
                </a:solidFill>
                <a:latin typeface="+mn-lt"/>
                <a:ea typeface="+mn-ea"/>
                <a:cs typeface="+mn-cs"/>
              </a:rPr>
              <a:t>premised on false information and deception, but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is permitted to evade prosecution, and even to reenlist, because five years has elapsed since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first received pay or allowances.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83</a:t>
            </a:fld>
            <a:endParaRPr lang="en-US"/>
          </a:p>
        </p:txBody>
      </p:sp>
    </p:spTree>
    <p:extLst>
      <p:ext uri="{BB962C8B-B14F-4D97-AF65-F5344CB8AC3E}">
        <p14:creationId xmlns:p14="http://schemas.microsoft.com/office/powerpoint/2010/main" val="409859966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We currently</a:t>
            </a:r>
            <a:r>
              <a:rPr lang="en-US" baseline="0" dirty="0" smtClean="0"/>
              <a:t> apply an elements based test which has been provided by CAAF in case law.</a:t>
            </a:r>
          </a:p>
          <a:p>
            <a:pPr marL="171450" indent="-171450">
              <a:buFontTx/>
              <a:buChar char="-"/>
            </a:pPr>
            <a:r>
              <a:rPr lang="en-US" baseline="0" dirty="0" smtClean="0"/>
              <a:t>This current approach will be upended given the change in statutory language</a:t>
            </a:r>
          </a:p>
          <a:p>
            <a:pPr marL="171450" indent="-171450">
              <a:buFontTx/>
              <a:buChar char="-"/>
            </a:pPr>
            <a:r>
              <a:rPr lang="en-US" baseline="0" dirty="0" smtClean="0"/>
              <a:t>This change was intentional and was designed to restore the prior practice (pre-CAAF)</a:t>
            </a:r>
          </a:p>
          <a:p>
            <a:pPr marL="171450" indent="-171450">
              <a:buFontTx/>
              <a:buChar char="-"/>
            </a:pPr>
            <a:r>
              <a:rPr lang="en-US" baseline="0" dirty="0" smtClean="0"/>
              <a:t>CAAF is likely to eventually speak to this issue</a:t>
            </a:r>
          </a:p>
          <a:p>
            <a:pPr marL="171450" indent="-171450">
              <a:buFontTx/>
              <a:buChar char="-"/>
            </a:pPr>
            <a:endParaRPr lang="en-US" baseline="0" dirty="0" smtClean="0"/>
          </a:p>
          <a:p>
            <a:r>
              <a:rPr lang="en-US" sz="1200" b="0" i="0" u="none" strike="noStrike" kern="1200" baseline="0" dirty="0" smtClean="0">
                <a:solidFill>
                  <a:schemeClr val="tx1"/>
                </a:solidFill>
                <a:latin typeface="+mn-lt"/>
                <a:ea typeface="+mn-ea"/>
                <a:cs typeface="+mn-cs"/>
              </a:rPr>
              <a:t>Applying the elements test as the basis for satisfying Article 79 has resulted in exclusion of Article 134 offenses as lesser included offenses of any enumerated punitive article. This is because the terminal element of Article 134, requiring an offense to be of a nature to discredit the armed forces or prejudicial to good order and discipline, is neither articulated nor inherent in any of the enumerated punitive articles.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As a result, offenses that otherwise would be factually subsumed within a greater offense, </a:t>
            </a:r>
            <a:r>
              <a:rPr lang="en-US" sz="1200" b="0" i="1" u="none" strike="noStrike" kern="1200" baseline="0" dirty="0" smtClean="0">
                <a:solidFill>
                  <a:schemeClr val="tx1"/>
                </a:solidFill>
                <a:latin typeface="+mn-lt"/>
                <a:ea typeface="+mn-ea"/>
                <a:cs typeface="+mn-cs"/>
              </a:rPr>
              <a:t>e.g. </a:t>
            </a:r>
            <a:r>
              <a:rPr lang="en-US" sz="1200" b="0" i="0" u="none" strike="noStrike" kern="1200" baseline="0" dirty="0" smtClean="0">
                <a:solidFill>
                  <a:schemeClr val="tx1"/>
                </a:solidFill>
                <a:latin typeface="+mn-lt"/>
                <a:ea typeface="+mn-ea"/>
                <a:cs typeface="+mn-cs"/>
              </a:rPr>
              <a:t>negligent homicide as a lesser included offense of murder, do not currently qualify as a lesser included offense because of the terminal element of Article 134.</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85</a:t>
            </a:fld>
            <a:endParaRPr lang="en-US"/>
          </a:p>
        </p:txBody>
      </p:sp>
    </p:spTree>
    <p:extLst>
      <p:ext uri="{BB962C8B-B14F-4D97-AF65-F5344CB8AC3E}">
        <p14:creationId xmlns:p14="http://schemas.microsoft.com/office/powerpoint/2010/main" val="38007448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“Elements test” is not constitutionally required if the accused receives notice of the lesser included offenses. Accordingly, the majority of states employ one of the three alternate theories:</a:t>
            </a:r>
          </a:p>
          <a:p>
            <a:r>
              <a:rPr lang="en-US" sz="1200" b="0" i="0" u="none" strike="noStrike" kern="1200" baseline="0" dirty="0" smtClean="0">
                <a:solidFill>
                  <a:schemeClr val="tx1"/>
                </a:solidFill>
                <a:latin typeface="+mn-lt"/>
                <a:ea typeface="+mn-ea"/>
                <a:cs typeface="+mn-cs"/>
              </a:rPr>
              <a:t>(1) cognate-pleadings approach;14 (2) cognate evidence approach;15 and (3) inherently related offense approach. One example is the approach taken by the State of Florida,</a:t>
            </a:r>
          </a:p>
          <a:p>
            <a:r>
              <a:rPr lang="en-US" sz="1200" b="0" i="0" u="none" strike="noStrike" kern="1200" baseline="0" dirty="0" smtClean="0">
                <a:solidFill>
                  <a:schemeClr val="tx1"/>
                </a:solidFill>
                <a:latin typeface="+mn-lt"/>
                <a:ea typeface="+mn-ea"/>
                <a:cs typeface="+mn-cs"/>
              </a:rPr>
              <a:t>where the Florida Supreme Court provides notice by publishing an exhaustive list of lesser included offenses for the state’s criminal code.</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80030AF-6C0D-49A2-AA4B-D71D625BFD0B}" type="slidenum">
              <a:rPr lang="en-US" smtClean="0"/>
              <a:t>86</a:t>
            </a:fld>
            <a:endParaRPr lang="en-US" dirty="0"/>
          </a:p>
        </p:txBody>
      </p:sp>
    </p:spTree>
    <p:extLst>
      <p:ext uri="{BB962C8B-B14F-4D97-AF65-F5344CB8AC3E}">
        <p14:creationId xmlns:p14="http://schemas.microsoft.com/office/powerpoint/2010/main" val="3928933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Offense is bifurcated</a:t>
            </a:r>
            <a:r>
              <a:rPr lang="en-US" baseline="0" dirty="0" smtClean="0"/>
              <a:t> between abuse of training leadership position and abuse of position as a military recruiter</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21</a:t>
            </a:fld>
            <a:endParaRPr lang="en-US"/>
          </a:p>
        </p:txBody>
      </p:sp>
    </p:spTree>
    <p:extLst>
      <p:ext uri="{BB962C8B-B14F-4D97-AF65-F5344CB8AC3E}">
        <p14:creationId xmlns:p14="http://schemas.microsoft.com/office/powerpoint/2010/main" val="48144733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14754A-FA77-4097-AA75-AA193975E7C4}" type="slidenum">
              <a:rPr lang="en-US" smtClean="0"/>
              <a:t>90</a:t>
            </a:fld>
            <a:endParaRPr lang="en-US"/>
          </a:p>
        </p:txBody>
      </p:sp>
    </p:spTree>
    <p:extLst>
      <p:ext uri="{BB962C8B-B14F-4D97-AF65-F5344CB8AC3E}">
        <p14:creationId xmlns:p14="http://schemas.microsoft.com/office/powerpoint/2010/main" val="381918815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Article 43 provides a shorter statute of limitations for child abuse offenses</a:t>
            </a:r>
          </a:p>
          <a:p>
            <a:r>
              <a:rPr lang="en-US" sz="1200" b="0" i="0" u="none" strike="noStrike" kern="1200" baseline="0" dirty="0" smtClean="0">
                <a:solidFill>
                  <a:schemeClr val="tx1"/>
                </a:solidFill>
                <a:latin typeface="+mn-lt"/>
                <a:ea typeface="+mn-ea"/>
                <a:cs typeface="+mn-cs"/>
              </a:rPr>
              <a:t>when the victim is no longer alive. Under Article 43(b)(2)(A), the limitation period is five</a:t>
            </a:r>
          </a:p>
          <a:p>
            <a:r>
              <a:rPr lang="en-US" sz="1200" b="0" i="0" u="none" strike="noStrike" kern="1200" baseline="0" dirty="0" smtClean="0">
                <a:solidFill>
                  <a:schemeClr val="tx1"/>
                </a:solidFill>
                <a:latin typeface="+mn-lt"/>
                <a:ea typeface="+mn-ea"/>
                <a:cs typeface="+mn-cs"/>
              </a:rPr>
              <a:t>years or the life of the child, whichever is longer; under 18 U.S.C. § 3283 the statute of</a:t>
            </a:r>
          </a:p>
          <a:p>
            <a:r>
              <a:rPr lang="en-US" sz="1200" b="0" i="0" u="none" strike="noStrike" kern="1200" baseline="0" dirty="0" smtClean="0">
                <a:solidFill>
                  <a:schemeClr val="tx1"/>
                </a:solidFill>
                <a:latin typeface="+mn-lt"/>
                <a:ea typeface="+mn-ea"/>
                <a:cs typeface="+mn-cs"/>
              </a:rPr>
              <a:t>limitations is ten years or the life of the child, whichever is longer. In 2006, Congress raised the limitations period in the Title 18 provision from five years to ten years.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cases where DNA testing implicates an identified person in the commission of a felony,</a:t>
            </a:r>
          </a:p>
          <a:p>
            <a:r>
              <a:rPr lang="en-US" sz="1200" b="0" i="0" u="none" strike="noStrike" kern="1200" baseline="0" dirty="0" smtClean="0">
                <a:solidFill>
                  <a:schemeClr val="tx1"/>
                </a:solidFill>
                <a:latin typeface="+mn-lt"/>
                <a:ea typeface="+mn-ea"/>
                <a:cs typeface="+mn-cs"/>
              </a:rPr>
              <a:t>18 U.S.C. § 3297 provides that “no statute of limitations that would otherwise preclude</a:t>
            </a:r>
          </a:p>
          <a:p>
            <a:r>
              <a:rPr lang="en-US" sz="1200" b="0" i="0" u="none" strike="noStrike" kern="1200" baseline="0" dirty="0" smtClean="0">
                <a:solidFill>
                  <a:schemeClr val="tx1"/>
                </a:solidFill>
                <a:latin typeface="+mn-lt"/>
                <a:ea typeface="+mn-ea"/>
                <a:cs typeface="+mn-cs"/>
              </a:rPr>
              <a:t>prosecution of the offense shall preclude such prosecution until a period of time following the implication of the person by DNA testing has elapsed that is equal to the otherwise applicable limitation period.”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Under current law, a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who commits the offense of fraudulent enlistment</a:t>
            </a:r>
          </a:p>
          <a:p>
            <a:r>
              <a:rPr lang="en-US" sz="1200" b="0" i="0" u="none" strike="noStrike" kern="1200" baseline="0" dirty="0" smtClean="0">
                <a:solidFill>
                  <a:schemeClr val="tx1"/>
                </a:solidFill>
                <a:latin typeface="+mn-lt"/>
                <a:ea typeface="+mn-ea"/>
                <a:cs typeface="+mn-cs"/>
              </a:rPr>
              <a:t>would be subject to prosecution for violation of Article 83 until five years from the day he</a:t>
            </a:r>
          </a:p>
          <a:p>
            <a:r>
              <a:rPr lang="en-US" sz="1200" b="0" i="0" u="none" strike="noStrike" kern="1200" baseline="0" dirty="0" smtClean="0">
                <a:solidFill>
                  <a:schemeClr val="tx1"/>
                </a:solidFill>
                <a:latin typeface="+mn-lt"/>
                <a:ea typeface="+mn-ea"/>
                <a:cs typeface="+mn-cs"/>
              </a:rPr>
              <a:t>or she began receiving pay. Some enlistments and appointments last six years or more, and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be in inactive-duty status for several years while receiving education. Such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enter the service fraudulently (for example, by lying about violent crimes committed under another name before enlisting) and only disclose that fact, voluntarily or involuntarily, after the statute of limitations for the offense under Article 83 has already run. When these scenarios arise, courts have strictly applied the 5-year limitations period under Article 43.</a:t>
            </a:r>
          </a:p>
          <a:p>
            <a:r>
              <a:rPr lang="en-US" sz="1200" b="0" i="0" u="none" strike="noStrike" kern="1200" baseline="0" dirty="0" smtClean="0">
                <a:solidFill>
                  <a:schemeClr val="tx1"/>
                </a:solidFill>
                <a:latin typeface="+mn-lt"/>
                <a:ea typeface="+mn-ea"/>
                <a:cs typeface="+mn-cs"/>
              </a:rPr>
              <a:t>This proposal would enhance the ability of the armed services to prosecute fraudulent</a:t>
            </a:r>
          </a:p>
          <a:p>
            <a:r>
              <a:rPr lang="en-US" sz="1200" b="0" i="0" u="none" strike="noStrike" kern="1200" baseline="0" dirty="0" smtClean="0">
                <a:solidFill>
                  <a:schemeClr val="tx1"/>
                </a:solidFill>
                <a:latin typeface="+mn-lt"/>
                <a:ea typeface="+mn-ea"/>
                <a:cs typeface="+mn-cs"/>
              </a:rPr>
              <a:t>enlistment offenses and avoid the scenario where an enlistment or appointment has been</a:t>
            </a:r>
          </a:p>
          <a:p>
            <a:r>
              <a:rPr lang="en-US" sz="1200" b="0" i="0" u="none" strike="noStrike" kern="1200" baseline="0" dirty="0" smtClean="0">
                <a:solidFill>
                  <a:schemeClr val="tx1"/>
                </a:solidFill>
                <a:latin typeface="+mn-lt"/>
                <a:ea typeface="+mn-ea"/>
                <a:cs typeface="+mn-cs"/>
              </a:rPr>
              <a:t>premised on false information and deception, but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is permitted to evade prosecution, and even to reenlist, because five years has elapsed since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first received pay or allowances.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91</a:t>
            </a:fld>
            <a:endParaRPr lang="en-US"/>
          </a:p>
        </p:txBody>
      </p:sp>
    </p:spTree>
    <p:extLst>
      <p:ext uri="{BB962C8B-B14F-4D97-AF65-F5344CB8AC3E}">
        <p14:creationId xmlns:p14="http://schemas.microsoft.com/office/powerpoint/2010/main" val="3007662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Article 43 provides a shorter statute of limitations for child abuse offenses</a:t>
            </a:r>
          </a:p>
          <a:p>
            <a:r>
              <a:rPr lang="en-US" sz="1200" b="0" i="0" u="none" strike="noStrike" kern="1200" baseline="0" dirty="0" smtClean="0">
                <a:solidFill>
                  <a:schemeClr val="tx1"/>
                </a:solidFill>
                <a:latin typeface="+mn-lt"/>
                <a:ea typeface="+mn-ea"/>
                <a:cs typeface="+mn-cs"/>
              </a:rPr>
              <a:t>when the victim is no longer alive. Under Article 43(b)(2)(A), the limitation period is five</a:t>
            </a:r>
          </a:p>
          <a:p>
            <a:r>
              <a:rPr lang="en-US" sz="1200" b="0" i="0" u="none" strike="noStrike" kern="1200" baseline="0" dirty="0" smtClean="0">
                <a:solidFill>
                  <a:schemeClr val="tx1"/>
                </a:solidFill>
                <a:latin typeface="+mn-lt"/>
                <a:ea typeface="+mn-ea"/>
                <a:cs typeface="+mn-cs"/>
              </a:rPr>
              <a:t>years or the life of the child, whichever is longer; under 18 U.S.C. § 3283 the statute of</a:t>
            </a:r>
          </a:p>
          <a:p>
            <a:r>
              <a:rPr lang="en-US" sz="1200" b="0" i="0" u="none" strike="noStrike" kern="1200" baseline="0" dirty="0" smtClean="0">
                <a:solidFill>
                  <a:schemeClr val="tx1"/>
                </a:solidFill>
                <a:latin typeface="+mn-lt"/>
                <a:ea typeface="+mn-ea"/>
                <a:cs typeface="+mn-cs"/>
              </a:rPr>
              <a:t>limitations is ten years or the life of the child, whichever is longer. In 2006, Congress raised the limitations period in the Title 18 provision from five years to ten years.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cases where DNA testing implicates an identified person in the commission of a felony,</a:t>
            </a:r>
          </a:p>
          <a:p>
            <a:r>
              <a:rPr lang="en-US" sz="1200" b="0" i="0" u="none" strike="noStrike" kern="1200" baseline="0" dirty="0" smtClean="0">
                <a:solidFill>
                  <a:schemeClr val="tx1"/>
                </a:solidFill>
                <a:latin typeface="+mn-lt"/>
                <a:ea typeface="+mn-ea"/>
                <a:cs typeface="+mn-cs"/>
              </a:rPr>
              <a:t>18 U.S.C. § 3297 provides that “no statute of limitations that would otherwise preclude</a:t>
            </a:r>
          </a:p>
          <a:p>
            <a:r>
              <a:rPr lang="en-US" sz="1200" b="0" i="0" u="none" strike="noStrike" kern="1200" baseline="0" dirty="0" smtClean="0">
                <a:solidFill>
                  <a:schemeClr val="tx1"/>
                </a:solidFill>
                <a:latin typeface="+mn-lt"/>
                <a:ea typeface="+mn-ea"/>
                <a:cs typeface="+mn-cs"/>
              </a:rPr>
              <a:t>prosecution of the offense shall preclude such prosecution until a period of time following the implication of the person by DNA testing has elapsed that is equal to the otherwise applicable limitation period.”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Under current law, a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who commits the offense of fraudulent enlistment</a:t>
            </a:r>
          </a:p>
          <a:p>
            <a:r>
              <a:rPr lang="en-US" sz="1200" b="0" i="0" u="none" strike="noStrike" kern="1200" baseline="0" dirty="0" smtClean="0">
                <a:solidFill>
                  <a:schemeClr val="tx1"/>
                </a:solidFill>
                <a:latin typeface="+mn-lt"/>
                <a:ea typeface="+mn-ea"/>
                <a:cs typeface="+mn-cs"/>
              </a:rPr>
              <a:t>would be subject to prosecution for violation of Article 83 until five years from the day he</a:t>
            </a:r>
          </a:p>
          <a:p>
            <a:r>
              <a:rPr lang="en-US" sz="1200" b="0" i="0" u="none" strike="noStrike" kern="1200" baseline="0" dirty="0" smtClean="0">
                <a:solidFill>
                  <a:schemeClr val="tx1"/>
                </a:solidFill>
                <a:latin typeface="+mn-lt"/>
                <a:ea typeface="+mn-ea"/>
                <a:cs typeface="+mn-cs"/>
              </a:rPr>
              <a:t>or she began receiving pay. Some enlistments and appointments last six years or more, and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be in inactive-duty status for several years while receiving education. Such </a:t>
            </a:r>
            <a:r>
              <a:rPr lang="en-US" sz="1200" b="0" i="0" u="none" strike="noStrike" kern="1200" baseline="0" dirty="0" err="1" smtClean="0">
                <a:solidFill>
                  <a:schemeClr val="tx1"/>
                </a:solidFill>
                <a:latin typeface="+mn-lt"/>
                <a:ea typeface="+mn-ea"/>
                <a:cs typeface="+mn-cs"/>
              </a:rPr>
              <a:t>servicemembers</a:t>
            </a:r>
            <a:r>
              <a:rPr lang="en-US" sz="1200" b="0" i="0" u="none" strike="noStrike" kern="1200" baseline="0" dirty="0" smtClean="0">
                <a:solidFill>
                  <a:schemeClr val="tx1"/>
                </a:solidFill>
                <a:latin typeface="+mn-lt"/>
                <a:ea typeface="+mn-ea"/>
                <a:cs typeface="+mn-cs"/>
              </a:rPr>
              <a:t> may enter the service fraudulently (for example, by lying about violent crimes committed under another name before enlisting) and only disclose that fact, voluntarily or involuntarily, after the statute of limitations for the offense under Article 83 has already run. When these scenarios arise, courts have strictly applied the 5-year limitations period under Article 43.</a:t>
            </a:r>
          </a:p>
          <a:p>
            <a:r>
              <a:rPr lang="en-US" sz="1200" b="0" i="0" u="none" strike="noStrike" kern="1200" baseline="0" dirty="0" smtClean="0">
                <a:solidFill>
                  <a:schemeClr val="tx1"/>
                </a:solidFill>
                <a:latin typeface="+mn-lt"/>
                <a:ea typeface="+mn-ea"/>
                <a:cs typeface="+mn-cs"/>
              </a:rPr>
              <a:t>This proposal would enhance the ability of the armed services to prosecute fraudulent</a:t>
            </a:r>
          </a:p>
          <a:p>
            <a:r>
              <a:rPr lang="en-US" sz="1200" b="0" i="0" u="none" strike="noStrike" kern="1200" baseline="0" dirty="0" smtClean="0">
                <a:solidFill>
                  <a:schemeClr val="tx1"/>
                </a:solidFill>
                <a:latin typeface="+mn-lt"/>
                <a:ea typeface="+mn-ea"/>
                <a:cs typeface="+mn-cs"/>
              </a:rPr>
              <a:t>enlistment offenses and avoid the scenario where an enlistment or appointment has been</a:t>
            </a:r>
          </a:p>
          <a:p>
            <a:r>
              <a:rPr lang="en-US" sz="1200" b="0" i="0" u="none" strike="noStrike" kern="1200" baseline="0" dirty="0" smtClean="0">
                <a:solidFill>
                  <a:schemeClr val="tx1"/>
                </a:solidFill>
                <a:latin typeface="+mn-lt"/>
                <a:ea typeface="+mn-ea"/>
                <a:cs typeface="+mn-cs"/>
              </a:rPr>
              <a:t>premised on false information and deception, but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is permitted to evade prosecution, and even to reenlist, because five years has elapsed since the </a:t>
            </a:r>
            <a:r>
              <a:rPr lang="en-US" sz="1200" b="0" i="0" u="none" strike="noStrike" kern="1200" baseline="0" dirty="0" err="1" smtClean="0">
                <a:solidFill>
                  <a:schemeClr val="tx1"/>
                </a:solidFill>
                <a:latin typeface="+mn-lt"/>
                <a:ea typeface="+mn-ea"/>
                <a:cs typeface="+mn-cs"/>
              </a:rPr>
              <a:t>servicemember</a:t>
            </a:r>
            <a:r>
              <a:rPr lang="en-US" sz="1200" b="0" i="0" u="none" strike="noStrike" kern="1200" baseline="0" dirty="0" smtClean="0">
                <a:solidFill>
                  <a:schemeClr val="tx1"/>
                </a:solidFill>
                <a:latin typeface="+mn-lt"/>
                <a:ea typeface="+mn-ea"/>
                <a:cs typeface="+mn-cs"/>
              </a:rPr>
              <a:t> first received pay or allowances.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92</a:t>
            </a:fld>
            <a:endParaRPr lang="en-US"/>
          </a:p>
        </p:txBody>
      </p:sp>
    </p:spTree>
    <p:extLst>
      <p:ext uri="{BB962C8B-B14F-4D97-AF65-F5344CB8AC3E}">
        <p14:creationId xmlns:p14="http://schemas.microsoft.com/office/powerpoint/2010/main" val="1445143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22</a:t>
            </a:fld>
            <a:endParaRPr lang="en-US"/>
          </a:p>
        </p:txBody>
      </p:sp>
    </p:spTree>
    <p:extLst>
      <p:ext uri="{BB962C8B-B14F-4D97-AF65-F5344CB8AC3E}">
        <p14:creationId xmlns:p14="http://schemas.microsoft.com/office/powerpoint/2010/main" val="1979110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23</a:t>
            </a:fld>
            <a:endParaRPr lang="en-US"/>
          </a:p>
        </p:txBody>
      </p:sp>
    </p:spTree>
    <p:extLst>
      <p:ext uri="{BB962C8B-B14F-4D97-AF65-F5344CB8AC3E}">
        <p14:creationId xmlns:p14="http://schemas.microsoft.com/office/powerpoint/2010/main" val="918863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24</a:t>
            </a:fld>
            <a:endParaRPr lang="en-US"/>
          </a:p>
        </p:txBody>
      </p:sp>
    </p:spTree>
    <p:extLst>
      <p:ext uri="{BB962C8B-B14F-4D97-AF65-F5344CB8AC3E}">
        <p14:creationId xmlns:p14="http://schemas.microsoft.com/office/powerpoint/2010/main" val="296545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4000" b="1" kern="1200" dirty="0">
                <a:solidFill>
                  <a:schemeClr val="tx1"/>
                </a:solidFill>
                <a:latin typeface="Arial" panose="020B0604020202020204" pitchFamily="34" charset="0"/>
                <a:ea typeface="+mn-ea"/>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7641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81031" y="1360111"/>
            <a:ext cx="8581938" cy="4881297"/>
          </a:xfrm>
        </p:spPr>
        <p:txBody>
          <a:bodyPr/>
          <a:lstStyle>
            <a:lvl1pPr>
              <a:defRPr baseline="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26206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normAutofit/>
          </a:bodyPr>
          <a:lstStyle>
            <a:lvl1pPr algn="ctr">
              <a:defRPr sz="40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89341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11402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439" y="365126"/>
            <a:ext cx="7471422" cy="741779"/>
          </a:xfrm>
        </p:spPr>
        <p:txBody>
          <a:bodyPr>
            <a:noAutofit/>
          </a:bodyPr>
          <a:lstStyle>
            <a:lvl1pPr algn="ctr">
              <a:defRPr sz="32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65589" y="1191237"/>
            <a:ext cx="4032593" cy="763398"/>
          </a:xfrm>
        </p:spPr>
        <p:txBody>
          <a:bodyPr anchor="b">
            <a:noAutofit/>
          </a:bodyPr>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65589" y="2038967"/>
            <a:ext cx="4032593" cy="4150696"/>
          </a:xfrm>
        </p:spPr>
        <p:txBody>
          <a:bodyPr/>
          <a:lstStyle>
            <a:lvl1pPr>
              <a:defRPr sz="22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191237"/>
            <a:ext cx="4082817" cy="763398"/>
          </a:xfrm>
        </p:spPr>
        <p:txBody>
          <a:bodyPr anchor="b">
            <a:noAutofit/>
          </a:bodyPr>
          <a:lstStyle>
            <a:lvl1pPr marL="0" indent="0" algn="ctr">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29150" y="2038967"/>
            <a:ext cx="4082817" cy="4150696"/>
          </a:xfrm>
        </p:spPr>
        <p:txBody>
          <a:bodyPr/>
          <a:lstStyle>
            <a:lvl1pPr>
              <a:defRPr sz="22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As of 3 August 2018</a:t>
            </a:r>
            <a:endParaRPr lang="en-US"/>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47061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lgn="ctr">
              <a:defRPr sz="32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As of 3 August 2018</a:t>
            </a:r>
            <a:endParaRPr lang="en-US"/>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44440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As of 3 August 2018</a:t>
            </a:r>
            <a:endParaRPr lang="en-US"/>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20076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5350" y="213769"/>
            <a:ext cx="7132320" cy="74071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78160" y="1360112"/>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MTT Training Product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9" cstate="print"/>
          <a:stretch>
            <a:fillRect/>
          </a:stretch>
        </p:blipFill>
        <p:spPr>
          <a:xfrm>
            <a:off x="111709" y="62415"/>
            <a:ext cx="780036" cy="1043423"/>
          </a:xfrm>
          <a:prstGeom prst="rect">
            <a:avLst/>
          </a:prstGeom>
        </p:spPr>
      </p:pic>
      <p:pic>
        <p:nvPicPr>
          <p:cNvPr id="8" name="Picture 2" descr="https://encrypted-tbn1.gstatic.com/images?q=tbn:ANd9GcQGVQg6HvRjxdbh1G7TppKH_qEy-AFZthtQ26bq4v6qeAnfpQbhPZ7dbjo">
            <a:hlinkClick r:id="rId10"/>
          </p:cNvPr>
          <p:cNvPicPr>
            <a:picLocks noChangeAspect="1" noChangeArrowheads="1"/>
          </p:cNvPicPr>
          <p:nvPr userDrawn="1"/>
        </p:nvPicPr>
        <p:blipFill>
          <a:blip r:embed="rId11" cstate="print"/>
          <a:srcRect/>
          <a:stretch>
            <a:fillRect/>
          </a:stretch>
        </p:blipFill>
        <p:spPr bwMode="auto">
          <a:xfrm>
            <a:off x="8151276" y="84389"/>
            <a:ext cx="881015" cy="999473"/>
          </a:xfrm>
          <a:prstGeom prst="rect">
            <a:avLst/>
          </a:prstGeom>
          <a:noFill/>
        </p:spPr>
      </p:pic>
      <p:cxnSp>
        <p:nvCxnSpPr>
          <p:cNvPr id="10" name="Straight Connector 9"/>
          <p:cNvCxnSpPr/>
          <p:nvPr userDrawn="1"/>
        </p:nvCxnSpPr>
        <p:spPr>
          <a:xfrm>
            <a:off x="995455" y="1051753"/>
            <a:ext cx="713232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286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As of 3 August 2018</a:t>
            </a:r>
            <a:endParaRPr lang="en-US" dirty="0"/>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1</a:t>
            </a:fld>
            <a:endParaRPr lang="en-US" dirty="0"/>
          </a:p>
        </p:txBody>
      </p:sp>
      <p:sp>
        <p:nvSpPr>
          <p:cNvPr id="7" name="Text Box 12"/>
          <p:cNvSpPr txBox="1">
            <a:spLocks noChangeArrowheads="1"/>
          </p:cNvSpPr>
          <p:nvPr/>
        </p:nvSpPr>
        <p:spPr bwMode="auto">
          <a:xfrm>
            <a:off x="998620" y="1995337"/>
            <a:ext cx="70866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Aft>
                <a:spcPts val="300"/>
              </a:spcAft>
            </a:pPr>
            <a:endParaRPr lang="en-US" altLang="en-US" sz="3200" b="1" dirty="0" smtClean="0">
              <a:solidFill>
                <a:srgbClr val="0000FF"/>
              </a:solidFill>
              <a:cs typeface="Arial" pitchFamily="34" charset="0"/>
            </a:endParaRPr>
          </a:p>
          <a:p>
            <a:pPr algn="ctr" eaLnBrk="1" hangingPunct="1">
              <a:spcAft>
                <a:spcPts val="300"/>
              </a:spcAft>
            </a:pPr>
            <a:r>
              <a:rPr lang="en-US" altLang="en-US" sz="3200" b="1" dirty="0" smtClean="0">
                <a:cs typeface="Arial" pitchFamily="34" charset="0"/>
              </a:rPr>
              <a:t>MILITARY JUSTICE ACT OF 2016</a:t>
            </a:r>
          </a:p>
          <a:p>
            <a:pPr algn="ctr">
              <a:spcAft>
                <a:spcPts val="1800"/>
              </a:spcAft>
              <a:defRPr/>
            </a:pPr>
            <a:endParaRPr lang="en-US" sz="2400" b="1" dirty="0" smtClean="0">
              <a:solidFill>
                <a:srgbClr val="0000FF"/>
              </a:solidFill>
              <a:latin typeface="Arial" charset="0"/>
              <a:cs typeface="Arial" charset="0"/>
            </a:endParaRPr>
          </a:p>
          <a:p>
            <a:pPr algn="ctr">
              <a:spcAft>
                <a:spcPts val="1800"/>
              </a:spcAft>
              <a:defRPr/>
            </a:pPr>
            <a:r>
              <a:rPr lang="en-US" sz="2400" b="1" dirty="0" smtClean="0">
                <a:solidFill>
                  <a:srgbClr val="0000FF"/>
                </a:solidFill>
                <a:latin typeface="Arial" charset="0"/>
                <a:cs typeface="Arial" charset="0"/>
              </a:rPr>
              <a:t>Punitive Articles</a:t>
            </a:r>
          </a:p>
          <a:p>
            <a:pPr algn="ctr">
              <a:spcAft>
                <a:spcPts val="1800"/>
              </a:spcAft>
              <a:defRPr/>
            </a:pPr>
            <a:r>
              <a:rPr lang="en-US" b="1" dirty="0" smtClean="0">
                <a:solidFill>
                  <a:srgbClr val="0000FF"/>
                </a:solidFill>
                <a:latin typeface="Arial" charset="0"/>
              </a:rPr>
              <a:t>Military Justice Legislation Training Team</a:t>
            </a:r>
            <a:endParaRPr lang="en-US" sz="1000" b="1" dirty="0" smtClean="0">
              <a:latin typeface="Arial" charset="0"/>
            </a:endParaRPr>
          </a:p>
        </p:txBody>
      </p:sp>
    </p:spTree>
    <p:extLst>
      <p:ext uri="{BB962C8B-B14F-4D97-AF65-F5344CB8AC3E}">
        <p14:creationId xmlns:p14="http://schemas.microsoft.com/office/powerpoint/2010/main" val="2950649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10</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2694145371"/>
              </p:ext>
            </p:extLst>
          </p:nvPr>
        </p:nvGraphicFramePr>
        <p:xfrm>
          <a:off x="373282" y="1124167"/>
          <a:ext cx="8437946" cy="5503560"/>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77:</a:t>
                      </a:r>
                      <a:r>
                        <a:rPr lang="en-US" sz="1400" b="0" u="none" dirty="0" smtClean="0"/>
                        <a:t> Principals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77: Principals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78:</a:t>
                      </a:r>
                      <a:r>
                        <a:rPr lang="en-US" sz="1400" b="0" u="none" dirty="0" smtClean="0"/>
                        <a:t> Accessory after the fact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78: Accessory after the fact</a:t>
                      </a:r>
                      <a:endParaRPr lang="en-US" sz="14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79:</a:t>
                      </a:r>
                      <a:r>
                        <a:rPr lang="en-US" sz="1400" b="0" u="none" dirty="0" smtClean="0"/>
                        <a:t> Conviction of LIOs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79: Conviction of </a:t>
                      </a:r>
                      <a:r>
                        <a:rPr lang="en-US" sz="1400" b="0" u="none" dirty="0" smtClean="0">
                          <a:solidFill>
                            <a:srgbClr val="0070C0"/>
                          </a:solidFill>
                        </a:rPr>
                        <a:t>offense charged, LIOs, and attempts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80:</a:t>
                      </a:r>
                      <a:r>
                        <a:rPr lang="en-US" sz="1400" b="0" u="none" dirty="0" smtClean="0"/>
                        <a:t> Attempts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80: Attempts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81:</a:t>
                      </a:r>
                      <a:r>
                        <a:rPr lang="en-US" sz="1400" b="0" u="none" dirty="0" smtClean="0"/>
                        <a:t> Conspiracy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81: Conspiracy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82:</a:t>
                      </a:r>
                      <a:r>
                        <a:rPr lang="en-US" sz="1400" b="0" u="none" dirty="0" smtClean="0"/>
                        <a:t> Solicitation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82: </a:t>
                      </a:r>
                      <a:r>
                        <a:rPr lang="en-US" sz="1400" b="0" u="none" dirty="0" smtClean="0">
                          <a:solidFill>
                            <a:srgbClr val="0070C0"/>
                          </a:solidFill>
                        </a:rPr>
                        <a:t>Soliciting commission of offenses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83:</a:t>
                      </a:r>
                      <a:r>
                        <a:rPr lang="en-US" sz="1400" b="0" u="none" dirty="0" smtClean="0"/>
                        <a:t> Fraudulent enlistment, appointment, or separation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solidFill>
                            <a:srgbClr val="0070C0"/>
                          </a:solidFill>
                        </a:rPr>
                        <a:t>83: Malingering (was Art 115)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516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84:</a:t>
                      </a:r>
                      <a:r>
                        <a:rPr lang="en-US" sz="1400" b="0" u="none" dirty="0" smtClean="0"/>
                        <a:t> Effecting unlawful enlistment, appointment,</a:t>
                      </a:r>
                      <a:r>
                        <a:rPr lang="en-US" sz="1400" b="0" u="none" baseline="0" dirty="0" smtClean="0"/>
                        <a:t> or separation</a:t>
                      </a:r>
                      <a:endParaRPr lang="en-US" sz="1400" b="0" u="none"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solidFill>
                            <a:srgbClr val="0070C0"/>
                          </a:solidFill>
                        </a:rPr>
                        <a:t>84:</a:t>
                      </a:r>
                      <a:r>
                        <a:rPr lang="en-US" sz="1400" b="0" u="none" dirty="0" smtClean="0">
                          <a:solidFill>
                            <a:srgbClr val="0070C0"/>
                          </a:solidFill>
                        </a:rPr>
                        <a:t> Breach of medical quarantine </a:t>
                      </a:r>
                    </a:p>
                    <a:p>
                      <a:endParaRPr lang="en-US" sz="1400" b="0" u="none"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r h="341618">
                <a:tc>
                  <a:txBody>
                    <a:bodyPr/>
                    <a:lstStyle/>
                    <a:p>
                      <a:r>
                        <a:rPr lang="en-US" sz="1400" b="1" u="none" dirty="0" smtClean="0"/>
                        <a:t>85: </a:t>
                      </a:r>
                      <a:r>
                        <a:rPr lang="en-US" sz="1400" b="0" u="none" dirty="0" smtClean="0"/>
                        <a:t>Desertion</a:t>
                      </a:r>
                      <a:endParaRPr lang="en-US" sz="14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1" u="none" dirty="0" smtClean="0"/>
                        <a:t>85:</a:t>
                      </a:r>
                      <a:r>
                        <a:rPr lang="en-US" sz="1400" b="0" u="none" dirty="0" smtClean="0"/>
                        <a:t> Desertion</a:t>
                      </a:r>
                      <a:endParaRPr lang="en-US" sz="1400"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86:</a:t>
                      </a:r>
                      <a:r>
                        <a:rPr lang="en-US" sz="1400" b="0" u="none" dirty="0" smtClean="0"/>
                        <a:t> Absence without leave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86:</a:t>
                      </a:r>
                      <a:r>
                        <a:rPr lang="en-US" sz="1400" b="0" u="none" dirty="0" smtClean="0"/>
                        <a:t> Absence without leave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5655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87:</a:t>
                      </a:r>
                      <a:r>
                        <a:rPr lang="en-US" sz="1400" b="0" u="none" dirty="0" smtClean="0"/>
                        <a:t> Missing movement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t>87:</a:t>
                      </a:r>
                      <a:r>
                        <a:rPr lang="en-US" sz="1400" b="0" u="none" dirty="0" smtClean="0"/>
                        <a:t> Missing movement;</a:t>
                      </a:r>
                      <a:r>
                        <a:rPr lang="en-US" sz="1400" b="0" u="none" dirty="0" smtClean="0">
                          <a:solidFill>
                            <a:srgbClr val="FF0000"/>
                          </a:solidFill>
                        </a:rPr>
                        <a:t> </a:t>
                      </a:r>
                      <a:r>
                        <a:rPr lang="en-US" sz="1400" b="0" u="none" dirty="0" smtClean="0">
                          <a:solidFill>
                            <a:srgbClr val="0070C0"/>
                          </a:solidFill>
                        </a:rPr>
                        <a:t>jumping from vessel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solidFill>
                            <a:srgbClr val="0070C0"/>
                          </a:solidFill>
                        </a:rPr>
                        <a:t>87a:</a:t>
                      </a:r>
                      <a:r>
                        <a:rPr lang="en-US" sz="1400" b="0" u="none" dirty="0" smtClean="0">
                          <a:solidFill>
                            <a:srgbClr val="0070C0"/>
                          </a:solidFill>
                        </a:rPr>
                        <a:t> Resistance, flight, breach of arrest, escape (was Art 95)</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u="none"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dirty="0" smtClean="0">
                          <a:solidFill>
                            <a:srgbClr val="0070C0"/>
                          </a:solidFill>
                        </a:rPr>
                        <a:t>87b:</a:t>
                      </a:r>
                      <a:r>
                        <a:rPr lang="en-US" sz="1400" b="0" u="none" dirty="0" smtClean="0">
                          <a:solidFill>
                            <a:srgbClr val="0070C0"/>
                          </a:solidFill>
                        </a:rPr>
                        <a:t> Off. against correctional custody and restriction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77441987"/>
                  </a:ext>
                </a:extLst>
              </a:tr>
            </a:tbl>
          </a:graphicData>
        </a:graphic>
      </p:graphicFrame>
    </p:spTree>
    <p:extLst>
      <p:ext uri="{BB962C8B-B14F-4D97-AF65-F5344CB8AC3E}">
        <p14:creationId xmlns:p14="http://schemas.microsoft.com/office/powerpoint/2010/main" val="3904019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11</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3429061421"/>
              </p:ext>
            </p:extLst>
          </p:nvPr>
        </p:nvGraphicFramePr>
        <p:xfrm>
          <a:off x="373282" y="1099047"/>
          <a:ext cx="8437946" cy="5369999"/>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88</a:t>
                      </a:r>
                      <a:r>
                        <a:rPr lang="en-US" sz="1400" dirty="0" smtClean="0"/>
                        <a:t>: Contempt toward officials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88</a:t>
                      </a:r>
                      <a:r>
                        <a:rPr lang="en-US" sz="1400" dirty="0" smtClean="0"/>
                        <a:t>: Contempt toward officials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89</a:t>
                      </a:r>
                      <a:r>
                        <a:rPr lang="en-US" sz="1400" dirty="0" smtClean="0"/>
                        <a:t>: Disrespect toward superior</a:t>
                      </a:r>
                      <a:r>
                        <a:rPr lang="en-US" sz="1400" baseline="0" dirty="0" smtClean="0"/>
                        <a:t> commissioned</a:t>
                      </a:r>
                      <a:r>
                        <a:rPr lang="en-US" sz="1400" dirty="0" smtClean="0"/>
                        <a:t> officer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89: Disrespect to sup. com. off;</a:t>
                      </a:r>
                      <a:r>
                        <a:rPr lang="en-US" sz="1400" b="0" u="none" dirty="0" smtClean="0">
                          <a:solidFill>
                            <a:srgbClr val="FF0000"/>
                          </a:solidFill>
                        </a:rPr>
                        <a:t> </a:t>
                      </a:r>
                      <a:r>
                        <a:rPr lang="en-US" sz="1400" b="0" u="none" dirty="0" smtClean="0">
                          <a:solidFill>
                            <a:srgbClr val="0070C0"/>
                          </a:solidFill>
                        </a:rPr>
                        <a:t>assault of superior</a:t>
                      </a:r>
                      <a:r>
                        <a:rPr lang="en-US" sz="1400" b="0" u="none" baseline="0" dirty="0" smtClean="0">
                          <a:solidFill>
                            <a:srgbClr val="0070C0"/>
                          </a:solidFill>
                        </a:rPr>
                        <a:t> commissioned officer</a:t>
                      </a:r>
                      <a:r>
                        <a:rPr lang="en-US" sz="1400" b="0" u="none" dirty="0" smtClean="0">
                          <a:solidFill>
                            <a:srgbClr val="0070C0"/>
                          </a:solidFill>
                        </a:rPr>
                        <a:t> (was Art 90)</a:t>
                      </a:r>
                      <a:endParaRPr lang="en-US" sz="1400" b="0" u="none" dirty="0">
                        <a:solidFill>
                          <a:srgbClr val="0070C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90</a:t>
                      </a:r>
                      <a:r>
                        <a:rPr lang="en-US" sz="1400" dirty="0" smtClean="0"/>
                        <a:t>: Assaulting or willfully</a:t>
                      </a:r>
                      <a:r>
                        <a:rPr lang="en-US" sz="1400" baseline="0" dirty="0" smtClean="0"/>
                        <a:t> disobeying superior commissioned officer</a:t>
                      </a:r>
                      <a:endParaRPr lang="en-US"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solidFill>
                            <a:schemeClr val="tx1"/>
                          </a:solidFill>
                        </a:rPr>
                        <a:t>90:  Willfully disobeying superior commissioned officer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91</a:t>
                      </a:r>
                      <a:r>
                        <a:rPr lang="en-US" sz="1400" dirty="0" smtClean="0"/>
                        <a:t>: Insubordinate conduct towards WO, NCO, PO</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91: Insubordinate conduct towards WO, NCO,</a:t>
                      </a:r>
                      <a:r>
                        <a:rPr lang="en-US" sz="1400" b="0" u="none" baseline="0" dirty="0" smtClean="0"/>
                        <a:t> PO</a:t>
                      </a:r>
                      <a:endParaRPr lang="en-US" sz="1400" b="0" u="none"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r>
                        <a:rPr lang="en-US" sz="1400" b="1" dirty="0" smtClean="0"/>
                        <a:t>92</a:t>
                      </a:r>
                      <a:r>
                        <a:rPr lang="en-US" sz="1400" dirty="0" smtClean="0"/>
                        <a:t>: Failure to obey order or regulation </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92: Failure to obey order or regulation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93</a:t>
                      </a:r>
                      <a:r>
                        <a:rPr lang="en-US" sz="1400" dirty="0" smtClean="0"/>
                        <a:t>: Cruelty and maltreatment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93: Cruelty and maltreatment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endParaRPr lang="en-US"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solidFill>
                            <a:srgbClr val="0070C0"/>
                          </a:solidFill>
                        </a:rPr>
                        <a:t>93a: Prohibited activities with military recruit or trainee by person in position of special trust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94</a:t>
                      </a:r>
                      <a:r>
                        <a:rPr lang="en-US" sz="1400" dirty="0" smtClean="0"/>
                        <a:t>: Mutiny and sedition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t>94: Mutiny </a:t>
                      </a:r>
                      <a:r>
                        <a:rPr lang="en-US" sz="1400" b="0" u="none" dirty="0" smtClean="0">
                          <a:solidFill>
                            <a:srgbClr val="0070C0"/>
                          </a:solidFill>
                        </a:rPr>
                        <a:t>or</a:t>
                      </a:r>
                      <a:r>
                        <a:rPr lang="en-US" sz="1400" b="0" u="none" dirty="0" smtClean="0"/>
                        <a:t> sedition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95</a:t>
                      </a:r>
                      <a:r>
                        <a:rPr lang="en-US" sz="1400" dirty="0" smtClean="0"/>
                        <a:t>: Resistance, flight, breach of arrest, escape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solidFill>
                            <a:srgbClr val="0070C0"/>
                          </a:solidFill>
                        </a:rPr>
                        <a:t>95: Offenses by sentinel or lookout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endParaRPr lang="en-US"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u="none" dirty="0" smtClean="0">
                          <a:solidFill>
                            <a:srgbClr val="0070C0"/>
                          </a:solidFill>
                        </a:rPr>
                        <a:t>95a: Disrespect to sentinel or lookout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96</a:t>
                      </a:r>
                      <a:r>
                        <a:rPr lang="en-US" sz="1400" dirty="0" smtClean="0"/>
                        <a:t>: Releasing prisoner w/o proper authority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96</a:t>
                      </a:r>
                      <a:r>
                        <a:rPr lang="en-US" sz="1400" dirty="0" smtClean="0"/>
                        <a:t>: Release</a:t>
                      </a:r>
                      <a:r>
                        <a:rPr lang="en-US" sz="1400" baseline="0" dirty="0" smtClean="0"/>
                        <a:t> of prisoner w/o authority; </a:t>
                      </a:r>
                      <a:r>
                        <a:rPr lang="en-US" sz="1400" baseline="0" dirty="0" smtClean="0">
                          <a:solidFill>
                            <a:srgbClr val="0070C0"/>
                          </a:solidFill>
                        </a:rPr>
                        <a:t>d</a:t>
                      </a:r>
                      <a:r>
                        <a:rPr lang="en-US" sz="1400" dirty="0" smtClean="0">
                          <a:solidFill>
                            <a:srgbClr val="0070C0"/>
                          </a:solidFill>
                        </a:rPr>
                        <a:t>rinking w/ prisoner (was Art 134)</a:t>
                      </a:r>
                      <a:endParaRPr lang="en-US" sz="1400" b="1" u="sng" dirty="0" smtClean="0">
                        <a:solidFill>
                          <a:srgbClr val="0070C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97</a:t>
                      </a:r>
                      <a:r>
                        <a:rPr lang="en-US" sz="1400" dirty="0" smtClean="0"/>
                        <a:t>: Unlawful detention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97</a:t>
                      </a:r>
                      <a:r>
                        <a:rPr lang="en-US" sz="1400" dirty="0" smtClean="0"/>
                        <a:t>: Unlawful detention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41095704"/>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98</a:t>
                      </a:r>
                      <a:r>
                        <a:rPr lang="en-US" sz="1400" dirty="0" smtClean="0"/>
                        <a:t>: Non-compliance w/ procedural rules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98</a:t>
                      </a:r>
                      <a:r>
                        <a:rPr lang="en-US" sz="1400" dirty="0" smtClean="0">
                          <a:solidFill>
                            <a:srgbClr val="0070C0"/>
                          </a:solidFill>
                        </a:rPr>
                        <a:t>: Misconduct as prisoner (was Art 105)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6583633"/>
                  </a:ext>
                </a:extLst>
              </a:tr>
            </a:tbl>
          </a:graphicData>
        </a:graphic>
      </p:graphicFrame>
    </p:spTree>
    <p:extLst>
      <p:ext uri="{BB962C8B-B14F-4D97-AF65-F5344CB8AC3E}">
        <p14:creationId xmlns:p14="http://schemas.microsoft.com/office/powerpoint/2010/main" val="3108023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12</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3769680831"/>
              </p:ext>
            </p:extLst>
          </p:nvPr>
        </p:nvGraphicFramePr>
        <p:xfrm>
          <a:off x="373282" y="1099047"/>
          <a:ext cx="8437946" cy="5239760"/>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99</a:t>
                      </a:r>
                      <a:r>
                        <a:rPr lang="en-US" sz="1400" dirty="0" smtClean="0"/>
                        <a:t>: Misbehavior before the enemy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99</a:t>
                      </a:r>
                      <a:r>
                        <a:rPr lang="en-US" sz="1400" dirty="0" smtClean="0"/>
                        <a:t>: Misbehavior before the enemy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r>
                        <a:rPr lang="en-US" sz="1400" b="1" dirty="0" smtClean="0"/>
                        <a:t>100</a:t>
                      </a:r>
                      <a:r>
                        <a:rPr lang="en-US" sz="1400" dirty="0" smtClean="0"/>
                        <a:t>: Subordinate compelling surrender</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1" dirty="0" smtClean="0"/>
                        <a:t>100</a:t>
                      </a:r>
                      <a:r>
                        <a:rPr lang="en-US" sz="1400" dirty="0" smtClean="0"/>
                        <a:t>: Subordinate compelling surrender</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101</a:t>
                      </a:r>
                      <a:r>
                        <a:rPr lang="en-US" sz="1400" dirty="0" smtClean="0"/>
                        <a:t>: Improper use of countersign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101</a:t>
                      </a:r>
                      <a:r>
                        <a:rPr lang="en-US" sz="1400" dirty="0" smtClean="0"/>
                        <a:t>: Improper use of countersign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102</a:t>
                      </a:r>
                      <a:r>
                        <a:rPr lang="en-US" sz="1400" dirty="0" smtClean="0"/>
                        <a:t>: Forcing a safeguard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102</a:t>
                      </a:r>
                      <a:r>
                        <a:rPr lang="en-US" sz="1400" dirty="0" smtClean="0"/>
                        <a:t>: Forcing a safeguard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103</a:t>
                      </a:r>
                      <a:r>
                        <a:rPr lang="en-US" sz="1400" dirty="0" smtClean="0"/>
                        <a:t>: Captured or abandoned property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103</a:t>
                      </a:r>
                      <a:r>
                        <a:rPr lang="en-US" sz="1400" dirty="0" smtClean="0">
                          <a:solidFill>
                            <a:srgbClr val="0070C0"/>
                          </a:solidFill>
                        </a:rPr>
                        <a:t>: Spies (was Art 106)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103a</a:t>
                      </a:r>
                      <a:r>
                        <a:rPr lang="en-US" sz="1400" dirty="0" smtClean="0">
                          <a:solidFill>
                            <a:srgbClr val="0070C0"/>
                          </a:solidFill>
                        </a:rPr>
                        <a:t>: Espionage (was Art 106a)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103b</a:t>
                      </a:r>
                      <a:r>
                        <a:rPr lang="en-US" sz="1400" dirty="0" smtClean="0">
                          <a:solidFill>
                            <a:srgbClr val="0070C0"/>
                          </a:solidFill>
                        </a:rPr>
                        <a:t>: Aiding the enemy (was Art 104)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104</a:t>
                      </a:r>
                      <a:r>
                        <a:rPr lang="en-US" sz="1400" dirty="0" smtClean="0"/>
                        <a:t>: Aiding the enemy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104</a:t>
                      </a:r>
                      <a:r>
                        <a:rPr lang="en-US" sz="1400" dirty="0" smtClean="0">
                          <a:solidFill>
                            <a:srgbClr val="0070C0"/>
                          </a:solidFill>
                        </a:rPr>
                        <a:t>: Public records offenses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104a</a:t>
                      </a:r>
                      <a:r>
                        <a:rPr lang="en-US" sz="1400" dirty="0" smtClean="0">
                          <a:solidFill>
                            <a:srgbClr val="0070C0"/>
                          </a:solidFill>
                        </a:rPr>
                        <a:t>: Fraud. Enlist., appt. or separation (was Art 83)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104b</a:t>
                      </a:r>
                      <a:r>
                        <a:rPr lang="en-US" sz="1400" dirty="0" smtClean="0">
                          <a:solidFill>
                            <a:srgbClr val="0070C0"/>
                          </a:solidFill>
                        </a:rPr>
                        <a:t>: Unlawful enlist., appt. or </a:t>
                      </a:r>
                      <a:r>
                        <a:rPr lang="en-US" sz="1400" dirty="0" err="1" smtClean="0">
                          <a:solidFill>
                            <a:srgbClr val="0070C0"/>
                          </a:solidFill>
                        </a:rPr>
                        <a:t>sep.</a:t>
                      </a:r>
                      <a:r>
                        <a:rPr lang="en-US" sz="1400" dirty="0" smtClean="0">
                          <a:solidFill>
                            <a:srgbClr val="0070C0"/>
                          </a:solidFill>
                        </a:rPr>
                        <a:t> (was Art 84)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105</a:t>
                      </a:r>
                      <a:r>
                        <a:rPr lang="en-US" sz="1400" dirty="0" smtClean="0"/>
                        <a:t>: Misconduct as a prisoner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105</a:t>
                      </a:r>
                      <a:r>
                        <a:rPr lang="en-US" sz="1400" dirty="0" smtClean="0">
                          <a:solidFill>
                            <a:srgbClr val="0070C0"/>
                          </a:solidFill>
                        </a:rPr>
                        <a:t>: Forgery (was Art 123)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r h="31652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105a</a:t>
                      </a:r>
                      <a:r>
                        <a:rPr lang="en-US" sz="1400" dirty="0" smtClean="0">
                          <a:solidFill>
                            <a:srgbClr val="0070C0"/>
                          </a:solidFill>
                        </a:rPr>
                        <a:t>: False / </a:t>
                      </a:r>
                      <a:r>
                        <a:rPr lang="en-US" sz="1400" dirty="0" err="1" smtClean="0">
                          <a:solidFill>
                            <a:srgbClr val="0070C0"/>
                          </a:solidFill>
                        </a:rPr>
                        <a:t>unauth</a:t>
                      </a:r>
                      <a:r>
                        <a:rPr lang="en-US" sz="1400" dirty="0" smtClean="0">
                          <a:solidFill>
                            <a:srgbClr val="0070C0"/>
                          </a:solidFill>
                        </a:rPr>
                        <a:t>. pass offenses (was Art 134)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441095704"/>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106</a:t>
                      </a:r>
                      <a:r>
                        <a:rPr lang="en-US" sz="1400" dirty="0" smtClean="0"/>
                        <a:t>: Spies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106</a:t>
                      </a:r>
                      <a:r>
                        <a:rPr lang="en-US" sz="1400" dirty="0" smtClean="0">
                          <a:solidFill>
                            <a:srgbClr val="0070C0"/>
                          </a:solidFill>
                        </a:rPr>
                        <a:t>: Impersonation of officer, NCO, or PO</a:t>
                      </a:r>
                      <a:r>
                        <a:rPr lang="en-US" sz="1400" baseline="0" dirty="0" smtClean="0">
                          <a:solidFill>
                            <a:srgbClr val="0070C0"/>
                          </a:solidFill>
                        </a:rPr>
                        <a:t>, or agent or official</a:t>
                      </a:r>
                      <a:r>
                        <a:rPr lang="en-US" sz="1400" dirty="0" smtClean="0">
                          <a:solidFill>
                            <a:srgbClr val="0070C0"/>
                          </a:solidFill>
                        </a:rPr>
                        <a:t>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6583633"/>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106a</a:t>
                      </a:r>
                      <a:r>
                        <a:rPr lang="en-US" sz="1400" dirty="0" smtClean="0"/>
                        <a:t>: Espionage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106a</a:t>
                      </a:r>
                      <a:r>
                        <a:rPr lang="en-US" sz="1400" dirty="0" smtClean="0">
                          <a:solidFill>
                            <a:srgbClr val="0070C0"/>
                          </a:solidFill>
                        </a:rPr>
                        <a:t>: Wear. </a:t>
                      </a:r>
                      <a:r>
                        <a:rPr lang="en-US" sz="1400" dirty="0" err="1" smtClean="0">
                          <a:solidFill>
                            <a:srgbClr val="0070C0"/>
                          </a:solidFill>
                        </a:rPr>
                        <a:t>unauth</a:t>
                      </a:r>
                      <a:r>
                        <a:rPr lang="en-US" sz="1400" dirty="0" smtClean="0">
                          <a:solidFill>
                            <a:srgbClr val="0070C0"/>
                          </a:solidFill>
                        </a:rPr>
                        <a:t>. insignia, decor., etc.(was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512668290"/>
                  </a:ext>
                </a:extLst>
              </a:tr>
            </a:tbl>
          </a:graphicData>
        </a:graphic>
      </p:graphicFrame>
    </p:spTree>
    <p:extLst>
      <p:ext uri="{BB962C8B-B14F-4D97-AF65-F5344CB8AC3E}">
        <p14:creationId xmlns:p14="http://schemas.microsoft.com/office/powerpoint/2010/main" val="1177185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13</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255111982"/>
              </p:ext>
            </p:extLst>
          </p:nvPr>
        </p:nvGraphicFramePr>
        <p:xfrm>
          <a:off x="373282" y="1099047"/>
          <a:ext cx="8437946" cy="5333091"/>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107</a:t>
                      </a:r>
                      <a:r>
                        <a:rPr lang="en-US" sz="1400" dirty="0" smtClean="0"/>
                        <a:t>: False official statements</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107</a:t>
                      </a:r>
                      <a:r>
                        <a:rPr lang="en-US" sz="1400" dirty="0" smtClean="0"/>
                        <a:t>: False official</a:t>
                      </a:r>
                      <a:r>
                        <a:rPr lang="en-US" sz="1400" baseline="0" dirty="0" smtClean="0"/>
                        <a:t> statements</a:t>
                      </a:r>
                      <a:r>
                        <a:rPr lang="en-US" sz="1400" dirty="0" smtClean="0"/>
                        <a:t>; </a:t>
                      </a:r>
                      <a:r>
                        <a:rPr lang="en-US" sz="1400" dirty="0" smtClean="0">
                          <a:solidFill>
                            <a:srgbClr val="0070C0"/>
                          </a:solidFill>
                        </a:rPr>
                        <a:t>false swearing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endParaRPr lang="en-US"/>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107a</a:t>
                      </a:r>
                      <a:r>
                        <a:rPr lang="en-US" sz="1400" dirty="0" smtClean="0">
                          <a:solidFill>
                            <a:srgbClr val="0070C0"/>
                          </a:solidFill>
                        </a:rPr>
                        <a:t>: Parole violation (was Art 134)</a:t>
                      </a:r>
                      <a:r>
                        <a:rPr lang="en-US" sz="1400" i="1" dirty="0" smtClean="0">
                          <a:solidFill>
                            <a:srgbClr val="0070C0"/>
                          </a:solidFill>
                        </a:rPr>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108</a:t>
                      </a:r>
                      <a:r>
                        <a:rPr lang="en-US" sz="1400" dirty="0" smtClean="0"/>
                        <a:t>: Mil. property of the US – sale, loss,</a:t>
                      </a:r>
                      <a:r>
                        <a:rPr lang="en-US" sz="1400" baseline="0" dirty="0" smtClean="0"/>
                        <a:t> damage, destruction, or wrongful disposition</a:t>
                      </a:r>
                      <a:endParaRPr lang="en-US"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108</a:t>
                      </a:r>
                      <a:r>
                        <a:rPr lang="en-US" sz="1400" dirty="0" smtClean="0"/>
                        <a:t>: Mil. property of the US – loss, damage, destruction, or wrongful disposition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endParaRPr lang="en-US"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400" b="1" dirty="0" smtClean="0">
                          <a:solidFill>
                            <a:srgbClr val="0070C0"/>
                          </a:solidFill>
                        </a:rPr>
                        <a:t>108a</a:t>
                      </a:r>
                      <a:r>
                        <a:rPr lang="en-US" sz="1400" dirty="0" smtClean="0">
                          <a:solidFill>
                            <a:srgbClr val="0070C0"/>
                          </a:solidFill>
                        </a:rPr>
                        <a:t>: Captured or abandoned property (was Art 103)</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109</a:t>
                      </a:r>
                      <a:r>
                        <a:rPr lang="en-US" sz="1400" dirty="0" smtClean="0"/>
                        <a:t>: Property other than mil. property of US</a:t>
                      </a:r>
                      <a:r>
                        <a:rPr lang="en-US" sz="1400" baseline="0" dirty="0" smtClean="0"/>
                        <a:t> – waste, spoilage, or destruction</a:t>
                      </a:r>
                      <a:endParaRPr lang="en-US"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109</a:t>
                      </a:r>
                      <a:r>
                        <a:rPr lang="en-US" sz="1400" dirty="0" smtClean="0"/>
                        <a:t>: Property other than mil. property of US</a:t>
                      </a:r>
                      <a:r>
                        <a:rPr lang="en-US" sz="1400" baseline="0" dirty="0" smtClean="0"/>
                        <a:t> – waste, spoilage, or destruction</a:t>
                      </a:r>
                      <a:endParaRPr lang="en-US"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109a</a:t>
                      </a:r>
                      <a:r>
                        <a:rPr lang="en-US" sz="1400" dirty="0" smtClean="0">
                          <a:solidFill>
                            <a:srgbClr val="0070C0"/>
                          </a:solidFill>
                        </a:rPr>
                        <a:t>: Mail matter: wrongful taking, opening, etc.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110</a:t>
                      </a:r>
                      <a:r>
                        <a:rPr lang="en-US" sz="1400" dirty="0" smtClean="0"/>
                        <a:t>: Improper hazarding of vessel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110</a:t>
                      </a:r>
                      <a:r>
                        <a:rPr lang="en-US" sz="1400" dirty="0" smtClean="0"/>
                        <a:t>: Improper hazarding of a vessel </a:t>
                      </a:r>
                      <a:r>
                        <a:rPr lang="en-US" sz="1400" dirty="0" smtClean="0">
                          <a:solidFill>
                            <a:srgbClr val="0070C0"/>
                          </a:solidFill>
                        </a:rPr>
                        <a:t>or aircraft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111</a:t>
                      </a:r>
                      <a:r>
                        <a:rPr lang="en-US" sz="1400" dirty="0" smtClean="0"/>
                        <a:t>: Drunken or reckless operation of</a:t>
                      </a:r>
                      <a:r>
                        <a:rPr lang="en-US" sz="1400" baseline="0" dirty="0" smtClean="0"/>
                        <a:t> vehicle, aircraft, or vessel</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111</a:t>
                      </a:r>
                      <a:r>
                        <a:rPr lang="en-US" sz="1400" dirty="0" smtClean="0">
                          <a:solidFill>
                            <a:srgbClr val="0070C0"/>
                          </a:solidFill>
                        </a:rPr>
                        <a:t>: Leaving scene of vehicle accident (was Art 134)</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112</a:t>
                      </a:r>
                      <a:r>
                        <a:rPr lang="en-US" sz="1400" dirty="0" smtClean="0"/>
                        <a:t>: Drunk on duty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112</a:t>
                      </a:r>
                      <a:r>
                        <a:rPr lang="en-US" sz="1400" dirty="0" smtClean="0">
                          <a:solidFill>
                            <a:srgbClr val="0070C0"/>
                          </a:solidFill>
                        </a:rPr>
                        <a:t>: Drunkenness and other incapacitation offenses</a:t>
                      </a:r>
                      <a:r>
                        <a:rPr lang="en-US" sz="1400" baseline="0" dirty="0" smtClean="0">
                          <a:solidFill>
                            <a:srgbClr val="0070C0"/>
                          </a:solidFill>
                        </a:rPr>
                        <a:t> </a:t>
                      </a:r>
                      <a:r>
                        <a:rPr lang="en-US" sz="1400" dirty="0" smtClean="0">
                          <a:solidFill>
                            <a:srgbClr val="0070C0"/>
                          </a:solidFill>
                        </a:rPr>
                        <a:t>(incorporates Art 134 paras. 75 and 76)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112a</a:t>
                      </a:r>
                      <a:r>
                        <a:rPr lang="en-US" sz="1400" dirty="0" smtClean="0"/>
                        <a:t>: Wrongful use, possession, etc. of controlled</a:t>
                      </a:r>
                      <a:r>
                        <a:rPr lang="en-US" sz="1400" baseline="0" dirty="0" smtClean="0"/>
                        <a:t> substances</a:t>
                      </a:r>
                      <a:r>
                        <a:rPr lang="en-US" sz="1400" dirty="0" smtClean="0"/>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112a</a:t>
                      </a:r>
                      <a:r>
                        <a:rPr lang="en-US" sz="1400" dirty="0" smtClean="0"/>
                        <a:t>: Wrongful use, possession, etc.</a:t>
                      </a:r>
                      <a:r>
                        <a:rPr lang="en-US" sz="1400" baseline="0" dirty="0" smtClean="0"/>
                        <a:t> of a controlled substance</a:t>
                      </a:r>
                      <a:endParaRPr lang="en-US"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113</a:t>
                      </a:r>
                      <a:r>
                        <a:rPr lang="en-US" sz="1400" dirty="0" smtClean="0"/>
                        <a:t>: Misbehavior of sentinel or lookout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113</a:t>
                      </a:r>
                      <a:r>
                        <a:rPr lang="en-US" sz="1400" dirty="0" smtClean="0">
                          <a:solidFill>
                            <a:srgbClr val="0070C0"/>
                          </a:solidFill>
                        </a:rPr>
                        <a:t>: Drunken or</a:t>
                      </a:r>
                      <a:r>
                        <a:rPr lang="en-US" sz="1400" baseline="0" dirty="0" smtClean="0">
                          <a:solidFill>
                            <a:srgbClr val="0070C0"/>
                          </a:solidFill>
                        </a:rPr>
                        <a:t> reckless operation of a vehicle, aircraft, or vessel</a:t>
                      </a:r>
                      <a:r>
                        <a:rPr lang="en-US" sz="1400" dirty="0" smtClean="0">
                          <a:solidFill>
                            <a:srgbClr val="0070C0"/>
                          </a:solidFill>
                        </a:rPr>
                        <a:t> (was Art 111)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bl>
          </a:graphicData>
        </a:graphic>
      </p:graphicFrame>
    </p:spTree>
    <p:extLst>
      <p:ext uri="{BB962C8B-B14F-4D97-AF65-F5344CB8AC3E}">
        <p14:creationId xmlns:p14="http://schemas.microsoft.com/office/powerpoint/2010/main" val="15957429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14</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1572283001"/>
              </p:ext>
            </p:extLst>
          </p:nvPr>
        </p:nvGraphicFramePr>
        <p:xfrm>
          <a:off x="373282" y="1099047"/>
          <a:ext cx="8437946" cy="5055892"/>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114</a:t>
                      </a:r>
                      <a:r>
                        <a:rPr lang="en-US" sz="1400" dirty="0" smtClean="0"/>
                        <a:t>: Dueling </a:t>
                      </a:r>
                    </a:p>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114</a:t>
                      </a:r>
                      <a:r>
                        <a:rPr lang="en-US" sz="1400" dirty="0" smtClean="0">
                          <a:solidFill>
                            <a:srgbClr val="0070C0"/>
                          </a:solidFill>
                        </a:rPr>
                        <a:t>: Endangerment offenses (incorporates:  Reckless endangerment;</a:t>
                      </a:r>
                      <a:r>
                        <a:rPr lang="en-US" sz="1400" baseline="0" dirty="0" smtClean="0">
                          <a:solidFill>
                            <a:srgbClr val="0070C0"/>
                          </a:solidFill>
                        </a:rPr>
                        <a:t> </a:t>
                      </a:r>
                      <a:r>
                        <a:rPr lang="en-US" sz="1400" dirty="0" smtClean="0">
                          <a:solidFill>
                            <a:srgbClr val="0070C0"/>
                          </a:solidFill>
                        </a:rPr>
                        <a:t>Firearm, discharging – willfully under such circumstances as to</a:t>
                      </a:r>
                      <a:r>
                        <a:rPr lang="en-US" sz="1400" baseline="0" dirty="0" smtClean="0">
                          <a:solidFill>
                            <a:srgbClr val="0070C0"/>
                          </a:solidFill>
                        </a:rPr>
                        <a:t> endanger human life; and Weapon: concealed, carrying from </a:t>
                      </a:r>
                      <a:r>
                        <a:rPr lang="en-US" sz="1400" dirty="0" smtClean="0">
                          <a:solidFill>
                            <a:srgbClr val="0070C0"/>
                          </a:solidFill>
                        </a:rPr>
                        <a:t>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115</a:t>
                      </a:r>
                      <a:r>
                        <a:rPr lang="en-US" sz="1400" dirty="0" smtClean="0"/>
                        <a:t>: Malingering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115</a:t>
                      </a:r>
                      <a:r>
                        <a:rPr lang="en-US" sz="1400" dirty="0" smtClean="0">
                          <a:solidFill>
                            <a:srgbClr val="0070C0"/>
                          </a:solidFill>
                        </a:rPr>
                        <a:t>: Communicating threats (was Art 134)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116</a:t>
                      </a:r>
                      <a:r>
                        <a:rPr lang="en-US" sz="1400" dirty="0" smtClean="0"/>
                        <a:t>: Riot or breach of peace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116</a:t>
                      </a:r>
                      <a:r>
                        <a:rPr lang="en-US" sz="1400" dirty="0" smtClean="0"/>
                        <a:t>: Riot or breach of peace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117</a:t>
                      </a:r>
                      <a:r>
                        <a:rPr lang="en-US" sz="1400" dirty="0" smtClean="0"/>
                        <a:t>: Provoking speeches or gestures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117</a:t>
                      </a:r>
                      <a:r>
                        <a:rPr lang="en-US" sz="1400" dirty="0" smtClean="0"/>
                        <a:t>: Provoking speeches or gestures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117a</a:t>
                      </a:r>
                      <a:r>
                        <a:rPr lang="en-US" sz="1400" dirty="0" smtClean="0">
                          <a:solidFill>
                            <a:srgbClr val="0070C0"/>
                          </a:solidFill>
                        </a:rPr>
                        <a:t>:  Wrongful broadcast or distribution of intimate visual images ***</a:t>
                      </a:r>
                    </a:p>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118</a:t>
                      </a:r>
                      <a:r>
                        <a:rPr lang="en-US" sz="1400" dirty="0" smtClean="0"/>
                        <a:t>: Murder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118</a:t>
                      </a:r>
                      <a:r>
                        <a:rPr lang="en-US" sz="1400" dirty="0" smtClean="0"/>
                        <a:t>: Murder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119</a:t>
                      </a:r>
                      <a:r>
                        <a:rPr lang="en-US" sz="1400" dirty="0" smtClean="0"/>
                        <a:t>: Manslaughter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119</a:t>
                      </a:r>
                      <a:r>
                        <a:rPr lang="en-US" sz="1400" dirty="0" smtClean="0"/>
                        <a:t>: Manslaughter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119a</a:t>
                      </a:r>
                      <a:r>
                        <a:rPr lang="en-US" sz="1400" dirty="0" smtClean="0"/>
                        <a:t>: Death or injury of an unborn child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119a</a:t>
                      </a:r>
                      <a:r>
                        <a:rPr lang="en-US" sz="1400" dirty="0" smtClean="0"/>
                        <a:t>: Death or injury of an unborn child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119b</a:t>
                      </a:r>
                      <a:r>
                        <a:rPr lang="en-US" sz="1400" dirty="0" smtClean="0">
                          <a:solidFill>
                            <a:srgbClr val="0070C0"/>
                          </a:solidFill>
                        </a:rPr>
                        <a:t>: Child endangerment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a:t>
                      </a:r>
                      <a:r>
                        <a:rPr lang="en-US" sz="1400" dirty="0" smtClean="0"/>
                        <a:t>: Rape and sexual assault generally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a:t>
                      </a:r>
                      <a:r>
                        <a:rPr lang="en-US" sz="1400" dirty="0" smtClean="0"/>
                        <a:t>: Rape and sexual assault generally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120a</a:t>
                      </a:r>
                      <a:r>
                        <a:rPr lang="en-US" sz="1400" dirty="0" smtClean="0"/>
                        <a:t>: Stalking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120a</a:t>
                      </a:r>
                      <a:r>
                        <a:rPr lang="en-US" sz="1400" dirty="0" smtClean="0">
                          <a:solidFill>
                            <a:srgbClr val="0070C0"/>
                          </a:solidFill>
                        </a:rPr>
                        <a:t>: Mail: dep. obscene matter(was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bl>
          </a:graphicData>
        </a:graphic>
      </p:graphicFrame>
    </p:spTree>
    <p:extLst>
      <p:ext uri="{BB962C8B-B14F-4D97-AF65-F5344CB8AC3E}">
        <p14:creationId xmlns:p14="http://schemas.microsoft.com/office/powerpoint/2010/main" val="3531161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15</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499440221"/>
              </p:ext>
            </p:extLst>
          </p:nvPr>
        </p:nvGraphicFramePr>
        <p:xfrm>
          <a:off x="373282" y="1099047"/>
          <a:ext cx="8437946" cy="5392160"/>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120b</a:t>
                      </a:r>
                      <a:r>
                        <a:rPr lang="en-US" sz="1400" dirty="0" smtClean="0"/>
                        <a:t>: Rape and sexual assault of a child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120b</a:t>
                      </a:r>
                      <a:r>
                        <a:rPr lang="en-US" sz="1400" dirty="0" smtClean="0"/>
                        <a:t>: Rape and sexual assault of a child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120c</a:t>
                      </a:r>
                      <a:r>
                        <a:rPr lang="en-US" sz="1400" dirty="0" smtClean="0"/>
                        <a:t>: Other sexual misconduct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120c</a:t>
                      </a:r>
                      <a:r>
                        <a:rPr lang="en-US" sz="1400" dirty="0" smtClean="0"/>
                        <a:t>: Other sexual misconduct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121</a:t>
                      </a:r>
                      <a:r>
                        <a:rPr lang="en-US" sz="1400" dirty="0" smtClean="0"/>
                        <a:t>: Larceny and wrongful appropriation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121</a:t>
                      </a:r>
                      <a:r>
                        <a:rPr lang="en-US" sz="1400" dirty="0" smtClean="0"/>
                        <a:t>: Larceny and wrongful appropriation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121a</a:t>
                      </a:r>
                      <a:r>
                        <a:rPr lang="en-US" sz="1400" dirty="0" smtClean="0">
                          <a:solidFill>
                            <a:srgbClr val="0070C0"/>
                          </a:solidFill>
                        </a:rPr>
                        <a:t>: Fraudulent use of credit cards, etc.***</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121b</a:t>
                      </a:r>
                      <a:r>
                        <a:rPr lang="en-US" sz="1400" dirty="0" smtClean="0">
                          <a:solidFill>
                            <a:srgbClr val="0070C0"/>
                          </a:solidFill>
                        </a:rPr>
                        <a:t>: False pretenses to obtain services (was Art 134)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122</a:t>
                      </a:r>
                      <a:r>
                        <a:rPr lang="en-US" sz="1400" dirty="0" smtClean="0"/>
                        <a:t>: Robbery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122</a:t>
                      </a:r>
                      <a:r>
                        <a:rPr lang="en-US" sz="1400" dirty="0" smtClean="0"/>
                        <a:t>: Robbery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122a</a:t>
                      </a:r>
                      <a:r>
                        <a:rPr lang="en-US" sz="1400" dirty="0" smtClean="0">
                          <a:solidFill>
                            <a:srgbClr val="0070C0"/>
                          </a:solidFill>
                        </a:rPr>
                        <a:t>: Receiving stolen property (was Art 134)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123</a:t>
                      </a:r>
                      <a:r>
                        <a:rPr lang="en-US" sz="1400" dirty="0" smtClean="0"/>
                        <a:t>: Forgery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123</a:t>
                      </a:r>
                      <a:r>
                        <a:rPr lang="en-US" sz="1400" dirty="0" smtClean="0">
                          <a:solidFill>
                            <a:srgbClr val="0070C0"/>
                          </a:solidFill>
                        </a:rPr>
                        <a:t>: Offenses concerning Government computers***</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pPr marL="0" indent="0">
                        <a:buNone/>
                      </a:pPr>
                      <a:r>
                        <a:rPr lang="en-US" sz="1400" b="1" dirty="0" smtClean="0"/>
                        <a:t>123a</a:t>
                      </a:r>
                      <a:r>
                        <a:rPr lang="en-US" sz="1400" dirty="0" smtClean="0"/>
                        <a:t>: Making, drawing, or uttering</a:t>
                      </a:r>
                      <a:r>
                        <a:rPr lang="en-US" sz="1400" baseline="0" dirty="0" smtClean="0"/>
                        <a:t> check, draft, or order without sufficient funds</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123a</a:t>
                      </a:r>
                      <a:r>
                        <a:rPr lang="en-US" sz="1400" dirty="0" smtClean="0"/>
                        <a:t>: Making, drawing, or uttering</a:t>
                      </a:r>
                      <a:r>
                        <a:rPr lang="en-US" sz="1400" baseline="0" dirty="0" smtClean="0"/>
                        <a:t> check, draft, or order without sufficient funds</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124</a:t>
                      </a:r>
                      <a:r>
                        <a:rPr lang="en-US" sz="1400" dirty="0" smtClean="0"/>
                        <a:t>: Maiming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124</a:t>
                      </a:r>
                      <a:r>
                        <a:rPr lang="en-US" sz="1400" dirty="0" smtClean="0">
                          <a:solidFill>
                            <a:srgbClr val="0070C0"/>
                          </a:solidFill>
                        </a:rPr>
                        <a:t>: Frauds against the United States (was Art 132)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124a</a:t>
                      </a:r>
                      <a:r>
                        <a:rPr lang="en-US" sz="1400" dirty="0" smtClean="0">
                          <a:solidFill>
                            <a:srgbClr val="0070C0"/>
                          </a:solidFill>
                        </a:rPr>
                        <a:t>: Bribery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r h="316523">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124b</a:t>
                      </a:r>
                      <a:r>
                        <a:rPr lang="en-US" sz="1400" dirty="0" smtClean="0">
                          <a:solidFill>
                            <a:srgbClr val="0070C0"/>
                          </a:solidFill>
                        </a:rPr>
                        <a:t>: Graft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68563010"/>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125</a:t>
                      </a:r>
                      <a:r>
                        <a:rPr lang="en-US" sz="1400" dirty="0" smtClean="0"/>
                        <a:t>: Forcible sodomy; bestiality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125</a:t>
                      </a:r>
                      <a:r>
                        <a:rPr lang="en-US" sz="1400" dirty="0" smtClean="0">
                          <a:solidFill>
                            <a:srgbClr val="0070C0"/>
                          </a:solidFill>
                        </a:rPr>
                        <a:t>: Kidnapping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10739864"/>
                  </a:ext>
                </a:extLst>
              </a:tr>
              <a:tr h="31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126</a:t>
                      </a:r>
                      <a:r>
                        <a:rPr lang="en-US" sz="1400" dirty="0" smtClean="0"/>
                        <a:t>: Arson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126</a:t>
                      </a:r>
                      <a:r>
                        <a:rPr lang="en-US" sz="1400" dirty="0" smtClean="0"/>
                        <a:t>: Arson; </a:t>
                      </a:r>
                      <a:r>
                        <a:rPr lang="en-US" sz="1400" dirty="0" smtClean="0">
                          <a:solidFill>
                            <a:srgbClr val="0070C0"/>
                          </a:solidFill>
                        </a:rPr>
                        <a:t>burning property w/ intent to defraud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83466834"/>
                  </a:ext>
                </a:extLst>
              </a:tr>
            </a:tbl>
          </a:graphicData>
        </a:graphic>
      </p:graphicFrame>
    </p:spTree>
    <p:extLst>
      <p:ext uri="{BB962C8B-B14F-4D97-AF65-F5344CB8AC3E}">
        <p14:creationId xmlns:p14="http://schemas.microsoft.com/office/powerpoint/2010/main" val="1816485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16</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3081095962"/>
              </p:ext>
            </p:extLst>
          </p:nvPr>
        </p:nvGraphicFramePr>
        <p:xfrm>
          <a:off x="373282" y="1099047"/>
          <a:ext cx="8437946" cy="5405159"/>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127</a:t>
                      </a:r>
                      <a:r>
                        <a:rPr lang="en-US" sz="1400" dirty="0" smtClean="0"/>
                        <a:t>: Extortion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127</a:t>
                      </a:r>
                      <a:r>
                        <a:rPr lang="en-US" sz="1400" dirty="0" smtClean="0"/>
                        <a:t>: Extortion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128</a:t>
                      </a:r>
                      <a:r>
                        <a:rPr lang="en-US" sz="1400" dirty="0" smtClean="0"/>
                        <a:t>: Assault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128</a:t>
                      </a:r>
                      <a:r>
                        <a:rPr lang="en-US" sz="1400" dirty="0" smtClean="0"/>
                        <a:t>: Assault</a:t>
                      </a:r>
                      <a:r>
                        <a:rPr lang="en-US" sz="1400" baseline="0" dirty="0" smtClean="0"/>
                        <a:t> </a:t>
                      </a:r>
                      <a:r>
                        <a:rPr lang="en-US" sz="1400" baseline="0" dirty="0" smtClean="0">
                          <a:solidFill>
                            <a:srgbClr val="0070C0"/>
                          </a:solidFill>
                        </a:rPr>
                        <a:t>(incorporates assault with intent to commit specified offenses from Art 134)</a:t>
                      </a:r>
                      <a:endParaRPr lang="en-US" sz="1400" dirty="0" smtClean="0">
                        <a:solidFill>
                          <a:srgbClr val="0070C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128a</a:t>
                      </a:r>
                      <a:r>
                        <a:rPr lang="en-US" sz="1400" dirty="0" smtClean="0">
                          <a:solidFill>
                            <a:srgbClr val="0070C0"/>
                          </a:solidFill>
                        </a:rPr>
                        <a:t>: Maiming (was Art 124)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129</a:t>
                      </a:r>
                      <a:r>
                        <a:rPr lang="en-US" sz="1400" dirty="0" smtClean="0"/>
                        <a:t>: Burglary </a:t>
                      </a:r>
                    </a:p>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129</a:t>
                      </a:r>
                      <a:r>
                        <a:rPr lang="en-US" sz="1400" dirty="0" smtClean="0"/>
                        <a:t>: Burglary; </a:t>
                      </a:r>
                      <a:r>
                        <a:rPr lang="en-US" sz="1400" dirty="0" smtClean="0">
                          <a:solidFill>
                            <a:srgbClr val="0070C0"/>
                          </a:solidFill>
                        </a:rPr>
                        <a:t>unlawful entry (was Art 134)</a:t>
                      </a:r>
                    </a:p>
                    <a:p>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433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130</a:t>
                      </a:r>
                      <a:r>
                        <a:rPr lang="en-US" sz="1400" dirty="0" smtClean="0"/>
                        <a:t>: Housebreaking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130</a:t>
                      </a:r>
                      <a:r>
                        <a:rPr lang="en-US" sz="1400" dirty="0" smtClean="0">
                          <a:solidFill>
                            <a:srgbClr val="0070C0"/>
                          </a:solidFill>
                        </a:rPr>
                        <a:t>: Stalking (was Art 120a)</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131</a:t>
                      </a:r>
                      <a:r>
                        <a:rPr lang="en-US" sz="1400" dirty="0" smtClean="0"/>
                        <a:t>: Perjury </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131</a:t>
                      </a:r>
                      <a:r>
                        <a:rPr lang="en-US" sz="1400" dirty="0" smtClean="0"/>
                        <a:t>: Perjury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131a</a:t>
                      </a:r>
                      <a:r>
                        <a:rPr lang="en-US" sz="1400" dirty="0" smtClean="0">
                          <a:solidFill>
                            <a:srgbClr val="0070C0"/>
                          </a:solidFill>
                        </a:rPr>
                        <a:t>: Subornation of perjury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131b</a:t>
                      </a:r>
                      <a:r>
                        <a:rPr lang="en-US" sz="1400" dirty="0" smtClean="0">
                          <a:solidFill>
                            <a:srgbClr val="0070C0"/>
                          </a:solidFill>
                        </a:rPr>
                        <a:t>: Obstructing justice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341618">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131c</a:t>
                      </a:r>
                      <a:r>
                        <a:rPr lang="en-US" sz="1400" dirty="0" smtClean="0">
                          <a:solidFill>
                            <a:srgbClr val="0070C0"/>
                          </a:solidFill>
                        </a:rPr>
                        <a:t>: Misprision of a serious offense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36274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131d</a:t>
                      </a:r>
                      <a:r>
                        <a:rPr lang="en-US" sz="1400" dirty="0" smtClean="0">
                          <a:solidFill>
                            <a:srgbClr val="0070C0"/>
                          </a:solidFill>
                        </a:rPr>
                        <a:t>: Wrongful refusal to testify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1"/>
                  </a:ext>
                </a:extLst>
              </a:tr>
              <a:tr h="31652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131e</a:t>
                      </a:r>
                      <a:r>
                        <a:rPr lang="en-US" sz="1400" dirty="0" smtClean="0">
                          <a:solidFill>
                            <a:srgbClr val="0070C0"/>
                          </a:solidFill>
                        </a:rPr>
                        <a:t>: Prevention of authorized seizure of property (was Art 134)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48827529"/>
                  </a:ext>
                </a:extLst>
              </a:tr>
              <a:tr h="31652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131f</a:t>
                      </a:r>
                      <a:r>
                        <a:rPr lang="en-US" sz="1400" dirty="0" smtClean="0">
                          <a:solidFill>
                            <a:srgbClr val="0070C0"/>
                          </a:solidFill>
                        </a:rPr>
                        <a:t>: Noncompliance w/ procedural rules (was Art 98)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68563010"/>
                  </a:ext>
                </a:extLst>
              </a:tr>
              <a:tr h="316523">
                <a:tc>
                  <a:txBody>
                    <a:bodyPr/>
                    <a:lstStyle/>
                    <a:p>
                      <a:endParaRPr lang="en-US" sz="14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131g</a:t>
                      </a:r>
                      <a:r>
                        <a:rPr lang="en-US" sz="1400" dirty="0" smtClean="0">
                          <a:solidFill>
                            <a:srgbClr val="0070C0"/>
                          </a:solidFill>
                        </a:rPr>
                        <a:t>: Wrongful interference w/ adverse administrative proceeding (was Art 134) </a:t>
                      </a:r>
                      <a:endParaRPr lang="en-US" sz="1400" b="1" dirty="0" smtClean="0">
                        <a:solidFill>
                          <a:srgbClr val="0070C0"/>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10739864"/>
                  </a:ext>
                </a:extLst>
              </a:tr>
            </a:tbl>
          </a:graphicData>
        </a:graphic>
      </p:graphicFrame>
    </p:spTree>
    <p:extLst>
      <p:ext uri="{BB962C8B-B14F-4D97-AF65-F5344CB8AC3E}">
        <p14:creationId xmlns:p14="http://schemas.microsoft.com/office/powerpoint/2010/main" val="13991753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17</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548430726"/>
              </p:ext>
            </p:extLst>
          </p:nvPr>
        </p:nvGraphicFramePr>
        <p:xfrm>
          <a:off x="373282" y="1099047"/>
          <a:ext cx="8437946" cy="1379474"/>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618">
                <a:tc>
                  <a:txBody>
                    <a:bodyPr/>
                    <a:lstStyle/>
                    <a:p>
                      <a:pPr algn="ctr"/>
                      <a:r>
                        <a:rPr lang="en-US" sz="1400" dirty="0" smtClean="0"/>
                        <a:t>Current UCMJ</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t>MJA</a:t>
                      </a:r>
                      <a:r>
                        <a:rPr lang="en-US" sz="1400" baseline="0" dirty="0" smtClean="0"/>
                        <a:t> 2016</a:t>
                      </a:r>
                      <a:endParaRPr lang="en-US"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341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132</a:t>
                      </a:r>
                      <a:r>
                        <a:rPr lang="en-US" sz="1400" dirty="0" smtClean="0"/>
                        <a:t>: Frauds against the United States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0070C0"/>
                          </a:solidFill>
                        </a:rPr>
                        <a:t>132</a:t>
                      </a:r>
                      <a:r>
                        <a:rPr lang="en-US" sz="1400" dirty="0" smtClean="0">
                          <a:solidFill>
                            <a:srgbClr val="0070C0"/>
                          </a:solidFill>
                        </a:rPr>
                        <a:t>: Retaliation***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445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133</a:t>
                      </a:r>
                      <a:r>
                        <a:rPr lang="en-US" sz="1400" dirty="0" smtClean="0"/>
                        <a:t>: Conduct unbecoming an officer and gentleman </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133</a:t>
                      </a:r>
                      <a:r>
                        <a:rPr lang="en-US" sz="1400" dirty="0" smtClean="0"/>
                        <a:t>: Conduct unbecoming an officer and gentleman </a:t>
                      </a:r>
                      <a:endParaRPr lang="en-US" sz="1400" b="1"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516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134</a:t>
                      </a:r>
                      <a:r>
                        <a:rPr lang="en-US" sz="1400" dirty="0" smtClean="0"/>
                        <a:t>: General article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134</a:t>
                      </a:r>
                      <a:r>
                        <a:rPr lang="en-US" sz="1400" dirty="0" smtClean="0"/>
                        <a:t>: General article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790126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 </a:t>
            </a:r>
            <a:r>
              <a:rPr lang="en-US" dirty="0"/>
              <a:t/>
            </a:r>
            <a:br>
              <a:rPr lang="en-US" dirty="0"/>
            </a:br>
            <a:r>
              <a:rPr lang="en-US" dirty="0" smtClean="0"/>
              <a:t>NEW </a:t>
            </a:r>
            <a:r>
              <a:rPr lang="en-US" dirty="0"/>
              <a:t>OFFENSES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18</a:t>
            </a:fld>
            <a:endParaRPr lang="en-US"/>
          </a:p>
        </p:txBody>
      </p:sp>
    </p:spTree>
    <p:extLst>
      <p:ext uri="{BB962C8B-B14F-4D97-AF65-F5344CB8AC3E}">
        <p14:creationId xmlns:p14="http://schemas.microsoft.com/office/powerpoint/2010/main" val="34632113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Brand New Offenses</a:t>
            </a:r>
            <a:endParaRPr lang="en-US" dirty="0"/>
          </a:p>
        </p:txBody>
      </p:sp>
      <p:sp>
        <p:nvSpPr>
          <p:cNvPr id="3" name="Content Placeholder 2"/>
          <p:cNvSpPr>
            <a:spLocks noGrp="1"/>
          </p:cNvSpPr>
          <p:nvPr>
            <p:ph idx="1"/>
          </p:nvPr>
        </p:nvSpPr>
        <p:spPr/>
        <p:txBody>
          <a:bodyPr/>
          <a:lstStyle/>
          <a:p>
            <a:r>
              <a:rPr lang="en-US" sz="2400" dirty="0"/>
              <a:t>Article 93a: Prohibited activities with military recruit or trainee by person in position of special trust </a:t>
            </a:r>
            <a:endParaRPr lang="en-US" sz="2400" dirty="0" smtClean="0"/>
          </a:p>
          <a:p>
            <a:pPr marL="0" indent="0">
              <a:buNone/>
            </a:pPr>
            <a:endParaRPr lang="en-US" sz="2400" dirty="0"/>
          </a:p>
          <a:p>
            <a:r>
              <a:rPr lang="en-US" sz="2400" dirty="0"/>
              <a:t>Article 121a: Fraudulent use of credit cards, debit cards, and other access devices </a:t>
            </a:r>
            <a:endParaRPr lang="en-US" sz="2400" dirty="0" smtClean="0"/>
          </a:p>
          <a:p>
            <a:pPr marL="0" indent="0">
              <a:buNone/>
            </a:pPr>
            <a:endParaRPr lang="en-US" sz="2400" dirty="0"/>
          </a:p>
          <a:p>
            <a:r>
              <a:rPr lang="en-US" sz="2400" dirty="0"/>
              <a:t>Article 123: Offenses concerning Government computers </a:t>
            </a:r>
            <a:endParaRPr lang="en-US" sz="2400" dirty="0" smtClean="0"/>
          </a:p>
          <a:p>
            <a:pPr marL="0" indent="0">
              <a:buNone/>
            </a:pPr>
            <a:endParaRPr lang="en-US" sz="2400" dirty="0"/>
          </a:p>
          <a:p>
            <a:r>
              <a:rPr lang="en-US" sz="2400" dirty="0"/>
              <a:t>Article 132: Retaliation </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19</a:t>
            </a:fld>
            <a:endParaRPr lang="en-US"/>
          </a:p>
        </p:txBody>
      </p:sp>
    </p:spTree>
    <p:extLst>
      <p:ext uri="{BB962C8B-B14F-4D97-AF65-F5344CB8AC3E}">
        <p14:creationId xmlns:p14="http://schemas.microsoft.com/office/powerpoint/2010/main" val="4208443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a:t>
            </a:r>
            <a:endParaRPr lang="en-US" dirty="0"/>
          </a:p>
        </p:txBody>
      </p:sp>
      <p:sp>
        <p:nvSpPr>
          <p:cNvPr id="3" name="Content Placeholder 2"/>
          <p:cNvSpPr>
            <a:spLocks noGrp="1"/>
          </p:cNvSpPr>
          <p:nvPr>
            <p:ph idx="1"/>
          </p:nvPr>
        </p:nvSpPr>
        <p:spPr>
          <a:xfrm>
            <a:off x="457200" y="1219200"/>
            <a:ext cx="8229600" cy="4980878"/>
          </a:xfrm>
        </p:spPr>
        <p:txBody>
          <a:bodyPr>
            <a:normAutofit/>
          </a:bodyPr>
          <a:lstStyle/>
          <a:p>
            <a:pPr marL="0" indent="0">
              <a:buNone/>
            </a:pPr>
            <a:r>
              <a:rPr lang="en-US" dirty="0" smtClean="0"/>
              <a:t>Significant changes to the organization of the punitive articles</a:t>
            </a:r>
          </a:p>
          <a:p>
            <a:pPr lvl="1"/>
            <a:r>
              <a:rPr lang="en-US" dirty="0" smtClean="0"/>
              <a:t>Reordered to “categorize” similar offenses and renumbered accordingly</a:t>
            </a:r>
          </a:p>
          <a:p>
            <a:pPr lvl="1"/>
            <a:r>
              <a:rPr lang="en-US" dirty="0" smtClean="0"/>
              <a:t>Numerous offenses moved from Art 134 to become enumerated offenses </a:t>
            </a:r>
          </a:p>
          <a:p>
            <a:pPr lvl="1"/>
            <a:r>
              <a:rPr lang="en-US" dirty="0" smtClean="0"/>
              <a:t>Several articles were amended</a:t>
            </a:r>
          </a:p>
          <a:p>
            <a:pPr lvl="1"/>
            <a:r>
              <a:rPr lang="en-US" dirty="0" smtClean="0"/>
              <a:t>Several punitive articles combined with others or eliminated entirely</a:t>
            </a:r>
          </a:p>
          <a:p>
            <a:pPr lvl="1"/>
            <a:r>
              <a:rPr lang="en-US" dirty="0" smtClean="0"/>
              <a:t>Four new offenses</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a:t>
            </a:fld>
            <a:endParaRPr lang="en-US"/>
          </a:p>
        </p:txBody>
      </p:sp>
    </p:spTree>
    <p:extLst>
      <p:ext uri="{BB962C8B-B14F-4D97-AF65-F5344CB8AC3E}">
        <p14:creationId xmlns:p14="http://schemas.microsoft.com/office/powerpoint/2010/main" val="457755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a:t>
            </a:r>
            <a:r>
              <a:rPr lang="en-US" dirty="0"/>
              <a:t>93a</a:t>
            </a:r>
          </a:p>
        </p:txBody>
      </p:sp>
      <p:sp>
        <p:nvSpPr>
          <p:cNvPr id="3" name="Content Placeholder 2"/>
          <p:cNvSpPr>
            <a:spLocks noGrp="1"/>
          </p:cNvSpPr>
          <p:nvPr>
            <p:ph idx="1"/>
          </p:nvPr>
        </p:nvSpPr>
        <p:spPr>
          <a:xfrm>
            <a:off x="281031" y="1187043"/>
            <a:ext cx="8581938" cy="5054366"/>
          </a:xfrm>
        </p:spPr>
        <p:txBody>
          <a:bodyPr>
            <a:normAutofit/>
          </a:bodyPr>
          <a:lstStyle/>
          <a:p>
            <a:pPr marL="0" indent="0">
              <a:buNone/>
            </a:pPr>
            <a:r>
              <a:rPr lang="en-US" b="1" dirty="0"/>
              <a:t>Prohibited activities with military recruit or trainee by person in position of special trust </a:t>
            </a:r>
          </a:p>
          <a:p>
            <a:pPr marL="0" indent="0">
              <a:lnSpc>
                <a:spcPct val="100000"/>
              </a:lnSpc>
              <a:spcBef>
                <a:spcPts val="0"/>
              </a:spcBef>
              <a:buNone/>
            </a:pPr>
            <a:endParaRPr lang="en-US" dirty="0" smtClean="0"/>
          </a:p>
          <a:p>
            <a:pPr>
              <a:lnSpc>
                <a:spcPct val="100000"/>
              </a:lnSpc>
              <a:spcBef>
                <a:spcPts val="0"/>
              </a:spcBef>
            </a:pPr>
            <a:r>
              <a:rPr lang="en-US" dirty="0" smtClean="0"/>
              <a:t>Though Services already prohibit these types of acts by regulation, Art 93a allows enhanced accountability for sexual misconduct by recruiters and trainers in the recruiting and basic military training environments</a:t>
            </a:r>
          </a:p>
          <a:p>
            <a:pPr marL="0" indent="0">
              <a:lnSpc>
                <a:spcPct val="100000"/>
              </a:lnSpc>
              <a:spcBef>
                <a:spcPts val="0"/>
              </a:spcBef>
              <a:buNone/>
            </a:pPr>
            <a:endParaRPr lang="en-US" dirty="0" smtClean="0"/>
          </a:p>
          <a:p>
            <a:pPr lvl="1">
              <a:lnSpc>
                <a:spcPct val="100000"/>
              </a:lnSpc>
              <a:spcBef>
                <a:spcPts val="0"/>
              </a:spcBef>
            </a:pPr>
            <a:r>
              <a:rPr lang="en-US" dirty="0" smtClean="0"/>
              <a:t>Max punishment under Art 92:  DD, 2 years  </a:t>
            </a:r>
          </a:p>
          <a:p>
            <a:pPr lvl="1">
              <a:lnSpc>
                <a:spcPct val="100000"/>
              </a:lnSpc>
              <a:spcBef>
                <a:spcPts val="0"/>
              </a:spcBef>
            </a:pPr>
            <a:r>
              <a:rPr lang="en-US" dirty="0" smtClean="0"/>
              <a:t>Max punishment under Art 93a:  DD, 5 years</a:t>
            </a:r>
          </a:p>
          <a:p>
            <a:pPr>
              <a:lnSpc>
                <a:spcPct val="100000"/>
              </a:lnSpc>
              <a:spcBef>
                <a:spcPts val="0"/>
              </a:spcBef>
            </a:pPr>
            <a:endParaRPr lang="en-US" dirty="0" smtClean="0"/>
          </a:p>
          <a:p>
            <a:pPr marL="0" indent="0">
              <a:lnSpc>
                <a:spcPct val="100000"/>
              </a:lnSpc>
              <a:spcBef>
                <a:spcPts val="0"/>
              </a:spcBef>
              <a:buNone/>
            </a:pPr>
            <a:endParaRPr lang="en-US" sz="4000"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20</a:t>
            </a:fld>
            <a:endParaRPr lang="en-US"/>
          </a:p>
        </p:txBody>
      </p:sp>
      <p:sp>
        <p:nvSpPr>
          <p:cNvPr id="7" name="Rectangle 6"/>
          <p:cNvSpPr/>
          <p:nvPr/>
        </p:nvSpPr>
        <p:spPr>
          <a:xfrm>
            <a:off x="5890671" y="2915552"/>
            <a:ext cx="1673680"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63335" y="3356631"/>
            <a:ext cx="2188030"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47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22" presetClass="entr" presetSubtype="8"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animEffect transition="in" filter="wipe(left)">
                                      <p:cBhvr>
                                        <p:cTn id="9" dur="500"/>
                                        <p:tgtEl>
                                          <p:spTgt spid="7"/>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93a</a:t>
            </a:r>
            <a:endParaRPr lang="en-US" dirty="0"/>
          </a:p>
        </p:txBody>
      </p:sp>
      <p:sp>
        <p:nvSpPr>
          <p:cNvPr id="3" name="Content Placeholder 2"/>
          <p:cNvSpPr>
            <a:spLocks noGrp="1"/>
          </p:cNvSpPr>
          <p:nvPr>
            <p:ph idx="1"/>
          </p:nvPr>
        </p:nvSpPr>
        <p:spPr>
          <a:xfrm>
            <a:off x="281031" y="1188720"/>
            <a:ext cx="8581938" cy="4881297"/>
          </a:xfrm>
        </p:spPr>
        <p:txBody>
          <a:bodyPr>
            <a:normAutofit/>
          </a:bodyPr>
          <a:lstStyle/>
          <a:p>
            <a:pPr marL="0" indent="0">
              <a:lnSpc>
                <a:spcPct val="100000"/>
              </a:lnSpc>
              <a:spcBef>
                <a:spcPts val="0"/>
              </a:spcBef>
              <a:buNone/>
            </a:pPr>
            <a:r>
              <a:rPr lang="en-US" b="1" dirty="0"/>
              <a:t>Prohibited activities with military recruit or trainee by person in position of special trust </a:t>
            </a:r>
          </a:p>
          <a:p>
            <a:pPr>
              <a:lnSpc>
                <a:spcPct val="100000"/>
              </a:lnSpc>
              <a:spcBef>
                <a:spcPts val="0"/>
              </a:spcBef>
            </a:pPr>
            <a:endParaRPr lang="en-US" dirty="0" smtClean="0"/>
          </a:p>
          <a:p>
            <a:pPr>
              <a:lnSpc>
                <a:spcPct val="100000"/>
              </a:lnSpc>
              <a:spcBef>
                <a:spcPts val="0"/>
              </a:spcBef>
            </a:pPr>
            <a:r>
              <a:rPr lang="en-US" dirty="0" smtClean="0"/>
              <a:t>Two </a:t>
            </a:r>
            <a:r>
              <a:rPr lang="en-US" dirty="0"/>
              <a:t>separate offenses</a:t>
            </a:r>
            <a:r>
              <a:rPr lang="en-US" dirty="0" smtClean="0"/>
              <a:t>:</a:t>
            </a:r>
            <a:br>
              <a:rPr lang="en-US" dirty="0" smtClean="0"/>
            </a:br>
            <a:endParaRPr lang="en-US" dirty="0"/>
          </a:p>
          <a:p>
            <a:pPr marL="342900" lvl="1" indent="0">
              <a:lnSpc>
                <a:spcPct val="100000"/>
              </a:lnSpc>
              <a:spcBef>
                <a:spcPts val="0"/>
              </a:spcBef>
              <a:buNone/>
            </a:pPr>
            <a:r>
              <a:rPr lang="en-US" dirty="0"/>
              <a:t>a.  Abuse of training leadership position </a:t>
            </a:r>
          </a:p>
          <a:p>
            <a:pPr marL="571500" lvl="2" indent="0">
              <a:lnSpc>
                <a:spcPct val="100000"/>
              </a:lnSpc>
              <a:spcBef>
                <a:spcPts val="0"/>
              </a:spcBef>
              <a:buNone/>
            </a:pPr>
            <a:r>
              <a:rPr lang="en-US" sz="2400" dirty="0"/>
              <a:t>	 - Staff at </a:t>
            </a:r>
            <a:r>
              <a:rPr lang="en-US" sz="2400" dirty="0" smtClean="0"/>
              <a:t>basic training, AIT, OCS, academies, ROTC</a:t>
            </a:r>
          </a:p>
          <a:p>
            <a:pPr marL="342900" lvl="1" indent="0">
              <a:lnSpc>
                <a:spcPct val="100000"/>
              </a:lnSpc>
              <a:spcBef>
                <a:spcPts val="0"/>
              </a:spcBef>
              <a:buNone/>
            </a:pPr>
            <a:r>
              <a:rPr lang="en-US" dirty="0" smtClean="0"/>
              <a:t>b.  Abuse of position as military recruiter</a:t>
            </a:r>
          </a:p>
          <a:p>
            <a:pPr marL="342900" lvl="1" indent="0">
              <a:lnSpc>
                <a:spcPct val="100000"/>
              </a:lnSpc>
              <a:spcBef>
                <a:spcPts val="0"/>
              </a:spcBef>
              <a:buNone/>
            </a:pPr>
            <a:r>
              <a:rPr lang="en-US" b="1" dirty="0" smtClean="0"/>
              <a:t>	 </a:t>
            </a:r>
            <a:r>
              <a:rPr lang="en-US" dirty="0" smtClean="0"/>
              <a:t>- Specifically aimed at military recruiters </a:t>
            </a:r>
          </a:p>
          <a:p>
            <a:pPr marL="0" indent="0">
              <a:lnSpc>
                <a:spcPct val="100000"/>
              </a:lnSpc>
              <a:spcBef>
                <a:spcPts val="0"/>
              </a:spcBef>
              <a:buNone/>
            </a:pPr>
            <a:endParaRPr lang="en-US" dirty="0" smtClean="0"/>
          </a:p>
          <a:p>
            <a:pPr indent="-342900">
              <a:lnSpc>
                <a:spcPct val="100000"/>
              </a:lnSpc>
              <a:spcBef>
                <a:spcPts val="0"/>
              </a:spcBef>
            </a:pPr>
            <a:r>
              <a:rPr lang="en-US" dirty="0" smtClean="0"/>
              <a:t>Consent </a:t>
            </a:r>
            <a:r>
              <a:rPr lang="en-US" dirty="0"/>
              <a:t>is </a:t>
            </a:r>
            <a:r>
              <a:rPr lang="en-US" b="1" u="sng" dirty="0"/>
              <a:t>not</a:t>
            </a:r>
            <a:r>
              <a:rPr lang="en-US" dirty="0"/>
              <a:t> a </a:t>
            </a:r>
            <a:r>
              <a:rPr lang="en-US" dirty="0" smtClean="0"/>
              <a:t>defense </a:t>
            </a:r>
            <a:endParaRPr lang="en-US"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21</a:t>
            </a:fld>
            <a:endParaRPr lang="en-US"/>
          </a:p>
        </p:txBody>
      </p:sp>
    </p:spTree>
    <p:extLst>
      <p:ext uri="{BB962C8B-B14F-4D97-AF65-F5344CB8AC3E}">
        <p14:creationId xmlns:p14="http://schemas.microsoft.com/office/powerpoint/2010/main" val="1593373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Abuse of Training Leadership Position</a:t>
            </a:r>
          </a:p>
        </p:txBody>
      </p:sp>
      <p:sp>
        <p:nvSpPr>
          <p:cNvPr id="3" name="Content Placeholder 2"/>
          <p:cNvSpPr>
            <a:spLocks noGrp="1"/>
          </p:cNvSpPr>
          <p:nvPr>
            <p:ph idx="1"/>
          </p:nvPr>
        </p:nvSpPr>
        <p:spPr/>
        <p:txBody>
          <a:bodyPr>
            <a:normAutofit/>
          </a:bodyPr>
          <a:lstStyle/>
          <a:p>
            <a:pPr marL="0" lvl="1" indent="0">
              <a:lnSpc>
                <a:spcPct val="110000"/>
              </a:lnSpc>
              <a:spcBef>
                <a:spcPts val="1000"/>
              </a:spcBef>
              <a:buNone/>
            </a:pPr>
            <a:r>
              <a:rPr lang="en-US" sz="3000" dirty="0" smtClean="0"/>
              <a:t>Statutory text: Any person subject to this chapter: </a:t>
            </a:r>
            <a:endParaRPr lang="en-US" sz="3000" dirty="0"/>
          </a:p>
          <a:p>
            <a:pPr lvl="1">
              <a:lnSpc>
                <a:spcPct val="110000"/>
              </a:lnSpc>
            </a:pPr>
            <a:r>
              <a:rPr lang="en-US" sz="2600" dirty="0" smtClean="0"/>
              <a:t>Who is an officer, a noncommissioned officer, or petty officer;</a:t>
            </a:r>
            <a:endParaRPr lang="en-US" sz="2600" dirty="0"/>
          </a:p>
          <a:p>
            <a:pPr lvl="1">
              <a:lnSpc>
                <a:spcPct val="110000"/>
              </a:lnSpc>
            </a:pPr>
            <a:r>
              <a:rPr lang="en-US" sz="2600" dirty="0" smtClean="0"/>
              <a:t>Who is in a training leadership position with respect to a specially protected junior member of the armed forces; and </a:t>
            </a:r>
            <a:endParaRPr lang="en-US" sz="2600" dirty="0"/>
          </a:p>
          <a:p>
            <a:pPr lvl="1">
              <a:lnSpc>
                <a:spcPct val="110000"/>
              </a:lnSpc>
            </a:pPr>
            <a:r>
              <a:rPr lang="en-US" sz="2600" dirty="0" smtClean="0"/>
              <a:t>Who engages in prohibited sexual activity with </a:t>
            </a:r>
            <a:r>
              <a:rPr lang="en-US" sz="2600" b="1" u="sng" dirty="0" smtClean="0"/>
              <a:t>such</a:t>
            </a:r>
            <a:r>
              <a:rPr lang="en-US" sz="2600" dirty="0" smtClean="0"/>
              <a:t> specially protected junior member of the armed forces</a:t>
            </a:r>
            <a:endParaRPr lang="en-US" sz="2600"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22</a:t>
            </a:fld>
            <a:endParaRPr lang="en-US"/>
          </a:p>
        </p:txBody>
      </p:sp>
    </p:spTree>
    <p:extLst>
      <p:ext uri="{BB962C8B-B14F-4D97-AF65-F5344CB8AC3E}">
        <p14:creationId xmlns:p14="http://schemas.microsoft.com/office/powerpoint/2010/main" val="132594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Abuse of Training Leadership Position</a:t>
            </a:r>
          </a:p>
        </p:txBody>
      </p:sp>
      <p:sp>
        <p:nvSpPr>
          <p:cNvPr id="3" name="Content Placeholder 2"/>
          <p:cNvSpPr>
            <a:spLocks noGrp="1"/>
          </p:cNvSpPr>
          <p:nvPr>
            <p:ph idx="1"/>
          </p:nvPr>
        </p:nvSpPr>
        <p:spPr/>
        <p:txBody>
          <a:bodyPr>
            <a:normAutofit/>
          </a:bodyPr>
          <a:lstStyle/>
          <a:p>
            <a:pPr marL="0" lvl="1" indent="0">
              <a:lnSpc>
                <a:spcPct val="110000"/>
              </a:lnSpc>
              <a:spcBef>
                <a:spcPts val="1000"/>
              </a:spcBef>
              <a:buNone/>
            </a:pPr>
            <a:r>
              <a:rPr lang="en-US" sz="3000" dirty="0" smtClean="0"/>
              <a:t>President-prescribed elements: </a:t>
            </a:r>
            <a:endParaRPr lang="en-US" sz="3000" dirty="0"/>
          </a:p>
          <a:p>
            <a:pPr lvl="1">
              <a:lnSpc>
                <a:spcPct val="110000"/>
              </a:lnSpc>
            </a:pPr>
            <a:r>
              <a:rPr lang="en-US" sz="2600" dirty="0" smtClean="0"/>
              <a:t>That the accused was a commissioned, warrant, noncommissioned or petty officer;</a:t>
            </a:r>
            <a:endParaRPr lang="en-US" sz="2600" dirty="0"/>
          </a:p>
          <a:p>
            <a:pPr lvl="1">
              <a:lnSpc>
                <a:spcPct val="110000"/>
              </a:lnSpc>
            </a:pPr>
            <a:r>
              <a:rPr lang="en-US" sz="2600" dirty="0" smtClean="0"/>
              <a:t>That the accused was in a training leadership position with respect to a specially protected member of the armed forces; and </a:t>
            </a:r>
            <a:endParaRPr lang="en-US" sz="2600" dirty="0"/>
          </a:p>
          <a:p>
            <a:pPr lvl="1">
              <a:lnSpc>
                <a:spcPct val="110000"/>
              </a:lnSpc>
            </a:pPr>
            <a:r>
              <a:rPr lang="en-US" sz="2600" dirty="0" smtClean="0"/>
              <a:t>That the accused engaged in prohibited sexual activity with </a:t>
            </a:r>
            <a:r>
              <a:rPr lang="en-US" sz="2600" b="1" u="sng" dirty="0" smtClean="0"/>
              <a:t>a</a:t>
            </a:r>
            <a:r>
              <a:rPr lang="en-US" sz="2600" dirty="0" smtClean="0"/>
              <a:t> person the accused knew, or reasonably should have known, was a specially protected junior member of the armed forces.</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23</a:t>
            </a:fld>
            <a:endParaRPr lang="en-US"/>
          </a:p>
        </p:txBody>
      </p:sp>
    </p:spTree>
    <p:extLst>
      <p:ext uri="{BB962C8B-B14F-4D97-AF65-F5344CB8AC3E}">
        <p14:creationId xmlns:p14="http://schemas.microsoft.com/office/powerpoint/2010/main" val="353907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Abuse of Training Leadership Position</a:t>
            </a:r>
          </a:p>
        </p:txBody>
      </p:sp>
      <p:sp>
        <p:nvSpPr>
          <p:cNvPr id="3" name="Content Placeholder 2"/>
          <p:cNvSpPr>
            <a:spLocks noGrp="1"/>
          </p:cNvSpPr>
          <p:nvPr>
            <p:ph idx="1"/>
          </p:nvPr>
        </p:nvSpPr>
        <p:spPr/>
        <p:txBody>
          <a:bodyPr>
            <a:normAutofit/>
          </a:bodyPr>
          <a:lstStyle/>
          <a:p>
            <a:pPr marL="0" lvl="1" indent="0">
              <a:lnSpc>
                <a:spcPct val="110000"/>
              </a:lnSpc>
              <a:spcBef>
                <a:spcPts val="1000"/>
              </a:spcBef>
              <a:buNone/>
            </a:pPr>
            <a:r>
              <a:rPr lang="en-US" sz="3000" dirty="0" smtClean="0"/>
              <a:t>Statutory text: Any person subject to this chapter: </a:t>
            </a:r>
            <a:endParaRPr lang="en-US" sz="3000" dirty="0"/>
          </a:p>
          <a:p>
            <a:pPr lvl="1">
              <a:lnSpc>
                <a:spcPct val="110000"/>
              </a:lnSpc>
            </a:pPr>
            <a:r>
              <a:rPr lang="en-US" sz="2600" dirty="0" smtClean="0"/>
              <a:t>Who is an officer, a noncommissioned officer, or petty officer;</a:t>
            </a:r>
            <a:endParaRPr lang="en-US" sz="2600" dirty="0"/>
          </a:p>
          <a:p>
            <a:pPr lvl="1">
              <a:lnSpc>
                <a:spcPct val="110000"/>
              </a:lnSpc>
            </a:pPr>
            <a:r>
              <a:rPr lang="en-US" sz="2600" dirty="0" smtClean="0"/>
              <a:t>Who is in a training leadership position with respect to a specially protected junior member of the armed forces; and </a:t>
            </a:r>
            <a:endParaRPr lang="en-US" sz="2600" dirty="0"/>
          </a:p>
          <a:p>
            <a:pPr lvl="1">
              <a:lnSpc>
                <a:spcPct val="110000"/>
              </a:lnSpc>
            </a:pPr>
            <a:r>
              <a:rPr lang="en-US" sz="2600" dirty="0" smtClean="0"/>
              <a:t>Who engages in prohibited sexual activity with </a:t>
            </a:r>
            <a:r>
              <a:rPr lang="en-US" sz="2600" b="1" u="sng" dirty="0" smtClean="0"/>
              <a:t>such</a:t>
            </a:r>
            <a:r>
              <a:rPr lang="en-US" sz="2600" dirty="0" smtClean="0"/>
              <a:t> specially protected junior member of the armed forces</a:t>
            </a:r>
            <a:endParaRPr lang="en-US" sz="2600"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24</a:t>
            </a:fld>
            <a:endParaRPr lang="en-US"/>
          </a:p>
        </p:txBody>
      </p:sp>
      <p:sp>
        <p:nvSpPr>
          <p:cNvPr id="11" name="Rectangle 10"/>
          <p:cNvSpPr/>
          <p:nvPr/>
        </p:nvSpPr>
        <p:spPr>
          <a:xfrm>
            <a:off x="2724986" y="2975705"/>
            <a:ext cx="4007284" cy="315132"/>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645920" y="3400506"/>
            <a:ext cx="5074920" cy="382824"/>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453324" y="4316357"/>
            <a:ext cx="3667566" cy="41141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741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Leadership Position</a:t>
            </a:r>
          </a:p>
        </p:txBody>
      </p:sp>
      <p:sp>
        <p:nvSpPr>
          <p:cNvPr id="3" name="Content Placeholder 2"/>
          <p:cNvSpPr>
            <a:spLocks noGrp="1"/>
          </p:cNvSpPr>
          <p:nvPr>
            <p:ph idx="1"/>
          </p:nvPr>
        </p:nvSpPr>
        <p:spPr/>
        <p:txBody>
          <a:bodyPr>
            <a:normAutofit/>
          </a:bodyPr>
          <a:lstStyle/>
          <a:p>
            <a:pPr marL="0" lvl="1" indent="0">
              <a:lnSpc>
                <a:spcPct val="100000"/>
              </a:lnSpc>
              <a:spcBef>
                <a:spcPts val="0"/>
              </a:spcBef>
              <a:buNone/>
            </a:pPr>
            <a:r>
              <a:rPr lang="en-US" sz="2800" dirty="0"/>
              <a:t>Training Leadership Position</a:t>
            </a:r>
          </a:p>
          <a:p>
            <a:pPr marL="914400" lvl="2" indent="-457200">
              <a:lnSpc>
                <a:spcPct val="100000"/>
              </a:lnSpc>
              <a:spcBef>
                <a:spcPts val="0"/>
              </a:spcBef>
            </a:pPr>
            <a:r>
              <a:rPr lang="en-US" sz="2400" dirty="0"/>
              <a:t>Drill instructor / other leadership position in any of the following programs:</a:t>
            </a:r>
          </a:p>
          <a:p>
            <a:pPr marL="1371600" lvl="3" indent="-457200">
              <a:lnSpc>
                <a:spcPct val="100000"/>
              </a:lnSpc>
              <a:spcBef>
                <a:spcPts val="0"/>
              </a:spcBef>
            </a:pPr>
            <a:r>
              <a:rPr lang="en-US" sz="2200" dirty="0" smtClean="0"/>
              <a:t>Basic training/AIT</a:t>
            </a:r>
          </a:p>
          <a:p>
            <a:pPr marL="1371600" lvl="3" indent="-457200">
              <a:lnSpc>
                <a:spcPct val="100000"/>
              </a:lnSpc>
              <a:spcBef>
                <a:spcPts val="0"/>
              </a:spcBef>
            </a:pPr>
            <a:r>
              <a:rPr lang="en-US" sz="2200" dirty="0" smtClean="0"/>
              <a:t>OCS</a:t>
            </a:r>
          </a:p>
          <a:p>
            <a:pPr marL="1371600" lvl="3" indent="-457200">
              <a:lnSpc>
                <a:spcPct val="100000"/>
              </a:lnSpc>
              <a:spcBef>
                <a:spcPts val="0"/>
              </a:spcBef>
            </a:pPr>
            <a:r>
              <a:rPr lang="en-US" sz="2200" dirty="0" smtClean="0"/>
              <a:t>ROTC</a:t>
            </a:r>
          </a:p>
          <a:p>
            <a:pPr marL="1371600" lvl="3" indent="-457200">
              <a:lnSpc>
                <a:spcPct val="100000"/>
              </a:lnSpc>
              <a:spcBef>
                <a:spcPts val="0"/>
              </a:spcBef>
            </a:pPr>
            <a:r>
              <a:rPr lang="en-US" sz="2200" dirty="0" smtClean="0"/>
              <a:t>A training program for entry into armed forces</a:t>
            </a:r>
          </a:p>
          <a:p>
            <a:pPr marL="1371600" lvl="3" indent="-457200">
              <a:lnSpc>
                <a:spcPct val="100000"/>
              </a:lnSpc>
              <a:spcBef>
                <a:spcPts val="0"/>
              </a:spcBef>
            </a:pPr>
            <a:r>
              <a:rPr lang="en-US" sz="2200" dirty="0" smtClean="0"/>
              <a:t>Any training program identified by Service Secretaries as training program for initial career qualification</a:t>
            </a:r>
          </a:p>
          <a:p>
            <a:pPr marL="914400" lvl="2" indent="-457200">
              <a:lnSpc>
                <a:spcPct val="100000"/>
              </a:lnSpc>
              <a:spcBef>
                <a:spcPts val="0"/>
              </a:spcBef>
            </a:pPr>
            <a:r>
              <a:rPr lang="en-US" sz="2400" dirty="0" smtClean="0"/>
              <a:t>Faculty </a:t>
            </a:r>
            <a:r>
              <a:rPr lang="en-US" sz="2400" smtClean="0"/>
              <a:t>and staff at </a:t>
            </a:r>
            <a:r>
              <a:rPr lang="en-US" sz="2400" dirty="0" smtClean="0"/>
              <a:t>service academies</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25</a:t>
            </a:fld>
            <a:endParaRPr lang="en-US"/>
          </a:p>
        </p:txBody>
      </p:sp>
    </p:spTree>
    <p:extLst>
      <p:ext uri="{BB962C8B-B14F-4D97-AF65-F5344CB8AC3E}">
        <p14:creationId xmlns:p14="http://schemas.microsoft.com/office/powerpoint/2010/main" val="349150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Specially Protected </a:t>
            </a:r>
            <a:r>
              <a:rPr lang="en-US" dirty="0" smtClean="0"/>
              <a:t>Junior </a:t>
            </a:r>
            <a:r>
              <a:rPr lang="en-US" dirty="0"/>
              <a:t>Member</a:t>
            </a:r>
          </a:p>
        </p:txBody>
      </p:sp>
      <p:sp>
        <p:nvSpPr>
          <p:cNvPr id="3" name="Content Placeholder 2"/>
          <p:cNvSpPr>
            <a:spLocks noGrp="1"/>
          </p:cNvSpPr>
          <p:nvPr>
            <p:ph idx="1"/>
          </p:nvPr>
        </p:nvSpPr>
        <p:spPr>
          <a:xfrm>
            <a:off x="281031" y="1360112"/>
            <a:ext cx="8581938" cy="3757928"/>
          </a:xfrm>
        </p:spPr>
        <p:txBody>
          <a:bodyPr>
            <a:normAutofit fontScale="70000" lnSpcReduction="20000"/>
          </a:bodyPr>
          <a:lstStyle/>
          <a:p>
            <a:pPr marL="0" indent="0">
              <a:lnSpc>
                <a:spcPct val="120000"/>
              </a:lnSpc>
              <a:spcBef>
                <a:spcPts val="0"/>
              </a:spcBef>
              <a:buNone/>
            </a:pPr>
            <a:r>
              <a:rPr lang="en-US" sz="4000" dirty="0"/>
              <a:t>Specially protected junior member of the armed forces:</a:t>
            </a:r>
          </a:p>
          <a:p>
            <a:pPr lvl="1">
              <a:lnSpc>
                <a:spcPct val="120000"/>
              </a:lnSpc>
              <a:spcBef>
                <a:spcPts val="0"/>
              </a:spcBef>
            </a:pPr>
            <a:r>
              <a:rPr lang="en-US" sz="3400" dirty="0"/>
              <a:t>Assigned to / awaiting assignment to, basic training or other initial active duty for training, including one enlisted under delayed entry program;</a:t>
            </a:r>
          </a:p>
          <a:p>
            <a:pPr lvl="1">
              <a:lnSpc>
                <a:spcPct val="120000"/>
              </a:lnSpc>
              <a:spcBef>
                <a:spcPts val="0"/>
              </a:spcBef>
            </a:pPr>
            <a:r>
              <a:rPr lang="en-US" sz="3400" dirty="0"/>
              <a:t>Cadet, midshipman, officer candidate, or student in any other officer qualification </a:t>
            </a:r>
            <a:r>
              <a:rPr lang="en-US" sz="3400" dirty="0" smtClean="0"/>
              <a:t>program</a:t>
            </a:r>
            <a:endParaRPr lang="en-US" sz="3400" dirty="0"/>
          </a:p>
          <a:p>
            <a:pPr lvl="1">
              <a:lnSpc>
                <a:spcPct val="120000"/>
              </a:lnSpc>
              <a:spcBef>
                <a:spcPts val="0"/>
              </a:spcBef>
            </a:pPr>
            <a:r>
              <a:rPr lang="en-US" sz="3400" dirty="0"/>
              <a:t>In any program identified by Secretary concerned as training program for initial career qualification </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26</a:t>
            </a:fld>
            <a:endParaRPr lang="en-US"/>
          </a:p>
        </p:txBody>
      </p:sp>
    </p:spTree>
    <p:extLst>
      <p:ext uri="{BB962C8B-B14F-4D97-AF65-F5344CB8AC3E}">
        <p14:creationId xmlns:p14="http://schemas.microsoft.com/office/powerpoint/2010/main" val="132861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Sexual Activity</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dirty="0"/>
              <a:t>A</a:t>
            </a:r>
            <a:r>
              <a:rPr lang="en-US" dirty="0" smtClean="0"/>
              <a:t>s specified in regulations prescribed by the Secretary concerned, inappropriate physical intimacy under circumstances described in such regulations </a:t>
            </a:r>
          </a:p>
          <a:p>
            <a:pPr marL="0" indent="0">
              <a:lnSpc>
                <a:spcPct val="100000"/>
              </a:lnSpc>
              <a:spcBef>
                <a:spcPts val="0"/>
              </a:spcBef>
              <a:buNone/>
            </a:pPr>
            <a:endParaRPr lang="en-US" dirty="0" smtClean="0"/>
          </a:p>
          <a:p>
            <a:pPr>
              <a:lnSpc>
                <a:spcPct val="100000"/>
              </a:lnSpc>
              <a:spcBef>
                <a:spcPts val="0"/>
              </a:spcBef>
            </a:pPr>
            <a:r>
              <a:rPr lang="en-US" dirty="0" smtClean="0"/>
              <a:t>What should the definition be?</a:t>
            </a:r>
          </a:p>
          <a:p>
            <a:pPr>
              <a:lnSpc>
                <a:spcPct val="100000"/>
              </a:lnSpc>
              <a:spcBef>
                <a:spcPts val="0"/>
              </a:spcBef>
            </a:pPr>
            <a:endParaRPr lang="en-US" dirty="0"/>
          </a:p>
          <a:p>
            <a:pPr>
              <a:lnSpc>
                <a:spcPct val="120000"/>
              </a:lnSpc>
              <a:spcBef>
                <a:spcPts val="0"/>
              </a:spcBef>
            </a:pPr>
            <a:endParaRPr lang="en-US" b="1"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27</a:t>
            </a:fld>
            <a:endParaRPr lang="en-US"/>
          </a:p>
        </p:txBody>
      </p:sp>
      <p:sp>
        <p:nvSpPr>
          <p:cNvPr id="7" name="TextBox 6"/>
          <p:cNvSpPr txBox="1"/>
          <p:nvPr/>
        </p:nvSpPr>
        <p:spPr>
          <a:xfrm>
            <a:off x="363069" y="1226163"/>
            <a:ext cx="8417859" cy="2677656"/>
          </a:xfrm>
          <a:prstGeom prst="rect">
            <a:avLst/>
          </a:prstGeom>
          <a:solidFill>
            <a:schemeClr val="bg1"/>
          </a:solidFill>
          <a:ln w="31750">
            <a:solidFill>
              <a:srgbClr val="FF0000"/>
            </a:solidFill>
          </a:ln>
        </p:spPr>
        <p:txBody>
          <a:bodyPr wrap="square" rtlCol="0">
            <a:spAutoFit/>
          </a:bodyPr>
          <a:lstStyle/>
          <a:p>
            <a:r>
              <a:rPr lang="en-US" sz="2400" dirty="0" smtClean="0"/>
              <a:t>USAREC </a:t>
            </a:r>
            <a:r>
              <a:rPr lang="en-US" sz="2400" dirty="0" err="1" smtClean="0"/>
              <a:t>Reg</a:t>
            </a:r>
            <a:r>
              <a:rPr lang="en-US" sz="2400" dirty="0" smtClean="0"/>
              <a:t> 27-4 defines “relationship” as:  any social activity of an unofficial nature including those relationships conducted in person or via cards, letters, emails, telephone calls, instant messaging, video, photographs, social networking, or any other means of communication. This includes, but is not limited to, dating, handholding, kissing, embracing, caressing, and engaging in sexual activities.</a:t>
            </a:r>
            <a:endParaRPr lang="en-US" sz="2400" dirty="0"/>
          </a:p>
        </p:txBody>
      </p:sp>
      <p:sp>
        <p:nvSpPr>
          <p:cNvPr id="9" name="TextBox 8"/>
          <p:cNvSpPr txBox="1"/>
          <p:nvPr/>
        </p:nvSpPr>
        <p:spPr>
          <a:xfrm>
            <a:off x="363069" y="1234329"/>
            <a:ext cx="8417859" cy="2677656"/>
          </a:xfrm>
          <a:prstGeom prst="rect">
            <a:avLst/>
          </a:prstGeom>
          <a:solidFill>
            <a:schemeClr val="bg1"/>
          </a:solidFill>
          <a:ln w="31750">
            <a:solidFill>
              <a:srgbClr val="FF0000"/>
            </a:solidFill>
          </a:ln>
        </p:spPr>
        <p:txBody>
          <a:bodyPr wrap="square" rtlCol="0">
            <a:spAutoFit/>
          </a:bodyPr>
          <a:lstStyle/>
          <a:p>
            <a:r>
              <a:rPr lang="en-US" sz="2400" dirty="0" smtClean="0"/>
              <a:t>AR 600-20, para. 4-14b:  relationships are prohibited if they:</a:t>
            </a:r>
          </a:p>
          <a:p>
            <a:pPr marL="457200" indent="-457200">
              <a:buAutoNum type="arabicParenBoth"/>
            </a:pPr>
            <a:r>
              <a:rPr lang="en-US" sz="2400" dirty="0" smtClean="0"/>
              <a:t>compromise, or appear to compromise, the integrity of the supervisory authority or the </a:t>
            </a:r>
            <a:r>
              <a:rPr lang="en-US" sz="2400" dirty="0" err="1" smtClean="0"/>
              <a:t>CoC</a:t>
            </a:r>
            <a:endParaRPr lang="en-US" sz="2400" dirty="0" smtClean="0"/>
          </a:p>
          <a:p>
            <a:pPr marL="457200" indent="-457200">
              <a:buAutoNum type="arabicParenBoth"/>
            </a:pPr>
            <a:r>
              <a:rPr lang="en-US" sz="2400" dirty="0" smtClean="0"/>
              <a:t>Cause actual or perceived partiality or unfairness</a:t>
            </a:r>
          </a:p>
          <a:p>
            <a:pPr marL="457200" indent="-457200">
              <a:buAutoNum type="arabicParenBoth"/>
            </a:pPr>
            <a:r>
              <a:rPr lang="en-US" sz="2400" dirty="0" smtClean="0"/>
              <a:t>Create an actual or clearly predictable adverse impact on discipline, authority, morale, or the ability of the command to accomplish its mission.</a:t>
            </a:r>
            <a:endParaRPr lang="en-US" sz="2400" dirty="0"/>
          </a:p>
        </p:txBody>
      </p:sp>
      <p:sp>
        <p:nvSpPr>
          <p:cNvPr id="10" name="TextBox 9"/>
          <p:cNvSpPr txBox="1"/>
          <p:nvPr/>
        </p:nvSpPr>
        <p:spPr>
          <a:xfrm>
            <a:off x="363069" y="4037767"/>
            <a:ext cx="8417859" cy="2677656"/>
          </a:xfrm>
          <a:prstGeom prst="rect">
            <a:avLst/>
          </a:prstGeom>
          <a:solidFill>
            <a:schemeClr val="bg1"/>
          </a:solidFill>
          <a:ln w="31750">
            <a:solidFill>
              <a:srgbClr val="FF0000"/>
            </a:solidFill>
          </a:ln>
        </p:spPr>
        <p:txBody>
          <a:bodyPr wrap="square" rtlCol="0">
            <a:spAutoFit/>
          </a:bodyPr>
          <a:lstStyle/>
          <a:p>
            <a:r>
              <a:rPr lang="en-US" sz="2400" dirty="0"/>
              <a:t>(2) Sexual contact.—The term “sexual contact” means touching, or causing another person to touch, either directly or through the clothing, the vulva, penis, scrotum, anus, groin, breast, inner thigh, or buttocks of any person, with an intent to abuse, humiliate, harass, or degrade any person or to arouse or gratify the sexual desire of any person.  Touching may be accomplished by any part of the body or an object.</a:t>
            </a:r>
          </a:p>
        </p:txBody>
      </p:sp>
      <p:sp>
        <p:nvSpPr>
          <p:cNvPr id="12" name="Rectangle 11"/>
          <p:cNvSpPr/>
          <p:nvPr/>
        </p:nvSpPr>
        <p:spPr>
          <a:xfrm>
            <a:off x="6201773" y="1899070"/>
            <a:ext cx="1418228"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99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par>
                                <p:cTn id="15" presetID="22" presetClass="entr" presetSubtype="8"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2"/>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1" nodeType="clickEffect">
                                  <p:stCondLst>
                                    <p:cond delay="0"/>
                                  </p:stCondLst>
                                  <p:childTnLst>
                                    <p:set>
                                      <p:cBhvr>
                                        <p:cTn id="27" dur="1" fill="hold">
                                          <p:stCondLst>
                                            <p:cond delay="0"/>
                                          </p:stCondLst>
                                        </p:cTn>
                                        <p:tgtEl>
                                          <p:spTgt spid="9"/>
                                        </p:tgtEl>
                                        <p:attrNameLst>
                                          <p:attrName>style.visibility</p:attrName>
                                        </p:attrNameLst>
                                      </p:cBhvr>
                                      <p:to>
                                        <p:strVal val="hidden"/>
                                      </p:to>
                                    </p:set>
                                  </p:childTnLst>
                                </p:cTn>
                              </p:par>
                              <p:par>
                                <p:cTn id="28" presetID="1"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1" nodeType="clickEffect">
                                  <p:stCondLst>
                                    <p:cond delay="0"/>
                                  </p:stCondLst>
                                  <p:childTnLst>
                                    <p:set>
                                      <p:cBhvr>
                                        <p:cTn id="33"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9" grpId="0" animBg="1"/>
      <p:bldP spid="9" grpId="1" animBg="1"/>
      <p:bldP spid="10" grpId="0" animBg="1"/>
      <p:bldP spid="10" grpId="1" animBg="1"/>
      <p:bldP spid="12" grpId="0" animBg="1"/>
      <p:bldP spid="1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281031" y="1237377"/>
            <a:ext cx="8581938" cy="5004032"/>
          </a:xfrm>
        </p:spPr>
        <p:txBody>
          <a:bodyPr>
            <a:normAutofit fontScale="92500" lnSpcReduction="10000"/>
          </a:bodyPr>
          <a:lstStyle/>
          <a:p>
            <a:pPr marL="0" indent="0">
              <a:lnSpc>
                <a:spcPct val="100000"/>
              </a:lnSpc>
              <a:spcBef>
                <a:spcPts val="0"/>
              </a:spcBef>
              <a:buNone/>
            </a:pPr>
            <a:r>
              <a:rPr lang="en-US" sz="3000" dirty="0" smtClean="0"/>
              <a:t>An ROTC instructor engages in consensual sexual activity with a 19-year-old ROTC cadet from another university who he met in a bar.  The instructor knew the 19-year-old was in an ROTC program. </a:t>
            </a:r>
            <a:endParaRPr lang="en-US" sz="3000" dirty="0"/>
          </a:p>
          <a:p>
            <a:pPr marL="0" indent="0">
              <a:lnSpc>
                <a:spcPct val="110000"/>
              </a:lnSpc>
              <a:spcBef>
                <a:spcPts val="0"/>
              </a:spcBef>
              <a:buNone/>
            </a:pPr>
            <a:endParaRPr lang="en-US" dirty="0"/>
          </a:p>
          <a:p>
            <a:pPr marL="457200" indent="-457200">
              <a:lnSpc>
                <a:spcPct val="110000"/>
              </a:lnSpc>
              <a:spcBef>
                <a:spcPts val="0"/>
              </a:spcBef>
              <a:buAutoNum type="arabicPeriod"/>
            </a:pPr>
            <a:r>
              <a:rPr lang="en-US" sz="2600" dirty="0" smtClean="0"/>
              <a:t>Does consent matter under Art 93a?</a:t>
            </a:r>
          </a:p>
          <a:p>
            <a:pPr marL="457200" indent="-457200">
              <a:lnSpc>
                <a:spcPct val="110000"/>
              </a:lnSpc>
              <a:spcBef>
                <a:spcPts val="0"/>
              </a:spcBef>
              <a:buAutoNum type="arabicPeriod"/>
            </a:pPr>
            <a:r>
              <a:rPr lang="en-US" sz="2600" dirty="0" smtClean="0"/>
              <a:t>Is the instructor in a training leadership position?</a:t>
            </a:r>
          </a:p>
          <a:p>
            <a:pPr marL="457200" indent="-457200">
              <a:lnSpc>
                <a:spcPct val="110000"/>
              </a:lnSpc>
              <a:spcBef>
                <a:spcPts val="0"/>
              </a:spcBef>
              <a:buAutoNum type="arabicPeriod"/>
            </a:pPr>
            <a:r>
              <a:rPr lang="en-US" sz="2600" dirty="0" smtClean="0"/>
              <a:t>Is the 19-year-old a specially protected junior member of the armed forces?</a:t>
            </a:r>
            <a:endParaRPr lang="en-US" sz="2600" dirty="0"/>
          </a:p>
          <a:p>
            <a:pPr marL="457200" indent="-457200">
              <a:lnSpc>
                <a:spcPct val="110000"/>
              </a:lnSpc>
              <a:spcBef>
                <a:spcPts val="0"/>
              </a:spcBef>
              <a:buAutoNum type="arabicPeriod"/>
            </a:pPr>
            <a:r>
              <a:rPr lang="en-US" sz="2600" dirty="0" smtClean="0"/>
              <a:t>Is the ROTC instructor in a training leadership position “with respect to” the cadet?   </a:t>
            </a:r>
          </a:p>
          <a:p>
            <a:pPr marL="457200" indent="-457200">
              <a:lnSpc>
                <a:spcPct val="110000"/>
              </a:lnSpc>
              <a:spcBef>
                <a:spcPts val="0"/>
              </a:spcBef>
              <a:buAutoNum type="arabicPeriod"/>
            </a:pPr>
            <a:r>
              <a:rPr lang="en-US" sz="2600" dirty="0" smtClean="0"/>
              <a:t>So could the ROTC instructor be prosecuted under Art 93a?</a:t>
            </a:r>
            <a:endParaRPr lang="en-US" sz="2600"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28</a:t>
            </a:fld>
            <a:endParaRPr lang="en-US"/>
          </a:p>
        </p:txBody>
      </p:sp>
      <p:sp>
        <p:nvSpPr>
          <p:cNvPr id="7" name="TextBox 6"/>
          <p:cNvSpPr txBox="1"/>
          <p:nvPr/>
        </p:nvSpPr>
        <p:spPr>
          <a:xfrm>
            <a:off x="281031" y="3263092"/>
            <a:ext cx="8671722" cy="2800767"/>
          </a:xfrm>
          <a:prstGeom prst="rect">
            <a:avLst/>
          </a:prstGeom>
          <a:solidFill>
            <a:schemeClr val="bg1"/>
          </a:solidFill>
          <a:ln w="31750">
            <a:solidFill>
              <a:srgbClr val="FF0000"/>
            </a:solidFill>
          </a:ln>
        </p:spPr>
        <p:txBody>
          <a:bodyPr wrap="square" rtlCol="0">
            <a:spAutoFit/>
          </a:bodyPr>
          <a:lstStyle/>
          <a:p>
            <a:pPr lvl="1" indent="-457200">
              <a:lnSpc>
                <a:spcPct val="110000"/>
              </a:lnSpc>
              <a:spcBef>
                <a:spcPts val="1000"/>
              </a:spcBef>
            </a:pPr>
            <a:r>
              <a:rPr lang="en-US" sz="3000" dirty="0"/>
              <a:t>Any person subject to this chapter: </a:t>
            </a:r>
          </a:p>
          <a:p>
            <a:pPr lvl="1">
              <a:lnSpc>
                <a:spcPct val="110000"/>
              </a:lnSpc>
            </a:pPr>
            <a:r>
              <a:rPr lang="en-US" sz="2600" dirty="0" smtClean="0"/>
              <a:t>- who </a:t>
            </a:r>
            <a:r>
              <a:rPr lang="en-US" sz="2600" dirty="0"/>
              <a:t>is an officer, NCO, petty officer;</a:t>
            </a:r>
          </a:p>
          <a:p>
            <a:pPr lvl="1">
              <a:lnSpc>
                <a:spcPct val="110000"/>
              </a:lnSpc>
            </a:pPr>
            <a:r>
              <a:rPr lang="en-US" sz="2600" dirty="0" smtClean="0"/>
              <a:t>- who </a:t>
            </a:r>
            <a:r>
              <a:rPr lang="en-US" sz="2600" dirty="0"/>
              <a:t>is in a training leadership position with respect to a specially protected junior member of the armed forces; and</a:t>
            </a:r>
          </a:p>
          <a:p>
            <a:pPr lvl="1">
              <a:lnSpc>
                <a:spcPct val="110000"/>
              </a:lnSpc>
            </a:pPr>
            <a:r>
              <a:rPr lang="en-US" sz="2600" dirty="0" smtClean="0"/>
              <a:t>- who </a:t>
            </a:r>
            <a:r>
              <a:rPr lang="en-US" sz="2600" dirty="0"/>
              <a:t>engages in prohibited sexual activity with such specially protected junior member of the armed forces </a:t>
            </a:r>
          </a:p>
        </p:txBody>
      </p:sp>
      <p:sp>
        <p:nvSpPr>
          <p:cNvPr id="8" name="TextBox 7"/>
          <p:cNvSpPr txBox="1"/>
          <p:nvPr/>
        </p:nvSpPr>
        <p:spPr>
          <a:xfrm>
            <a:off x="281031" y="3251233"/>
            <a:ext cx="8671722" cy="3046988"/>
          </a:xfrm>
          <a:prstGeom prst="rect">
            <a:avLst/>
          </a:prstGeom>
          <a:solidFill>
            <a:schemeClr val="bg1"/>
          </a:solidFill>
          <a:ln w="31750">
            <a:solidFill>
              <a:srgbClr val="FF0000"/>
            </a:solidFill>
          </a:ln>
        </p:spPr>
        <p:txBody>
          <a:bodyPr wrap="square" rtlCol="0">
            <a:spAutoFit/>
          </a:bodyPr>
          <a:lstStyle/>
          <a:p>
            <a:r>
              <a:rPr lang="en-US" sz="2400" dirty="0" smtClean="0"/>
              <a:t>Specially protected junior members:</a:t>
            </a:r>
          </a:p>
          <a:p>
            <a:pPr lvl="1">
              <a:spcBef>
                <a:spcPts val="0"/>
              </a:spcBef>
            </a:pPr>
            <a:r>
              <a:rPr lang="en-US" sz="2400" dirty="0" smtClean="0"/>
              <a:t>- Assigned </a:t>
            </a:r>
            <a:r>
              <a:rPr lang="en-US" sz="2400" dirty="0"/>
              <a:t>to / awaiting assignment to, basic training or other initial active duty for training, including one enlisted under delayed entry program;</a:t>
            </a:r>
          </a:p>
          <a:p>
            <a:pPr lvl="1">
              <a:spcBef>
                <a:spcPts val="0"/>
              </a:spcBef>
            </a:pPr>
            <a:r>
              <a:rPr lang="en-US" sz="2400" dirty="0" smtClean="0"/>
              <a:t>- Cadet</a:t>
            </a:r>
            <a:r>
              <a:rPr lang="en-US" sz="2400" dirty="0"/>
              <a:t>, midshipman, officer candidate, or student in any other officer qualification program</a:t>
            </a:r>
          </a:p>
          <a:p>
            <a:pPr lvl="1">
              <a:spcBef>
                <a:spcPts val="0"/>
              </a:spcBef>
            </a:pPr>
            <a:r>
              <a:rPr lang="en-US" sz="2400" dirty="0" smtClean="0"/>
              <a:t>- In </a:t>
            </a:r>
            <a:r>
              <a:rPr lang="en-US" sz="2400" dirty="0"/>
              <a:t>any program identified by Secretary concerned as training program for initial career qualification </a:t>
            </a:r>
          </a:p>
        </p:txBody>
      </p:sp>
      <p:sp>
        <p:nvSpPr>
          <p:cNvPr id="9" name="TextBox 8"/>
          <p:cNvSpPr txBox="1"/>
          <p:nvPr/>
        </p:nvSpPr>
        <p:spPr>
          <a:xfrm>
            <a:off x="281031" y="3234686"/>
            <a:ext cx="8671722" cy="2893100"/>
          </a:xfrm>
          <a:prstGeom prst="rect">
            <a:avLst/>
          </a:prstGeom>
          <a:solidFill>
            <a:schemeClr val="bg1"/>
          </a:solidFill>
          <a:ln w="31750">
            <a:solidFill>
              <a:srgbClr val="FF0000"/>
            </a:solidFill>
          </a:ln>
        </p:spPr>
        <p:txBody>
          <a:bodyPr wrap="square" rtlCol="0">
            <a:spAutoFit/>
          </a:bodyPr>
          <a:lstStyle/>
          <a:p>
            <a:pPr indent="-457200"/>
            <a:r>
              <a:rPr lang="en-US" sz="2400" dirty="0"/>
              <a:t>Drill instructor / other leadership position in any of the </a:t>
            </a:r>
            <a:r>
              <a:rPr lang="en-US" sz="2400" dirty="0" smtClean="0"/>
              <a:t>following programs</a:t>
            </a:r>
            <a:r>
              <a:rPr lang="en-US" sz="2400" dirty="0"/>
              <a:t>:</a:t>
            </a:r>
          </a:p>
          <a:p>
            <a:pPr lvl="2" indent="-457200"/>
            <a:r>
              <a:rPr lang="en-US" sz="2200" dirty="0"/>
              <a:t>Basic training</a:t>
            </a:r>
          </a:p>
          <a:p>
            <a:pPr lvl="2" indent="-457200"/>
            <a:r>
              <a:rPr lang="en-US" sz="2200" dirty="0"/>
              <a:t>OCS</a:t>
            </a:r>
          </a:p>
          <a:p>
            <a:pPr lvl="2" indent="-457200"/>
            <a:r>
              <a:rPr lang="en-US" sz="2200" dirty="0"/>
              <a:t>ROTC</a:t>
            </a:r>
          </a:p>
          <a:p>
            <a:pPr lvl="2" indent="-457200"/>
            <a:r>
              <a:rPr lang="en-US" sz="2200" dirty="0"/>
              <a:t>Any training program for entry into armed forces</a:t>
            </a:r>
          </a:p>
          <a:p>
            <a:pPr lvl="2" indent="-457200"/>
            <a:r>
              <a:rPr lang="en-US" sz="2200" dirty="0" smtClean="0"/>
              <a:t>Any training program identified by Service Secretaries </a:t>
            </a:r>
          </a:p>
          <a:p>
            <a:pPr lvl="1" indent="-457200"/>
            <a:r>
              <a:rPr lang="en-US" sz="2400" dirty="0" smtClean="0"/>
              <a:t>Faculty </a:t>
            </a:r>
            <a:r>
              <a:rPr lang="en-US" sz="2400" dirty="0"/>
              <a:t>at academies</a:t>
            </a:r>
          </a:p>
        </p:txBody>
      </p:sp>
      <p:sp>
        <p:nvSpPr>
          <p:cNvPr id="10" name="TextBox 9"/>
          <p:cNvSpPr txBox="1"/>
          <p:nvPr/>
        </p:nvSpPr>
        <p:spPr>
          <a:xfrm>
            <a:off x="281031" y="3234686"/>
            <a:ext cx="8671722" cy="2800767"/>
          </a:xfrm>
          <a:prstGeom prst="rect">
            <a:avLst/>
          </a:prstGeom>
          <a:solidFill>
            <a:schemeClr val="bg1"/>
          </a:solidFill>
          <a:ln w="31750">
            <a:solidFill>
              <a:srgbClr val="FF0000"/>
            </a:solidFill>
          </a:ln>
        </p:spPr>
        <p:txBody>
          <a:bodyPr wrap="square" rtlCol="0">
            <a:spAutoFit/>
          </a:bodyPr>
          <a:lstStyle/>
          <a:p>
            <a:pPr lvl="1" indent="-457200">
              <a:lnSpc>
                <a:spcPct val="110000"/>
              </a:lnSpc>
              <a:spcBef>
                <a:spcPts val="1000"/>
              </a:spcBef>
            </a:pPr>
            <a:r>
              <a:rPr lang="en-US" sz="3000" dirty="0"/>
              <a:t>Any person subject to this chapter: </a:t>
            </a:r>
          </a:p>
          <a:p>
            <a:pPr lvl="1">
              <a:lnSpc>
                <a:spcPct val="110000"/>
              </a:lnSpc>
            </a:pPr>
            <a:r>
              <a:rPr lang="en-US" sz="2600" dirty="0" smtClean="0"/>
              <a:t>- who </a:t>
            </a:r>
            <a:r>
              <a:rPr lang="en-US" sz="2600" dirty="0"/>
              <a:t>is an officer, NCO, petty officer;</a:t>
            </a:r>
          </a:p>
          <a:p>
            <a:pPr lvl="1">
              <a:lnSpc>
                <a:spcPct val="110000"/>
              </a:lnSpc>
            </a:pPr>
            <a:r>
              <a:rPr lang="en-US" sz="2600" dirty="0" smtClean="0"/>
              <a:t>- who </a:t>
            </a:r>
            <a:r>
              <a:rPr lang="en-US" sz="2600" dirty="0"/>
              <a:t>is in a training leadership position with respect to a specially protected junior member of the armed forces; and</a:t>
            </a:r>
          </a:p>
          <a:p>
            <a:pPr lvl="1">
              <a:lnSpc>
                <a:spcPct val="110000"/>
              </a:lnSpc>
            </a:pPr>
            <a:r>
              <a:rPr lang="en-US" sz="2600" dirty="0" smtClean="0"/>
              <a:t>- who </a:t>
            </a:r>
            <a:r>
              <a:rPr lang="en-US" sz="2600" dirty="0"/>
              <a:t>engages in prohibited sexual activity with such specially protected junior member of the armed forces </a:t>
            </a:r>
          </a:p>
        </p:txBody>
      </p:sp>
      <p:sp>
        <p:nvSpPr>
          <p:cNvPr id="11" name="TextBox 10"/>
          <p:cNvSpPr txBox="1"/>
          <p:nvPr/>
        </p:nvSpPr>
        <p:spPr>
          <a:xfrm>
            <a:off x="281031" y="3234686"/>
            <a:ext cx="8671722" cy="2800767"/>
          </a:xfrm>
          <a:prstGeom prst="rect">
            <a:avLst/>
          </a:prstGeom>
          <a:solidFill>
            <a:schemeClr val="bg1"/>
          </a:solidFill>
          <a:ln w="31750">
            <a:solidFill>
              <a:srgbClr val="FF0000"/>
            </a:solidFill>
          </a:ln>
        </p:spPr>
        <p:txBody>
          <a:bodyPr wrap="square" rtlCol="0">
            <a:spAutoFit/>
          </a:bodyPr>
          <a:lstStyle/>
          <a:p>
            <a:pPr lvl="1" indent="-457200">
              <a:lnSpc>
                <a:spcPct val="110000"/>
              </a:lnSpc>
              <a:spcBef>
                <a:spcPts val="1000"/>
              </a:spcBef>
            </a:pPr>
            <a:r>
              <a:rPr lang="en-US" sz="3000" dirty="0"/>
              <a:t>Any person subject to this chapter: </a:t>
            </a:r>
          </a:p>
          <a:p>
            <a:pPr lvl="1">
              <a:lnSpc>
                <a:spcPct val="110000"/>
              </a:lnSpc>
            </a:pPr>
            <a:r>
              <a:rPr lang="en-US" sz="2600" dirty="0" smtClean="0"/>
              <a:t>- who </a:t>
            </a:r>
            <a:r>
              <a:rPr lang="en-US" sz="2600" dirty="0"/>
              <a:t>is an officer, NCO, petty officer;</a:t>
            </a:r>
          </a:p>
          <a:p>
            <a:pPr lvl="1">
              <a:lnSpc>
                <a:spcPct val="110000"/>
              </a:lnSpc>
            </a:pPr>
            <a:r>
              <a:rPr lang="en-US" sz="2600" dirty="0" smtClean="0"/>
              <a:t>- who </a:t>
            </a:r>
            <a:r>
              <a:rPr lang="en-US" sz="2600" dirty="0"/>
              <a:t>is in a training leadership position </a:t>
            </a:r>
            <a:r>
              <a:rPr lang="en-US" sz="2600" b="1" u="sng" dirty="0"/>
              <a:t>with respect </a:t>
            </a:r>
            <a:r>
              <a:rPr lang="en-US" sz="2600" b="1" u="sng" dirty="0" smtClean="0"/>
              <a:t>to </a:t>
            </a:r>
            <a:r>
              <a:rPr lang="en-US" sz="2600" dirty="0" smtClean="0"/>
              <a:t>a </a:t>
            </a:r>
            <a:r>
              <a:rPr lang="en-US" sz="2600" dirty="0"/>
              <a:t>specially protected junior member of the armed forces; and</a:t>
            </a:r>
          </a:p>
          <a:p>
            <a:pPr lvl="1">
              <a:lnSpc>
                <a:spcPct val="110000"/>
              </a:lnSpc>
            </a:pPr>
            <a:r>
              <a:rPr lang="en-US" sz="2600" dirty="0" smtClean="0"/>
              <a:t>- who </a:t>
            </a:r>
            <a:r>
              <a:rPr lang="en-US" sz="2600" dirty="0"/>
              <a:t>engages in prohibited sexual activity with such specially protected junior member of the armed forces </a:t>
            </a:r>
          </a:p>
        </p:txBody>
      </p:sp>
    </p:spTree>
    <p:extLst>
      <p:ext uri="{BB962C8B-B14F-4D97-AF65-F5344CB8AC3E}">
        <p14:creationId xmlns:p14="http://schemas.microsoft.com/office/powerpoint/2010/main" val="187234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Abuse of Position as Military Recruiter</a:t>
            </a:r>
            <a:endParaRPr lang="en-US" dirty="0"/>
          </a:p>
        </p:txBody>
      </p:sp>
      <p:sp>
        <p:nvSpPr>
          <p:cNvPr id="3" name="Content Placeholder 2"/>
          <p:cNvSpPr>
            <a:spLocks noGrp="1"/>
          </p:cNvSpPr>
          <p:nvPr>
            <p:ph idx="1"/>
          </p:nvPr>
        </p:nvSpPr>
        <p:spPr/>
        <p:txBody>
          <a:bodyPr/>
          <a:lstStyle/>
          <a:p>
            <a:pPr marL="0" lvl="1" indent="0">
              <a:spcBef>
                <a:spcPts val="1000"/>
              </a:spcBef>
              <a:buNone/>
            </a:pPr>
            <a:r>
              <a:rPr lang="en-US" sz="2800" dirty="0"/>
              <a:t>b.  </a:t>
            </a:r>
            <a:r>
              <a:rPr lang="en-US" sz="2800" dirty="0" smtClean="0"/>
              <a:t>Any </a:t>
            </a:r>
            <a:r>
              <a:rPr lang="en-US" sz="2800" dirty="0"/>
              <a:t>person subject to this </a:t>
            </a:r>
            <a:r>
              <a:rPr lang="en-US" sz="2800" dirty="0" smtClean="0"/>
              <a:t>chapter who is a military recruiter and: </a:t>
            </a:r>
            <a:endParaRPr lang="en-US" sz="2800" dirty="0"/>
          </a:p>
          <a:p>
            <a:pPr lvl="1"/>
            <a:r>
              <a:rPr lang="en-US" dirty="0" smtClean="0"/>
              <a:t>Engages </a:t>
            </a:r>
            <a:r>
              <a:rPr lang="en-US" dirty="0"/>
              <a:t>in prohibited sexual activity with </a:t>
            </a:r>
            <a:r>
              <a:rPr lang="en-US" dirty="0" smtClean="0"/>
              <a:t>an        </a:t>
            </a:r>
            <a:r>
              <a:rPr lang="en-US" dirty="0"/>
              <a:t>applicant for military service; or </a:t>
            </a:r>
          </a:p>
          <a:p>
            <a:pPr lvl="1"/>
            <a:r>
              <a:rPr lang="en-US" dirty="0"/>
              <a:t>Engages in prohibited sexual activity with a specially protected junior member of the armed forces enlisted under a delayed entry </a:t>
            </a:r>
            <a:r>
              <a:rPr lang="en-US" dirty="0" smtClean="0"/>
              <a:t>program</a:t>
            </a:r>
          </a:p>
          <a:p>
            <a:pPr marL="457200" lvl="1" indent="0">
              <a:buNone/>
            </a:pPr>
            <a:endParaRPr lang="en-US" dirty="0" smtClean="0"/>
          </a:p>
          <a:p>
            <a:r>
              <a:rPr lang="en-US" dirty="0" smtClean="0"/>
              <a:t>Applicant for military service:  person who, under regulations prescribed by the Secretary is an applicant for original enlistment or appointment in the armed forces</a:t>
            </a:r>
          </a:p>
          <a:p>
            <a:endParaRPr lang="en-US"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29</a:t>
            </a:fld>
            <a:endParaRPr lang="en-US"/>
          </a:p>
        </p:txBody>
      </p:sp>
      <p:sp>
        <p:nvSpPr>
          <p:cNvPr id="9" name="Rectangle 8"/>
          <p:cNvSpPr/>
          <p:nvPr/>
        </p:nvSpPr>
        <p:spPr>
          <a:xfrm>
            <a:off x="1035843" y="2552171"/>
            <a:ext cx="3818961" cy="33243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63491" y="1814110"/>
            <a:ext cx="2576934" cy="33243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2580" y="1294370"/>
            <a:ext cx="8417859" cy="1200329"/>
          </a:xfrm>
          <a:prstGeom prst="rect">
            <a:avLst/>
          </a:prstGeom>
          <a:solidFill>
            <a:schemeClr val="bg1"/>
          </a:solidFill>
          <a:ln w="31750">
            <a:solidFill>
              <a:srgbClr val="FF0000"/>
            </a:solidFill>
          </a:ln>
        </p:spPr>
        <p:txBody>
          <a:bodyPr wrap="square" rtlCol="0">
            <a:spAutoFit/>
          </a:bodyPr>
          <a:lstStyle/>
          <a:p>
            <a:r>
              <a:rPr lang="en-US" sz="2400" dirty="0" smtClean="0"/>
              <a:t>Art 93a(d)(4) Military Recruiter:  a </a:t>
            </a:r>
            <a:r>
              <a:rPr lang="en-US" sz="2400" dirty="0"/>
              <a:t>person who, under regulations prescribed by the Secretary concerned, has the primary duty to recruit persons for military service. </a:t>
            </a:r>
          </a:p>
        </p:txBody>
      </p:sp>
      <p:sp>
        <p:nvSpPr>
          <p:cNvPr id="11" name="Rectangle 10"/>
          <p:cNvSpPr/>
          <p:nvPr/>
        </p:nvSpPr>
        <p:spPr>
          <a:xfrm>
            <a:off x="6267236" y="1773013"/>
            <a:ext cx="1643865" cy="33243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867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4"/>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par>
                                <p:cTn id="14" presetID="22" presetClass="entr" presetSubtype="8"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1"/>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4" grpId="1" animBg="1"/>
      <p:bldP spid="15" grpId="0" animBg="1"/>
      <p:bldP spid="15" grpId="1" animBg="1"/>
      <p:bldP spid="11" grpId="0" animBg="1"/>
      <p:bldP spid="11"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CATEGORIES AND 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dirty="0"/>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a:t>
            </a:fld>
            <a:endParaRPr lang="en-US"/>
          </a:p>
        </p:txBody>
      </p:sp>
    </p:spTree>
    <p:extLst>
      <p:ext uri="{BB962C8B-B14F-4D97-AF65-F5344CB8AC3E}">
        <p14:creationId xmlns:p14="http://schemas.microsoft.com/office/powerpoint/2010/main" val="9384249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the Definition of “Applicant” be?</a:t>
            </a:r>
            <a:endParaRPr lang="en-US" dirty="0"/>
          </a:p>
        </p:txBody>
      </p:sp>
      <p:sp>
        <p:nvSpPr>
          <p:cNvPr id="3" name="Content Placeholder 2"/>
          <p:cNvSpPr>
            <a:spLocks noGrp="1"/>
          </p:cNvSpPr>
          <p:nvPr>
            <p:ph idx="1"/>
          </p:nvPr>
        </p:nvSpPr>
        <p:spPr/>
        <p:txBody>
          <a:bodyPr>
            <a:normAutofit/>
          </a:bodyPr>
          <a:lstStyle/>
          <a:p>
            <a:r>
              <a:rPr lang="en-US" dirty="0" smtClean="0"/>
              <a:t>USAREC Manual 3-31 defines applicant:</a:t>
            </a:r>
          </a:p>
          <a:p>
            <a:pPr lvl="1"/>
            <a:r>
              <a:rPr lang="en-US" dirty="0" smtClean="0"/>
              <a:t>A prospect who has agreed to process for enlistment, commissioning or reclassification</a:t>
            </a:r>
          </a:p>
          <a:p>
            <a:pPr marL="457200" lvl="1" indent="0">
              <a:buNone/>
            </a:pPr>
            <a:endParaRPr lang="en-US" dirty="0" smtClean="0"/>
          </a:p>
          <a:p>
            <a:r>
              <a:rPr lang="en-US" dirty="0" smtClean="0"/>
              <a:t>USAREC Regulation 27-4 defines applicant:</a:t>
            </a:r>
          </a:p>
          <a:p>
            <a:pPr lvl="1"/>
            <a:r>
              <a:rPr lang="en-US" dirty="0"/>
              <a:t>Any person who has commenced processing for enlistment or appointment in any of the military Services by initiating a DD Form 1966, “Record of Military Processing – Armed Forces of the United States” or comparable form</a:t>
            </a:r>
          </a:p>
          <a:p>
            <a:pPr marL="457200" lvl="1" indent="0">
              <a:buNone/>
            </a:pPr>
            <a:endParaRPr lang="en-US" dirty="0" smtClean="0"/>
          </a:p>
          <a:p>
            <a:pPr marL="0" indent="0">
              <a:buNone/>
            </a:pPr>
            <a:endParaRPr lang="en-US"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30</a:t>
            </a:fld>
            <a:endParaRPr lang="en-US"/>
          </a:p>
        </p:txBody>
      </p:sp>
    </p:spTree>
    <p:extLst>
      <p:ext uri="{BB962C8B-B14F-4D97-AF65-F5344CB8AC3E}">
        <p14:creationId xmlns:p14="http://schemas.microsoft.com/office/powerpoint/2010/main" val="327799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Prospect Defined in the Definition of Applicant?</a:t>
            </a:r>
            <a:endParaRPr lang="en-US" dirty="0"/>
          </a:p>
        </p:txBody>
      </p:sp>
      <p:sp>
        <p:nvSpPr>
          <p:cNvPr id="3" name="Content Placeholder 2"/>
          <p:cNvSpPr>
            <a:spLocks noGrp="1"/>
          </p:cNvSpPr>
          <p:nvPr>
            <p:ph idx="1"/>
          </p:nvPr>
        </p:nvSpPr>
        <p:spPr/>
        <p:txBody>
          <a:bodyPr>
            <a:normAutofit/>
          </a:bodyPr>
          <a:lstStyle/>
          <a:p>
            <a:r>
              <a:rPr lang="en-US" dirty="0" smtClean="0"/>
              <a:t>USAREC Manual 3-31 defines prospect as:</a:t>
            </a:r>
          </a:p>
          <a:p>
            <a:pPr lvl="1"/>
            <a:r>
              <a:rPr lang="en-US" dirty="0" smtClean="0"/>
              <a:t>Any person who agreed to meet with an Army Recruiter or a person who has met with a Recruiter but has not committed to process</a:t>
            </a:r>
          </a:p>
          <a:p>
            <a:pPr marL="457200" lvl="1" indent="0">
              <a:buNone/>
            </a:pPr>
            <a:endParaRPr lang="en-US" dirty="0" smtClean="0"/>
          </a:p>
          <a:p>
            <a:r>
              <a:rPr lang="en-US" dirty="0"/>
              <a:t>USAREC </a:t>
            </a:r>
            <a:r>
              <a:rPr lang="en-US" dirty="0" err="1"/>
              <a:t>Reg</a:t>
            </a:r>
            <a:r>
              <a:rPr lang="en-US" dirty="0"/>
              <a:t> 27-4 </a:t>
            </a:r>
            <a:r>
              <a:rPr lang="en-US" dirty="0" smtClean="0"/>
              <a:t>defines prospect as:</a:t>
            </a:r>
          </a:p>
          <a:p>
            <a:pPr lvl="1"/>
            <a:r>
              <a:rPr lang="en-US" dirty="0" smtClean="0"/>
              <a:t>Any person who has expressed, to recruiting personnel, an interest in enlisting or receiving an appointment in a Military Service and who appears to possess, or who may in the future possess, the potential and qualifications for enlistment or appointment in said Military Service</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31</a:t>
            </a:fld>
            <a:endParaRPr lang="en-US"/>
          </a:p>
        </p:txBody>
      </p:sp>
    </p:spTree>
    <p:extLst>
      <p:ext uri="{BB962C8B-B14F-4D97-AF65-F5344CB8AC3E}">
        <p14:creationId xmlns:p14="http://schemas.microsoft.com/office/powerpoint/2010/main" val="59452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281031" y="1237377"/>
            <a:ext cx="8581938" cy="5004032"/>
          </a:xfrm>
        </p:spPr>
        <p:txBody>
          <a:bodyPr>
            <a:normAutofit/>
          </a:bodyPr>
          <a:lstStyle/>
          <a:p>
            <a:pPr marL="0" indent="0">
              <a:lnSpc>
                <a:spcPct val="100000"/>
              </a:lnSpc>
              <a:spcBef>
                <a:spcPts val="0"/>
              </a:spcBef>
              <a:buNone/>
            </a:pPr>
            <a:r>
              <a:rPr lang="en-US" sz="3000" dirty="0"/>
              <a:t>You </a:t>
            </a:r>
            <a:r>
              <a:rPr lang="en-US" sz="3000" dirty="0" smtClean="0"/>
              <a:t>receive a report that a recruiter engaged in consensual sexual activity with an 18-year-old high school student who hasn’t yet signed a DD Form 1966. </a:t>
            </a:r>
            <a:endParaRPr lang="en-US" sz="3000" dirty="0"/>
          </a:p>
          <a:p>
            <a:pPr marL="0" indent="0">
              <a:lnSpc>
                <a:spcPct val="100000"/>
              </a:lnSpc>
              <a:spcBef>
                <a:spcPts val="0"/>
              </a:spcBef>
              <a:buNone/>
            </a:pPr>
            <a:endParaRPr lang="en-US" dirty="0"/>
          </a:p>
          <a:p>
            <a:pPr marL="457200" indent="-457200">
              <a:lnSpc>
                <a:spcPct val="100000"/>
              </a:lnSpc>
              <a:spcBef>
                <a:spcPts val="0"/>
              </a:spcBef>
              <a:buAutoNum type="arabicPeriod"/>
            </a:pPr>
            <a:r>
              <a:rPr lang="en-US" sz="2600" dirty="0" smtClean="0"/>
              <a:t>Is </a:t>
            </a:r>
            <a:r>
              <a:rPr lang="en-US" sz="2600" dirty="0"/>
              <a:t>this high school student </a:t>
            </a:r>
            <a:r>
              <a:rPr lang="en-US" sz="2600" dirty="0" smtClean="0"/>
              <a:t>an </a:t>
            </a:r>
            <a:r>
              <a:rPr lang="en-US" sz="2600" dirty="0"/>
              <a:t>“</a:t>
            </a:r>
            <a:r>
              <a:rPr lang="en-US" sz="2600" dirty="0" smtClean="0"/>
              <a:t>applicant” </a:t>
            </a:r>
            <a:r>
              <a:rPr lang="en-US" sz="2600" dirty="0"/>
              <a:t>as </a:t>
            </a:r>
            <a:r>
              <a:rPr lang="en-US" sz="2600" dirty="0" smtClean="0"/>
              <a:t>defined under USAREC Regulations? </a:t>
            </a:r>
          </a:p>
          <a:p>
            <a:pPr marL="457200" indent="-457200">
              <a:lnSpc>
                <a:spcPct val="100000"/>
              </a:lnSpc>
              <a:spcBef>
                <a:spcPts val="0"/>
              </a:spcBef>
              <a:buAutoNum type="arabicPeriod"/>
            </a:pPr>
            <a:r>
              <a:rPr lang="en-US" sz="2600" dirty="0" smtClean="0"/>
              <a:t>If such were the definition of “applicant” under the statute, could the recruiter be charged under Art 93a?</a:t>
            </a:r>
            <a:endParaRPr lang="en-US" sz="2600"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32</a:t>
            </a:fld>
            <a:endParaRPr lang="en-US"/>
          </a:p>
        </p:txBody>
      </p:sp>
      <p:sp>
        <p:nvSpPr>
          <p:cNvPr id="7" name="TextBox 6"/>
          <p:cNvSpPr txBox="1"/>
          <p:nvPr/>
        </p:nvSpPr>
        <p:spPr>
          <a:xfrm>
            <a:off x="363070" y="3343098"/>
            <a:ext cx="8417859" cy="2800767"/>
          </a:xfrm>
          <a:prstGeom prst="rect">
            <a:avLst/>
          </a:prstGeom>
          <a:solidFill>
            <a:schemeClr val="bg1"/>
          </a:solidFill>
          <a:ln w="31750">
            <a:solidFill>
              <a:srgbClr val="FF0000"/>
            </a:solidFill>
          </a:ln>
        </p:spPr>
        <p:txBody>
          <a:bodyPr wrap="square" rtlCol="0">
            <a:spAutoFit/>
          </a:bodyPr>
          <a:lstStyle/>
          <a:p>
            <a:pPr marL="0" lvl="1" indent="0">
              <a:spcBef>
                <a:spcPts val="1000"/>
              </a:spcBef>
              <a:buNone/>
            </a:pPr>
            <a:r>
              <a:rPr lang="en-US" sz="2800" dirty="0"/>
              <a:t>b.  Any person subject to this chapter who is a military recruiter and: </a:t>
            </a:r>
          </a:p>
          <a:p>
            <a:pPr marL="800100" lvl="1" indent="-342900">
              <a:buFont typeface="Arial" panose="020B0604020202020204" pitchFamily="34" charset="0"/>
              <a:buChar char="•"/>
            </a:pPr>
            <a:r>
              <a:rPr lang="en-US" sz="2400" dirty="0"/>
              <a:t>Engages in prohibited sexual activity with an applicant for military service; or </a:t>
            </a:r>
          </a:p>
          <a:p>
            <a:pPr marL="800100" lvl="1" indent="-342900">
              <a:buFont typeface="Arial" panose="020B0604020202020204" pitchFamily="34" charset="0"/>
              <a:buChar char="•"/>
            </a:pPr>
            <a:r>
              <a:rPr lang="en-US" sz="2400" dirty="0"/>
              <a:t>Engages in prohibited sexual activity with a specially protected junior member of the armed forces enlisted under a delayed entry program</a:t>
            </a:r>
          </a:p>
        </p:txBody>
      </p:sp>
      <p:sp>
        <p:nvSpPr>
          <p:cNvPr id="8" name="TextBox 7"/>
          <p:cNvSpPr txBox="1"/>
          <p:nvPr/>
        </p:nvSpPr>
        <p:spPr>
          <a:xfrm>
            <a:off x="363070" y="2755753"/>
            <a:ext cx="8417859" cy="1569660"/>
          </a:xfrm>
          <a:prstGeom prst="rect">
            <a:avLst/>
          </a:prstGeom>
          <a:solidFill>
            <a:schemeClr val="bg1"/>
          </a:solidFill>
          <a:ln w="31750">
            <a:solidFill>
              <a:srgbClr val="FF0000"/>
            </a:solidFill>
          </a:ln>
        </p:spPr>
        <p:txBody>
          <a:bodyPr wrap="square" rtlCol="0">
            <a:spAutoFit/>
          </a:bodyPr>
          <a:lstStyle/>
          <a:p>
            <a:r>
              <a:rPr lang="en-US" sz="2400" dirty="0" smtClean="0"/>
              <a:t>Any </a:t>
            </a:r>
            <a:r>
              <a:rPr lang="en-US" sz="2400" dirty="0"/>
              <a:t>person who has commenced processing for enlistment or appointment in any of the military Services by initiating a DD Form 1966, “Record of Military Processing – Armed Forces of the United States” or comparable form</a:t>
            </a:r>
          </a:p>
        </p:txBody>
      </p:sp>
    </p:spTree>
    <p:extLst>
      <p:ext uri="{BB962C8B-B14F-4D97-AF65-F5344CB8AC3E}">
        <p14:creationId xmlns:p14="http://schemas.microsoft.com/office/powerpoint/2010/main" val="4058396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121a</a:t>
            </a:r>
            <a:endParaRPr lang="en-US" dirty="0"/>
          </a:p>
        </p:txBody>
      </p:sp>
      <p:sp>
        <p:nvSpPr>
          <p:cNvPr id="3" name="Content Placeholder 2"/>
          <p:cNvSpPr>
            <a:spLocks noGrp="1"/>
          </p:cNvSpPr>
          <p:nvPr>
            <p:ph idx="1"/>
          </p:nvPr>
        </p:nvSpPr>
        <p:spPr/>
        <p:txBody>
          <a:bodyPr>
            <a:normAutofit fontScale="92500" lnSpcReduction="10000"/>
          </a:bodyPr>
          <a:lstStyle/>
          <a:p>
            <a:pPr marL="0" indent="0">
              <a:lnSpc>
                <a:spcPct val="100000"/>
              </a:lnSpc>
              <a:spcBef>
                <a:spcPts val="0"/>
              </a:spcBef>
              <a:buNone/>
            </a:pPr>
            <a:r>
              <a:rPr lang="en-US" b="1" dirty="0"/>
              <a:t>Fraudulent use of credit </a:t>
            </a:r>
            <a:r>
              <a:rPr lang="en-US" b="1" dirty="0" smtClean="0"/>
              <a:t>cards, </a:t>
            </a:r>
            <a:r>
              <a:rPr lang="en-US" b="1" dirty="0"/>
              <a:t>debit cards, and other access devices </a:t>
            </a:r>
            <a:endParaRPr lang="en-US" b="1" dirty="0" smtClean="0"/>
          </a:p>
          <a:p>
            <a:pPr marL="0" indent="0">
              <a:lnSpc>
                <a:spcPct val="100000"/>
              </a:lnSpc>
              <a:spcBef>
                <a:spcPts val="0"/>
              </a:spcBef>
              <a:buNone/>
            </a:pPr>
            <a:endParaRPr lang="en-US" dirty="0"/>
          </a:p>
          <a:p>
            <a:pPr>
              <a:lnSpc>
                <a:spcPct val="100000"/>
              </a:lnSpc>
              <a:spcBef>
                <a:spcPts val="0"/>
              </a:spcBef>
            </a:pPr>
            <a:r>
              <a:rPr lang="en-US" dirty="0"/>
              <a:t>Theft and misuse of credit / debit cards </a:t>
            </a:r>
            <a:r>
              <a:rPr lang="en-US" dirty="0" smtClean="0"/>
              <a:t>are currently </a:t>
            </a:r>
            <a:r>
              <a:rPr lang="en-US" dirty="0"/>
              <a:t>charged under Art 121 as </a:t>
            </a:r>
            <a:r>
              <a:rPr lang="en-US" dirty="0" smtClean="0"/>
              <a:t>obtaining-type larceny </a:t>
            </a:r>
            <a:r>
              <a:rPr lang="en-US" dirty="0"/>
              <a:t>by false </a:t>
            </a:r>
            <a:r>
              <a:rPr lang="en-US" dirty="0" smtClean="0"/>
              <a:t>pretense</a:t>
            </a:r>
          </a:p>
          <a:p>
            <a:pPr marL="0" indent="0">
              <a:lnSpc>
                <a:spcPct val="100000"/>
              </a:lnSpc>
              <a:spcBef>
                <a:spcPts val="0"/>
              </a:spcBef>
              <a:buNone/>
            </a:pPr>
            <a:endParaRPr lang="en-US" dirty="0"/>
          </a:p>
          <a:p>
            <a:pPr>
              <a:lnSpc>
                <a:spcPct val="100000"/>
              </a:lnSpc>
              <a:spcBef>
                <a:spcPts val="0"/>
              </a:spcBef>
            </a:pPr>
            <a:r>
              <a:rPr lang="en-US" dirty="0" smtClean="0"/>
              <a:t>Requires </a:t>
            </a:r>
            <a:r>
              <a:rPr lang="en-US" dirty="0"/>
              <a:t>correct identification of the victim incurring the </a:t>
            </a:r>
            <a:r>
              <a:rPr lang="en-US" dirty="0" smtClean="0"/>
              <a:t>loss</a:t>
            </a:r>
          </a:p>
          <a:p>
            <a:pPr marL="0" indent="0">
              <a:lnSpc>
                <a:spcPct val="100000"/>
              </a:lnSpc>
              <a:spcBef>
                <a:spcPts val="0"/>
              </a:spcBef>
              <a:buNone/>
            </a:pPr>
            <a:endParaRPr lang="en-US" dirty="0"/>
          </a:p>
          <a:p>
            <a:r>
              <a:rPr lang="en-US" dirty="0" smtClean="0"/>
              <a:t>Recurring issues with practitioners being able to accurately identify the victim </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33</a:t>
            </a:fld>
            <a:endParaRPr lang="en-US"/>
          </a:p>
        </p:txBody>
      </p:sp>
    </p:spTree>
    <p:extLst>
      <p:ext uri="{BB962C8B-B14F-4D97-AF65-F5344CB8AC3E}">
        <p14:creationId xmlns:p14="http://schemas.microsoft.com/office/powerpoint/2010/main" val="28504390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121a</a:t>
            </a:r>
            <a:endParaRPr lang="en-US" dirty="0"/>
          </a:p>
        </p:txBody>
      </p:sp>
      <p:sp>
        <p:nvSpPr>
          <p:cNvPr id="3" name="Content Placeholder 2"/>
          <p:cNvSpPr>
            <a:spLocks noGrp="1"/>
          </p:cNvSpPr>
          <p:nvPr>
            <p:ph idx="1"/>
          </p:nvPr>
        </p:nvSpPr>
        <p:spPr/>
        <p:txBody>
          <a:bodyPr>
            <a:normAutofit fontScale="92500" lnSpcReduction="20000"/>
          </a:bodyPr>
          <a:lstStyle/>
          <a:p>
            <a:pPr>
              <a:lnSpc>
                <a:spcPct val="100000"/>
              </a:lnSpc>
              <a:spcBef>
                <a:spcPts val="0"/>
              </a:spcBef>
            </a:pPr>
            <a:r>
              <a:rPr lang="en-US" dirty="0" smtClean="0"/>
              <a:t>New </a:t>
            </a:r>
            <a:r>
              <a:rPr lang="en-US" dirty="0"/>
              <a:t>article </a:t>
            </a:r>
            <a:r>
              <a:rPr lang="en-US" dirty="0" smtClean="0"/>
              <a:t>makes it easier; focuses on </a:t>
            </a:r>
            <a:r>
              <a:rPr lang="en-US" dirty="0"/>
              <a:t>the </a:t>
            </a:r>
            <a:r>
              <a:rPr lang="en-US" dirty="0" smtClean="0"/>
              <a:t>wrongfulness of the act of misusing an access device without authorization and for personal gain</a:t>
            </a:r>
          </a:p>
          <a:p>
            <a:pPr marL="0" indent="0">
              <a:lnSpc>
                <a:spcPct val="100000"/>
              </a:lnSpc>
              <a:spcBef>
                <a:spcPts val="0"/>
              </a:spcBef>
              <a:buNone/>
            </a:pPr>
            <a:endParaRPr lang="en-US" dirty="0" smtClean="0"/>
          </a:p>
          <a:p>
            <a:pPr>
              <a:lnSpc>
                <a:spcPct val="100000"/>
              </a:lnSpc>
              <a:spcBef>
                <a:spcPts val="0"/>
              </a:spcBef>
            </a:pPr>
            <a:r>
              <a:rPr lang="en-US" dirty="0" smtClean="0"/>
              <a:t>Offense focuses on intent of the accused and technology used by the accused </a:t>
            </a:r>
          </a:p>
          <a:p>
            <a:pPr>
              <a:lnSpc>
                <a:spcPct val="100000"/>
              </a:lnSpc>
              <a:spcBef>
                <a:spcPts val="0"/>
              </a:spcBef>
            </a:pPr>
            <a:endParaRPr lang="en-US" dirty="0" smtClean="0"/>
          </a:p>
          <a:p>
            <a:pPr>
              <a:lnSpc>
                <a:spcPct val="100000"/>
              </a:lnSpc>
              <a:spcBef>
                <a:spcPts val="0"/>
              </a:spcBef>
            </a:pPr>
            <a:r>
              <a:rPr lang="en-US" dirty="0" smtClean="0"/>
              <a:t>Any person who knowingly and with intent to defraud uses</a:t>
            </a:r>
          </a:p>
          <a:p>
            <a:pPr lvl="1">
              <a:lnSpc>
                <a:spcPct val="100000"/>
              </a:lnSpc>
              <a:spcBef>
                <a:spcPts val="0"/>
              </a:spcBef>
            </a:pPr>
            <a:r>
              <a:rPr lang="en-US" dirty="0" smtClean="0"/>
              <a:t>(a)(1) A stolen credit/debit card or other access device</a:t>
            </a:r>
          </a:p>
          <a:p>
            <a:pPr lvl="1">
              <a:lnSpc>
                <a:spcPct val="100000"/>
              </a:lnSpc>
              <a:spcBef>
                <a:spcPts val="0"/>
              </a:spcBef>
            </a:pPr>
            <a:r>
              <a:rPr lang="en-US" dirty="0" smtClean="0"/>
              <a:t>(a)(2) Revoked, cancelled, otherwise invalid credit/debit card or other access device; or</a:t>
            </a:r>
          </a:p>
          <a:p>
            <a:pPr lvl="1">
              <a:lnSpc>
                <a:spcPct val="100000"/>
              </a:lnSpc>
              <a:spcBef>
                <a:spcPts val="0"/>
              </a:spcBef>
            </a:pPr>
            <a:r>
              <a:rPr lang="en-US" dirty="0" smtClean="0"/>
              <a:t>(a)(3) A credit card, debit card, or other access device w/o the authorization of a person whose authorization is required</a:t>
            </a:r>
          </a:p>
          <a:p>
            <a:pPr lvl="1">
              <a:lnSpc>
                <a:spcPct val="100000"/>
              </a:lnSpc>
              <a:spcBef>
                <a:spcPts val="0"/>
              </a:spcBef>
            </a:pPr>
            <a:r>
              <a:rPr lang="en-US" dirty="0" smtClean="0"/>
              <a:t>To obtain money, property, services or anything of value</a:t>
            </a:r>
          </a:p>
          <a:p>
            <a:pPr lvl="1">
              <a:lnSpc>
                <a:spcPct val="100000"/>
              </a:lnSpc>
              <a:spcBef>
                <a:spcPts val="0"/>
              </a:spcBef>
            </a:pPr>
            <a:endParaRPr lang="en-US" dirty="0" smtClean="0"/>
          </a:p>
          <a:p>
            <a:pPr marL="0" indent="0">
              <a:lnSpc>
                <a:spcPct val="100000"/>
              </a:lnSpc>
              <a:spcBef>
                <a:spcPts val="0"/>
              </a:spcBef>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34</a:t>
            </a:fld>
            <a:endParaRPr lang="en-US"/>
          </a:p>
        </p:txBody>
      </p:sp>
      <p:sp>
        <p:nvSpPr>
          <p:cNvPr id="7" name="TextBox 6"/>
          <p:cNvSpPr txBox="1"/>
          <p:nvPr/>
        </p:nvSpPr>
        <p:spPr>
          <a:xfrm>
            <a:off x="191247" y="3076214"/>
            <a:ext cx="8671722" cy="1697068"/>
          </a:xfrm>
          <a:prstGeom prst="rect">
            <a:avLst/>
          </a:prstGeom>
          <a:solidFill>
            <a:schemeClr val="bg1"/>
          </a:solidFill>
          <a:ln w="31750">
            <a:solidFill>
              <a:srgbClr val="FF0000"/>
            </a:solidFill>
          </a:ln>
        </p:spPr>
        <p:txBody>
          <a:bodyPr wrap="square" rtlCol="0">
            <a:spAutoFit/>
          </a:bodyPr>
          <a:lstStyle/>
          <a:p>
            <a:pPr indent="-457200">
              <a:lnSpc>
                <a:spcPct val="110000"/>
              </a:lnSpc>
              <a:spcBef>
                <a:spcPts val="1000"/>
              </a:spcBef>
            </a:pPr>
            <a:r>
              <a:rPr lang="en-US" sz="2400" dirty="0"/>
              <a:t>Intent to </a:t>
            </a:r>
            <a:r>
              <a:rPr lang="en-US" sz="2400" dirty="0" smtClean="0"/>
              <a:t>defraud:  </a:t>
            </a:r>
            <a:r>
              <a:rPr lang="en-US" sz="2400" dirty="0"/>
              <a:t>intent to obtain, through a misrepresentation, an article or thing of value and to apply it to one’s own use and benefit or to the use and benefit of another, either permanently or temporarily. </a:t>
            </a:r>
          </a:p>
        </p:txBody>
      </p:sp>
      <p:sp>
        <p:nvSpPr>
          <p:cNvPr id="8" name="TextBox 7"/>
          <p:cNvSpPr txBox="1"/>
          <p:nvPr/>
        </p:nvSpPr>
        <p:spPr>
          <a:xfrm>
            <a:off x="185649" y="2882560"/>
            <a:ext cx="8671722" cy="3416320"/>
          </a:xfrm>
          <a:prstGeom prst="rect">
            <a:avLst/>
          </a:prstGeom>
          <a:solidFill>
            <a:schemeClr val="bg1"/>
          </a:solidFill>
          <a:ln w="31750">
            <a:solidFill>
              <a:srgbClr val="FF0000"/>
            </a:solidFill>
          </a:ln>
        </p:spPr>
        <p:txBody>
          <a:bodyPr wrap="square" rtlCol="0">
            <a:spAutoFit/>
          </a:bodyPr>
          <a:lstStyle/>
          <a:p>
            <a:r>
              <a:rPr lang="en-US" sz="2400" dirty="0"/>
              <a:t>“Access device” has the meaning given that term in 18 USC 1029:  any card, plate, code, account number, electronic serial number, mobile identification number, personal identification number, or other telecommunications service, equipment, or instrument identifier, or other means of account access that can be used, alone or in conjunction with another access device, to obtain money, goods, services, or any other thing of value, or that can be used to initiate a transfer of funds (other than a transfer originated solely by paper instrument)</a:t>
            </a:r>
          </a:p>
        </p:txBody>
      </p:sp>
    </p:spTree>
    <p:extLst>
      <p:ext uri="{BB962C8B-B14F-4D97-AF65-F5344CB8AC3E}">
        <p14:creationId xmlns:p14="http://schemas.microsoft.com/office/powerpoint/2010/main" val="284808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8"/>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121a</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35</a:t>
            </a:fld>
            <a:endParaRPr lang="en-US"/>
          </a:p>
        </p:txBody>
      </p:sp>
      <p:sp>
        <p:nvSpPr>
          <p:cNvPr id="8" name="TextBox 7"/>
          <p:cNvSpPr txBox="1"/>
          <p:nvPr/>
        </p:nvSpPr>
        <p:spPr>
          <a:xfrm>
            <a:off x="249331" y="1360014"/>
            <a:ext cx="8518151" cy="5355312"/>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Regarding subparagraph (a</a:t>
            </a:r>
            <a:r>
              <a:rPr lang="en-US" sz="2400" dirty="0">
                <a:latin typeface="Arial" panose="020B0604020202020204" pitchFamily="34" charset="0"/>
                <a:cs typeface="Arial" panose="020B0604020202020204" pitchFamily="34" charset="0"/>
              </a:rPr>
              <a:t>)(3) A credit card, debit card, or other access device w/o the authorization of a person whose authorization is </a:t>
            </a:r>
            <a:r>
              <a:rPr lang="en-US" sz="2400" dirty="0" smtClean="0">
                <a:latin typeface="Arial" panose="020B0604020202020204" pitchFamily="34" charset="0"/>
                <a:cs typeface="Arial" panose="020B0604020202020204" pitchFamily="34" charset="0"/>
              </a:rPr>
              <a:t>required:</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4) </a:t>
            </a:r>
            <a:r>
              <a:rPr lang="en-US" sz="2400" i="1" dirty="0">
                <a:latin typeface="Arial" panose="020B0604020202020204" pitchFamily="34" charset="0"/>
                <a:cs typeface="Arial" panose="020B0604020202020204" pitchFamily="34" charset="0"/>
              </a:rPr>
              <a:t>Use of a credit card, debit card, or other access device without the authorization of a person whose authorization was required for such use</a:t>
            </a:r>
            <a:r>
              <a:rPr lang="en-US" sz="2400" dirty="0">
                <a:latin typeface="Arial" panose="020B0604020202020204" pitchFamily="34" charset="0"/>
                <a:cs typeface="Arial" panose="020B0604020202020204" pitchFamily="34" charset="0"/>
              </a:rPr>
              <a:t>. This provision applies to situations where an accused has no authorization to use the access device from a person whose authorization is required for such use, as well as situations where an accused exceeds the authorization of a person whose authorization is required for such use</a:t>
            </a:r>
            <a:r>
              <a:rPr lang="en-US" sz="2400" dirty="0" smtClean="0">
                <a:latin typeface="Arial" panose="020B0604020202020204" pitchFamily="34" charset="0"/>
                <a:cs typeface="Arial" panose="020B0604020202020204" pitchFamily="34" charset="0"/>
              </a:rPr>
              <a:t>.</a:t>
            </a:r>
          </a:p>
          <a:p>
            <a:endParaRPr lang="en-US" dirty="0"/>
          </a:p>
          <a:p>
            <a:endParaRPr lang="en-US" dirty="0"/>
          </a:p>
          <a:p>
            <a:endParaRPr lang="en-US" dirty="0"/>
          </a:p>
        </p:txBody>
      </p:sp>
      <p:sp>
        <p:nvSpPr>
          <p:cNvPr id="9" name="Rectangle 8"/>
          <p:cNvSpPr/>
          <p:nvPr/>
        </p:nvSpPr>
        <p:spPr>
          <a:xfrm>
            <a:off x="6293661" y="4715481"/>
            <a:ext cx="1714063"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48921" y="3964298"/>
            <a:ext cx="2225738"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00756" y="5090058"/>
            <a:ext cx="1803709"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302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281031" y="1237377"/>
            <a:ext cx="8581938" cy="5004032"/>
          </a:xfrm>
        </p:spPr>
        <p:txBody>
          <a:bodyPr>
            <a:normAutofit/>
          </a:bodyPr>
          <a:lstStyle/>
          <a:p>
            <a:pPr marL="0" indent="0">
              <a:lnSpc>
                <a:spcPct val="100000"/>
              </a:lnSpc>
              <a:spcBef>
                <a:spcPts val="0"/>
              </a:spcBef>
              <a:buNone/>
            </a:pPr>
            <a:r>
              <a:rPr lang="en-US" sz="3000" dirty="0" smtClean="0"/>
              <a:t>1LT </a:t>
            </a:r>
            <a:r>
              <a:rPr lang="en-US" sz="3000" dirty="0" err="1" smtClean="0"/>
              <a:t>Melgar</a:t>
            </a:r>
            <a:r>
              <a:rPr lang="en-US" sz="3000" dirty="0" smtClean="0"/>
              <a:t> hands 1LT Persons her credit card and asks 1LT Persons to use it to order a pizza. 1LT Persons walks across the room to his laptop, gets on the Domino’s Pizza website and makes the transaction. But before returning 1LT </a:t>
            </a:r>
            <a:r>
              <a:rPr lang="en-US" sz="3000" dirty="0" err="1" smtClean="0"/>
              <a:t>Melgar’s</a:t>
            </a:r>
            <a:r>
              <a:rPr lang="en-US" sz="3000" dirty="0" smtClean="0"/>
              <a:t> card to her, 1LT Persons goes to the Amazon website and uses 1LT </a:t>
            </a:r>
            <a:r>
              <a:rPr lang="en-US" sz="3000" dirty="0" err="1" smtClean="0"/>
              <a:t>Melgar’s</a:t>
            </a:r>
            <a:r>
              <a:rPr lang="en-US" sz="3000" dirty="0" smtClean="0"/>
              <a:t> credit card to purchase $200 of hair care products. </a:t>
            </a:r>
            <a:endParaRPr lang="en-US" sz="3000" dirty="0"/>
          </a:p>
          <a:p>
            <a:pPr marL="0" indent="0">
              <a:lnSpc>
                <a:spcPct val="100000"/>
              </a:lnSpc>
              <a:spcBef>
                <a:spcPts val="0"/>
              </a:spcBef>
              <a:buNone/>
            </a:pPr>
            <a:endParaRPr lang="en-US" dirty="0"/>
          </a:p>
          <a:p>
            <a:pPr marL="457200" indent="-457200">
              <a:lnSpc>
                <a:spcPct val="100000"/>
              </a:lnSpc>
              <a:spcBef>
                <a:spcPts val="0"/>
              </a:spcBef>
              <a:buAutoNum type="arabicPeriod"/>
            </a:pPr>
            <a:r>
              <a:rPr lang="en-US" sz="2600" dirty="0" smtClean="0"/>
              <a:t>How would this be charged under new Art 121a?</a:t>
            </a:r>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36</a:t>
            </a:fld>
            <a:endParaRPr lang="en-US"/>
          </a:p>
        </p:txBody>
      </p:sp>
      <p:sp>
        <p:nvSpPr>
          <p:cNvPr id="9" name="TextBox 8"/>
          <p:cNvSpPr txBox="1"/>
          <p:nvPr/>
        </p:nvSpPr>
        <p:spPr>
          <a:xfrm>
            <a:off x="236139" y="1329249"/>
            <a:ext cx="8671722" cy="3539430"/>
          </a:xfrm>
          <a:prstGeom prst="rect">
            <a:avLst/>
          </a:prstGeom>
          <a:solidFill>
            <a:schemeClr val="bg1"/>
          </a:solidFill>
          <a:ln w="31750">
            <a:solidFill>
              <a:srgbClr val="FF0000"/>
            </a:solidFill>
          </a:ln>
        </p:spPr>
        <p:txBody>
          <a:bodyPr wrap="square" rtlCol="0">
            <a:spAutoFit/>
          </a:bodyPr>
          <a:lstStyle/>
          <a:p>
            <a:pPr>
              <a:lnSpc>
                <a:spcPct val="100000"/>
              </a:lnSpc>
              <a:spcBef>
                <a:spcPts val="0"/>
              </a:spcBef>
            </a:pPr>
            <a:r>
              <a:rPr lang="en-US" sz="2800" dirty="0"/>
              <a:t>Any person who knowingly and with intent to defraud uses</a:t>
            </a:r>
          </a:p>
          <a:p>
            <a:pPr lvl="1">
              <a:lnSpc>
                <a:spcPct val="100000"/>
              </a:lnSpc>
              <a:spcBef>
                <a:spcPts val="0"/>
              </a:spcBef>
            </a:pPr>
            <a:r>
              <a:rPr lang="en-US" sz="2800" dirty="0"/>
              <a:t>(a)(1) A stolen credit/debit card or other access device</a:t>
            </a:r>
          </a:p>
          <a:p>
            <a:pPr lvl="1">
              <a:lnSpc>
                <a:spcPct val="100000"/>
              </a:lnSpc>
              <a:spcBef>
                <a:spcPts val="0"/>
              </a:spcBef>
            </a:pPr>
            <a:r>
              <a:rPr lang="en-US" sz="2800" dirty="0"/>
              <a:t>(a)(2) Revoked, cancelled, otherwise invalid credit/debit card or other access device; or</a:t>
            </a:r>
          </a:p>
          <a:p>
            <a:pPr lvl="1">
              <a:lnSpc>
                <a:spcPct val="100000"/>
              </a:lnSpc>
              <a:spcBef>
                <a:spcPts val="0"/>
              </a:spcBef>
            </a:pPr>
            <a:r>
              <a:rPr lang="en-US" sz="2800" dirty="0"/>
              <a:t>(a)(3) A credit card, debit card, or other access device w/o the authorization of a person whose authorization is </a:t>
            </a:r>
            <a:r>
              <a:rPr lang="en-US" sz="2800" dirty="0" smtClean="0"/>
              <a:t>required</a:t>
            </a:r>
          </a:p>
          <a:p>
            <a:r>
              <a:rPr lang="en-US" sz="2800" dirty="0" smtClean="0"/>
              <a:t>To </a:t>
            </a:r>
            <a:r>
              <a:rPr lang="en-US" sz="2800" dirty="0"/>
              <a:t>obtain anything of value</a:t>
            </a:r>
          </a:p>
        </p:txBody>
      </p:sp>
    </p:spTree>
    <p:extLst>
      <p:ext uri="{BB962C8B-B14F-4D97-AF65-F5344CB8AC3E}">
        <p14:creationId xmlns:p14="http://schemas.microsoft.com/office/powerpoint/2010/main" val="186774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121a</a:t>
            </a:r>
            <a:endParaRPr lang="en-US" dirty="0"/>
          </a:p>
        </p:txBody>
      </p:sp>
      <p:sp>
        <p:nvSpPr>
          <p:cNvPr id="3" name="Content Placeholder 2"/>
          <p:cNvSpPr>
            <a:spLocks noGrp="1"/>
          </p:cNvSpPr>
          <p:nvPr>
            <p:ph idx="1"/>
          </p:nvPr>
        </p:nvSpPr>
        <p:spPr/>
        <p:txBody>
          <a:bodyPr>
            <a:normAutofit/>
          </a:bodyPr>
          <a:lstStyle/>
          <a:p>
            <a:r>
              <a:rPr lang="en-US" dirty="0"/>
              <a:t>Maximum punishment:  </a:t>
            </a:r>
          </a:p>
          <a:p>
            <a:pPr lvl="1"/>
            <a:r>
              <a:rPr lang="en-US" dirty="0"/>
              <a:t>$1,000 or less = BCD, total forfeitures, 10 years confinement</a:t>
            </a:r>
          </a:p>
          <a:p>
            <a:pPr lvl="1"/>
            <a:r>
              <a:rPr lang="en-US" dirty="0"/>
              <a:t>D</a:t>
            </a:r>
            <a:r>
              <a:rPr lang="en-US" dirty="0" smtClean="0"/>
              <a:t>uring </a:t>
            </a:r>
            <a:r>
              <a:rPr lang="en-US" dirty="0"/>
              <a:t>any 1 year period the aggregate value of which is more than $</a:t>
            </a:r>
            <a:r>
              <a:rPr lang="en-US" dirty="0" smtClean="0"/>
              <a:t>1000 = </a:t>
            </a:r>
            <a:r>
              <a:rPr lang="en-US" dirty="0"/>
              <a:t>DD, total forfeitures, 15 years confinement </a:t>
            </a:r>
          </a:p>
          <a:p>
            <a:pPr marL="457200" lvl="1" indent="0">
              <a:lnSpc>
                <a:spcPct val="100000"/>
              </a:lnSpc>
              <a:spcBef>
                <a:spcPts val="0"/>
              </a:spcBef>
              <a:buNone/>
            </a:pPr>
            <a:endParaRPr lang="en-US" dirty="0" smtClean="0"/>
          </a:p>
          <a:p>
            <a:pPr marL="0" indent="0">
              <a:lnSpc>
                <a:spcPct val="100000"/>
              </a:lnSpc>
              <a:spcBef>
                <a:spcPts val="0"/>
              </a:spcBef>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37</a:t>
            </a:fld>
            <a:endParaRPr lang="en-US"/>
          </a:p>
        </p:txBody>
      </p:sp>
    </p:spTree>
    <p:extLst>
      <p:ext uri="{BB962C8B-B14F-4D97-AF65-F5344CB8AC3E}">
        <p14:creationId xmlns:p14="http://schemas.microsoft.com/office/powerpoint/2010/main" val="2531834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350" y="152400"/>
            <a:ext cx="7132320" cy="802081"/>
          </a:xfrm>
        </p:spPr>
        <p:txBody>
          <a:bodyPr/>
          <a:lstStyle/>
          <a:p>
            <a:r>
              <a:rPr lang="en-US" dirty="0" smtClean="0"/>
              <a:t>Art 123</a:t>
            </a:r>
            <a:br>
              <a:rPr lang="en-US" dirty="0" smtClean="0"/>
            </a:br>
            <a:r>
              <a:rPr lang="en-US" dirty="0" smtClean="0"/>
              <a:t>Government Computers</a:t>
            </a:r>
            <a:endParaRPr lang="en-US" dirty="0"/>
          </a:p>
        </p:txBody>
      </p:sp>
      <p:sp>
        <p:nvSpPr>
          <p:cNvPr id="3" name="Content Placeholder 2"/>
          <p:cNvSpPr>
            <a:spLocks noGrp="1"/>
          </p:cNvSpPr>
          <p:nvPr>
            <p:ph idx="1"/>
          </p:nvPr>
        </p:nvSpPr>
        <p:spPr/>
        <p:txBody>
          <a:bodyPr>
            <a:normAutofit fontScale="92500" lnSpcReduction="10000"/>
          </a:bodyPr>
          <a:lstStyle/>
          <a:p>
            <a:pPr>
              <a:lnSpc>
                <a:spcPct val="100000"/>
              </a:lnSpc>
              <a:spcBef>
                <a:spcPts val="0"/>
              </a:spcBef>
            </a:pPr>
            <a:r>
              <a:rPr lang="en-US" sz="2600" dirty="0" smtClean="0"/>
              <a:t>Currently, military prosecutors can charge computer </a:t>
            </a:r>
            <a:r>
              <a:rPr lang="en-US" sz="2600" dirty="0"/>
              <a:t>crimes committed in the U.S. </a:t>
            </a:r>
            <a:r>
              <a:rPr lang="en-US" sz="2600" dirty="0" smtClean="0"/>
              <a:t>under clauses 1, 2 and 3 of Art 134</a:t>
            </a:r>
          </a:p>
          <a:p>
            <a:pPr marL="0" indent="0">
              <a:lnSpc>
                <a:spcPct val="100000"/>
              </a:lnSpc>
              <a:spcBef>
                <a:spcPts val="0"/>
              </a:spcBef>
              <a:buNone/>
            </a:pPr>
            <a:endParaRPr lang="en-US" sz="2600" dirty="0"/>
          </a:p>
          <a:p>
            <a:pPr>
              <a:lnSpc>
                <a:spcPct val="100000"/>
              </a:lnSpc>
              <a:spcBef>
                <a:spcPts val="0"/>
              </a:spcBef>
            </a:pPr>
            <a:r>
              <a:rPr lang="en-US" sz="2600" dirty="0"/>
              <a:t>But computer crimes committed outside the U.S. may only be charged under Art 134, </a:t>
            </a:r>
            <a:r>
              <a:rPr lang="en-US" sz="2600" dirty="0" smtClean="0"/>
              <a:t>clause </a:t>
            </a:r>
            <a:r>
              <a:rPr lang="en-US" sz="2600" dirty="0"/>
              <a:t>1 or </a:t>
            </a:r>
            <a:r>
              <a:rPr lang="en-US" sz="2600" dirty="0" smtClean="0"/>
              <a:t>2 because federal statutes that could be used under clause 3 have no extra-territorial reach</a:t>
            </a:r>
          </a:p>
          <a:p>
            <a:pPr marL="0" indent="0">
              <a:lnSpc>
                <a:spcPct val="100000"/>
              </a:lnSpc>
              <a:spcBef>
                <a:spcPts val="0"/>
              </a:spcBef>
              <a:buNone/>
            </a:pPr>
            <a:endParaRPr lang="en-US" sz="2600" dirty="0" smtClean="0"/>
          </a:p>
          <a:p>
            <a:pPr>
              <a:lnSpc>
                <a:spcPct val="100000"/>
              </a:lnSpc>
              <a:spcBef>
                <a:spcPts val="0"/>
              </a:spcBef>
            </a:pPr>
            <a:r>
              <a:rPr lang="en-US" sz="2600" dirty="0" smtClean="0"/>
              <a:t>Art 134, clauses 1 and 2 require the Government to prove both the civilian offense and the terminal element, whereas clause 3 does not require proving the terminal element</a:t>
            </a:r>
          </a:p>
          <a:p>
            <a:pPr marL="0" indent="0">
              <a:lnSpc>
                <a:spcPct val="100000"/>
              </a:lnSpc>
              <a:spcBef>
                <a:spcPts val="0"/>
              </a:spcBef>
              <a:buNone/>
            </a:pPr>
            <a:endParaRPr lang="en-US" sz="2600" dirty="0" smtClean="0"/>
          </a:p>
          <a:p>
            <a:pPr>
              <a:lnSpc>
                <a:spcPct val="100000"/>
              </a:lnSpc>
              <a:spcBef>
                <a:spcPts val="0"/>
              </a:spcBef>
            </a:pPr>
            <a:r>
              <a:rPr lang="en-US" sz="2600" dirty="0"/>
              <a:t>N</a:t>
            </a:r>
            <a:r>
              <a:rPr lang="en-US" sz="2600" dirty="0" smtClean="0"/>
              <a:t>ew Art 123 resolves the issue, as it applies regardless </a:t>
            </a:r>
            <a:r>
              <a:rPr lang="en-US" sz="2600" dirty="0"/>
              <a:t>of the locus of the offense</a:t>
            </a:r>
          </a:p>
          <a:p>
            <a:pPr>
              <a:lnSpc>
                <a:spcPct val="100000"/>
              </a:lnSpc>
              <a:spcBef>
                <a:spcPts val="0"/>
              </a:spcBef>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38</a:t>
            </a:fld>
            <a:endParaRPr lang="en-US"/>
          </a:p>
        </p:txBody>
      </p:sp>
    </p:spTree>
    <p:extLst>
      <p:ext uri="{BB962C8B-B14F-4D97-AF65-F5344CB8AC3E}">
        <p14:creationId xmlns:p14="http://schemas.microsoft.com/office/powerpoint/2010/main" val="927952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123 – Offenses Concerning Government Computers</a:t>
            </a:r>
            <a:endParaRPr lang="en-US" dirty="0"/>
          </a:p>
        </p:txBody>
      </p:sp>
      <p:sp>
        <p:nvSpPr>
          <p:cNvPr id="3" name="Content Placeholder 2"/>
          <p:cNvSpPr>
            <a:spLocks noGrp="1"/>
          </p:cNvSpPr>
          <p:nvPr>
            <p:ph idx="1"/>
          </p:nvPr>
        </p:nvSpPr>
        <p:spPr/>
        <p:txBody>
          <a:bodyPr>
            <a:normAutofit fontScale="92500" lnSpcReduction="10000"/>
          </a:bodyPr>
          <a:lstStyle/>
          <a:p>
            <a:pPr>
              <a:lnSpc>
                <a:spcPct val="110000"/>
              </a:lnSpc>
              <a:spcBef>
                <a:spcPts val="0"/>
              </a:spcBef>
            </a:pPr>
            <a:r>
              <a:rPr lang="en-US" dirty="0"/>
              <a:t>New Art 123 adopts a criminal offense similar to 18 USC §</a:t>
            </a:r>
            <a:r>
              <a:rPr lang="en-US" dirty="0" smtClean="0"/>
              <a:t>1030 (fraud and related activity in connection with computers), and contains three types of offenses:</a:t>
            </a:r>
          </a:p>
          <a:p>
            <a:pPr marL="0" indent="0">
              <a:lnSpc>
                <a:spcPct val="110000"/>
              </a:lnSpc>
              <a:spcBef>
                <a:spcPts val="0"/>
              </a:spcBef>
              <a:buNone/>
            </a:pPr>
            <a:endParaRPr lang="en-US" dirty="0" smtClean="0"/>
          </a:p>
          <a:p>
            <a:pPr>
              <a:lnSpc>
                <a:spcPct val="110000"/>
              </a:lnSpc>
              <a:spcBef>
                <a:spcPts val="0"/>
              </a:spcBef>
            </a:pPr>
            <a:r>
              <a:rPr lang="en-US" dirty="0" smtClean="0"/>
              <a:t>Subparagraph (a)(1):</a:t>
            </a:r>
          </a:p>
          <a:p>
            <a:pPr lvl="1">
              <a:lnSpc>
                <a:spcPct val="110000"/>
              </a:lnSpc>
              <a:spcBef>
                <a:spcPts val="0"/>
              </a:spcBef>
            </a:pPr>
            <a:r>
              <a:rPr lang="en-US" dirty="0" smtClean="0"/>
              <a:t>Knowingly accesses a Government computer w/ an unauthorized purpose, and </a:t>
            </a:r>
          </a:p>
          <a:p>
            <a:pPr lvl="1">
              <a:lnSpc>
                <a:spcPct val="110000"/>
              </a:lnSpc>
              <a:spcBef>
                <a:spcPts val="0"/>
              </a:spcBef>
            </a:pPr>
            <a:r>
              <a:rPr lang="en-US" dirty="0" smtClean="0"/>
              <a:t>By so doing obtains classified information with reason to believe such information could be used to the injury of the U.S. or advantage of any foreign nation, and</a:t>
            </a:r>
          </a:p>
          <a:p>
            <a:pPr lvl="1">
              <a:lnSpc>
                <a:spcPct val="110000"/>
              </a:lnSpc>
              <a:spcBef>
                <a:spcPts val="0"/>
              </a:spcBef>
            </a:pPr>
            <a:r>
              <a:rPr lang="en-US" dirty="0"/>
              <a:t>I</a:t>
            </a:r>
            <a:r>
              <a:rPr lang="en-US" dirty="0" smtClean="0"/>
              <a:t>ntentionally communicates, delivers, transmits, or causes to be communicated, delivered or transmitted  such info to any person not entitled to receive it </a:t>
            </a:r>
          </a:p>
          <a:p>
            <a:pPr marL="457200" lvl="1" indent="0">
              <a:lnSpc>
                <a:spcPct val="110000"/>
              </a:lnSpc>
              <a:spcBef>
                <a:spcPts val="0"/>
              </a:spcBef>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39</a:t>
            </a:fld>
            <a:endParaRPr lang="en-US"/>
          </a:p>
        </p:txBody>
      </p:sp>
      <p:sp>
        <p:nvSpPr>
          <p:cNvPr id="7" name="TextBox 6"/>
          <p:cNvSpPr txBox="1"/>
          <p:nvPr/>
        </p:nvSpPr>
        <p:spPr>
          <a:xfrm>
            <a:off x="236139" y="1930898"/>
            <a:ext cx="8671722" cy="4401205"/>
          </a:xfrm>
          <a:prstGeom prst="rect">
            <a:avLst/>
          </a:prstGeom>
          <a:solidFill>
            <a:schemeClr val="bg1"/>
          </a:solidFill>
          <a:ln w="31750">
            <a:solidFill>
              <a:srgbClr val="FF0000"/>
            </a:solidFill>
          </a:ln>
        </p:spPr>
        <p:txBody>
          <a:bodyPr wrap="square" rtlCol="0">
            <a:spAutoFit/>
          </a:bodyPr>
          <a:lstStyle/>
          <a:p>
            <a:pPr>
              <a:spcBef>
                <a:spcPts val="0"/>
              </a:spcBef>
            </a:pPr>
            <a:r>
              <a:rPr lang="en-US" sz="2800" dirty="0" smtClean="0"/>
              <a:t>Computer</a:t>
            </a:r>
            <a:r>
              <a:rPr lang="en-US" sz="2800" dirty="0"/>
              <a:t>:  broadly defined IAW definition in 18 USC §1030:  an electronic, magnetic, optical, electrochemical, or other high speed data processing device performing logical, arithmetic, or storage functions, and includes any data storage facility or communications facility directly related to or operating in conjunction with such device, but such term does not include an automated typewriter or typesetter, a portable hand held calculator, or other similar device. A portable computer, including a smartphone, is a computer. </a:t>
            </a:r>
          </a:p>
        </p:txBody>
      </p:sp>
      <p:sp>
        <p:nvSpPr>
          <p:cNvPr id="8" name="TextBox 7"/>
          <p:cNvSpPr txBox="1"/>
          <p:nvPr/>
        </p:nvSpPr>
        <p:spPr>
          <a:xfrm>
            <a:off x="236139" y="4380201"/>
            <a:ext cx="8671722" cy="1988237"/>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a:t>Unauthorized purpose:  </a:t>
            </a:r>
            <a:r>
              <a:rPr lang="en-US" sz="2800" dirty="0" smtClean="0"/>
              <a:t>key criterion for criminality is whether the person intentionally used the computer for a purpose that </a:t>
            </a:r>
            <a:r>
              <a:rPr lang="en-US" sz="2800" dirty="0"/>
              <a:t>was clearly contrary to the interests or intent of the authorizing party</a:t>
            </a:r>
          </a:p>
        </p:txBody>
      </p:sp>
      <p:sp>
        <p:nvSpPr>
          <p:cNvPr id="9" name="TextBox 8"/>
          <p:cNvSpPr txBox="1"/>
          <p:nvPr/>
        </p:nvSpPr>
        <p:spPr>
          <a:xfrm>
            <a:off x="236139" y="1927331"/>
            <a:ext cx="8671722" cy="1040285"/>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smtClean="0"/>
              <a:t>Government computer:  a computer owned or operated by or on behalf of the United States Government</a:t>
            </a:r>
            <a:endParaRPr lang="en-US" sz="2800" dirty="0"/>
          </a:p>
        </p:txBody>
      </p:sp>
    </p:spTree>
    <p:extLst>
      <p:ext uri="{BB962C8B-B14F-4D97-AF65-F5344CB8AC3E}">
        <p14:creationId xmlns:p14="http://schemas.microsoft.com/office/powerpoint/2010/main" val="380871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8"/>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Punitive </a:t>
            </a:r>
            <a:r>
              <a:rPr lang="en-US" dirty="0" smtClean="0"/>
              <a:t>articles reordered to organize similar offenses together:</a:t>
            </a:r>
            <a:endParaRPr lang="en-US" dirty="0"/>
          </a:p>
          <a:p>
            <a:pPr marL="0" indent="0">
              <a:buNone/>
            </a:pPr>
            <a:endParaRPr lang="en-US" dirty="0"/>
          </a:p>
          <a:p>
            <a:pPr marL="800100" lvl="1" indent="-457200">
              <a:buAutoNum type="arabicPeriod"/>
            </a:pPr>
            <a:r>
              <a:rPr lang="en-US" dirty="0"/>
              <a:t>General Provisions (77-79)</a:t>
            </a:r>
          </a:p>
          <a:p>
            <a:pPr marL="800100" lvl="1" indent="-457200">
              <a:buAutoNum type="arabicPeriod"/>
            </a:pPr>
            <a:r>
              <a:rPr lang="en-US" dirty="0"/>
              <a:t>Inchoate Offenses (80-82)</a:t>
            </a:r>
          </a:p>
          <a:p>
            <a:pPr marL="800100" lvl="1" indent="-457200">
              <a:buAutoNum type="arabicPeriod"/>
            </a:pPr>
            <a:r>
              <a:rPr lang="en-US" dirty="0"/>
              <a:t>Place of Duty Offenses (83-87)</a:t>
            </a:r>
          </a:p>
          <a:p>
            <a:pPr marL="800100" lvl="1" indent="-457200">
              <a:buAutoNum type="arabicPeriod"/>
            </a:pPr>
            <a:r>
              <a:rPr lang="en-US" dirty="0"/>
              <a:t>Authority Offenses (88-94)</a:t>
            </a:r>
          </a:p>
          <a:p>
            <a:pPr marL="800100" lvl="1" indent="-457200">
              <a:buAutoNum type="arabicPeriod"/>
            </a:pPr>
            <a:r>
              <a:rPr lang="en-US" dirty="0" smtClean="0"/>
              <a:t>Enemy / Post </a:t>
            </a:r>
            <a:r>
              <a:rPr lang="en-US" dirty="0"/>
              <a:t>Offenses (95-103)</a:t>
            </a:r>
          </a:p>
          <a:p>
            <a:pPr marL="800100" lvl="1" indent="-457200">
              <a:buAutoNum type="arabicPeriod"/>
            </a:pPr>
            <a:r>
              <a:rPr lang="en-US" dirty="0"/>
              <a:t>Falsity Offenses (104-107a)</a:t>
            </a:r>
          </a:p>
          <a:p>
            <a:pPr marL="800100" lvl="1" indent="-457200">
              <a:buAutoNum type="arabicPeriod"/>
            </a:pPr>
            <a:r>
              <a:rPr lang="en-US" dirty="0"/>
              <a:t>Property Offenses (108-109)</a:t>
            </a:r>
          </a:p>
          <a:p>
            <a:pPr marL="800100" lvl="1" indent="-457200">
              <a:buAutoNum type="arabicPeriod"/>
            </a:pPr>
            <a:r>
              <a:rPr lang="en-US" dirty="0" smtClean="0"/>
              <a:t>Vessel / Vehicle </a:t>
            </a:r>
            <a:r>
              <a:rPr lang="en-US" dirty="0"/>
              <a:t>Offenses (110-111)</a:t>
            </a:r>
          </a:p>
          <a:p>
            <a:pPr marL="800100" lvl="1" indent="-457200">
              <a:buAutoNum type="arabicPeriod"/>
            </a:pPr>
            <a:r>
              <a:rPr lang="en-US" dirty="0" smtClean="0"/>
              <a:t>Intoxication / Drug </a:t>
            </a:r>
            <a:r>
              <a:rPr lang="en-US" dirty="0"/>
              <a:t>Offenses (112-113)</a:t>
            </a:r>
          </a:p>
          <a:p>
            <a:pPr marL="800100" lvl="1" indent="-457200">
              <a:buAutoNum type="arabicPeriod"/>
            </a:pPr>
            <a:r>
              <a:rPr lang="en-US" dirty="0"/>
              <a:t>Endangerment / Threatening Offenses (114-117)</a:t>
            </a:r>
          </a:p>
          <a:p>
            <a:pPr marL="800100" lvl="1" indent="-457200">
              <a:buAutoNum type="arabicPeriod"/>
            </a:pPr>
            <a:r>
              <a:rPr lang="en-US" dirty="0"/>
              <a:t>Murder / Manslaughter / Child Endangerment (118-119b)</a:t>
            </a:r>
          </a:p>
          <a:p>
            <a:pPr marL="800100" lvl="1" indent="-457200">
              <a:buAutoNum type="arabicPeriod"/>
            </a:pPr>
            <a:r>
              <a:rPr lang="en-US" dirty="0"/>
              <a:t>Sexual Offenses (120-120c) </a:t>
            </a:r>
          </a:p>
          <a:p>
            <a:pPr marL="800100" lvl="1" indent="-457200">
              <a:buAutoNum type="arabicPeriod"/>
            </a:pPr>
            <a:r>
              <a:rPr lang="en-US" dirty="0"/>
              <a:t>Larceny / Fraud Offenses (121-124) </a:t>
            </a:r>
          </a:p>
          <a:p>
            <a:pPr marL="800100" lvl="1" indent="-457200">
              <a:buAutoNum type="arabicPeriod"/>
            </a:pPr>
            <a:r>
              <a:rPr lang="en-US" dirty="0"/>
              <a:t>Offenses against persons (125-130)</a:t>
            </a:r>
          </a:p>
          <a:p>
            <a:pPr marL="800100" lvl="1" indent="-457200">
              <a:buAutoNum type="arabicPeriod"/>
            </a:pPr>
            <a:r>
              <a:rPr lang="en-US" dirty="0"/>
              <a:t>Obstruction Offenses (131-132) </a:t>
            </a:r>
          </a:p>
          <a:p>
            <a:pPr marL="800100" lvl="1" indent="-457200">
              <a:buAutoNum type="arabicPeriod"/>
            </a:pPr>
            <a:r>
              <a:rPr lang="en-US" dirty="0"/>
              <a:t>Offenses of General Application (133-134)</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a:t>
            </a:fld>
            <a:endParaRPr lang="en-US"/>
          </a:p>
        </p:txBody>
      </p:sp>
    </p:spTree>
    <p:extLst>
      <p:ext uri="{BB962C8B-B14F-4D97-AF65-F5344CB8AC3E}">
        <p14:creationId xmlns:p14="http://schemas.microsoft.com/office/powerpoint/2010/main" val="16776553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a:t>
            </a:r>
            <a:r>
              <a:rPr lang="en-US" dirty="0"/>
              <a:t>123</a:t>
            </a:r>
          </a:p>
        </p:txBody>
      </p:sp>
      <p:sp>
        <p:nvSpPr>
          <p:cNvPr id="3" name="Content Placeholder 2"/>
          <p:cNvSpPr>
            <a:spLocks noGrp="1"/>
          </p:cNvSpPr>
          <p:nvPr>
            <p:ph idx="1"/>
          </p:nvPr>
        </p:nvSpPr>
        <p:spPr/>
        <p:txBody>
          <a:bodyPr>
            <a:normAutofit/>
          </a:bodyPr>
          <a:lstStyle/>
          <a:p>
            <a:pPr>
              <a:lnSpc>
                <a:spcPct val="110000"/>
              </a:lnSpc>
              <a:spcBef>
                <a:spcPts val="0"/>
              </a:spcBef>
            </a:pPr>
            <a:r>
              <a:rPr lang="en-US" dirty="0" smtClean="0"/>
              <a:t>Subparagraph (a)(2):</a:t>
            </a:r>
            <a:endParaRPr lang="en-US" dirty="0"/>
          </a:p>
          <a:p>
            <a:pPr lvl="1">
              <a:lnSpc>
                <a:spcPct val="110000"/>
              </a:lnSpc>
              <a:spcBef>
                <a:spcPts val="0"/>
              </a:spcBef>
            </a:pPr>
            <a:r>
              <a:rPr lang="en-US" dirty="0"/>
              <a:t>Intentionally accesses a Government computer with an unauthorized purpose, and</a:t>
            </a:r>
          </a:p>
          <a:p>
            <a:pPr lvl="1">
              <a:lnSpc>
                <a:spcPct val="110000"/>
              </a:lnSpc>
              <a:spcBef>
                <a:spcPts val="0"/>
              </a:spcBef>
            </a:pPr>
            <a:r>
              <a:rPr lang="en-US" dirty="0"/>
              <a:t>Thereby obtains classified or other protected information from any such Government </a:t>
            </a:r>
            <a:r>
              <a:rPr lang="en-US" dirty="0" smtClean="0"/>
              <a:t>computer</a:t>
            </a:r>
          </a:p>
          <a:p>
            <a:pPr marL="457200" lvl="1" indent="0">
              <a:lnSpc>
                <a:spcPct val="110000"/>
              </a:lnSpc>
              <a:spcBef>
                <a:spcPts val="0"/>
              </a:spcBef>
              <a:buNone/>
            </a:pPr>
            <a:endParaRPr lang="en-US" dirty="0"/>
          </a:p>
          <a:p>
            <a:pPr>
              <a:lnSpc>
                <a:spcPct val="110000"/>
              </a:lnSpc>
              <a:spcBef>
                <a:spcPts val="0"/>
              </a:spcBef>
            </a:pPr>
            <a:r>
              <a:rPr lang="en-US" dirty="0" smtClean="0"/>
              <a:t>Subparagraph (a)(3):</a:t>
            </a:r>
            <a:endParaRPr lang="en-US" dirty="0"/>
          </a:p>
          <a:p>
            <a:pPr lvl="1">
              <a:lnSpc>
                <a:spcPct val="110000"/>
              </a:lnSpc>
              <a:spcBef>
                <a:spcPts val="0"/>
              </a:spcBef>
            </a:pPr>
            <a:r>
              <a:rPr lang="en-US" dirty="0"/>
              <a:t>Knowingly causes the transmission of any program, code, etc., and</a:t>
            </a:r>
          </a:p>
          <a:p>
            <a:pPr lvl="1">
              <a:lnSpc>
                <a:spcPct val="110000"/>
              </a:lnSpc>
              <a:spcBef>
                <a:spcPts val="0"/>
              </a:spcBef>
            </a:pPr>
            <a:r>
              <a:rPr lang="en-US" dirty="0"/>
              <a:t>As a result intentionally causes damage w/o authorization to a Government computer  </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40</a:t>
            </a:fld>
            <a:endParaRPr lang="en-US"/>
          </a:p>
        </p:txBody>
      </p:sp>
      <p:sp>
        <p:nvSpPr>
          <p:cNvPr id="7" name="TextBox 6"/>
          <p:cNvSpPr txBox="1"/>
          <p:nvPr/>
        </p:nvSpPr>
        <p:spPr>
          <a:xfrm>
            <a:off x="281031" y="5224772"/>
            <a:ext cx="8671722" cy="1016560"/>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a:t>Damage:  any impairment to integrity or availability of data, a program, system or information</a:t>
            </a:r>
          </a:p>
        </p:txBody>
      </p:sp>
      <p:sp>
        <p:nvSpPr>
          <p:cNvPr id="8" name="TextBox 7"/>
          <p:cNvSpPr txBox="1"/>
          <p:nvPr/>
        </p:nvSpPr>
        <p:spPr>
          <a:xfrm>
            <a:off x="236139" y="2612469"/>
            <a:ext cx="8671722" cy="1016560"/>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a:t>Protected information under (a)(2):  includes PII, CUI, FOUO, LES, UCNI</a:t>
            </a:r>
          </a:p>
        </p:txBody>
      </p:sp>
    </p:spTree>
    <p:extLst>
      <p:ext uri="{BB962C8B-B14F-4D97-AF65-F5344CB8AC3E}">
        <p14:creationId xmlns:p14="http://schemas.microsoft.com/office/powerpoint/2010/main" val="3841690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normAutofit/>
          </a:bodyPr>
          <a:lstStyle/>
          <a:p>
            <a:pPr marL="0" indent="0">
              <a:lnSpc>
                <a:spcPct val="110000"/>
              </a:lnSpc>
              <a:spcBef>
                <a:spcPts val="0"/>
              </a:spcBef>
              <a:buNone/>
            </a:pPr>
            <a:r>
              <a:rPr lang="en-US" sz="3000" dirty="0" smtClean="0"/>
              <a:t>CPT Blue needs money. His gambling debts are out of control. As the Battalion S1 he has access to a lot of PII. On a weekend he goes into his office, accesses his government computer and writes down sufficient PII to apply for several lines of credit in other Soldiers’ names. </a:t>
            </a:r>
            <a:endParaRPr lang="en-US" sz="3000" dirty="0"/>
          </a:p>
          <a:p>
            <a:pPr marL="0" indent="0">
              <a:lnSpc>
                <a:spcPct val="110000"/>
              </a:lnSpc>
              <a:spcBef>
                <a:spcPts val="0"/>
              </a:spcBef>
              <a:buNone/>
            </a:pPr>
            <a:endParaRPr lang="en-US" dirty="0"/>
          </a:p>
          <a:p>
            <a:pPr marL="457200" indent="-457200">
              <a:lnSpc>
                <a:spcPct val="110000"/>
              </a:lnSpc>
              <a:spcBef>
                <a:spcPts val="0"/>
              </a:spcBef>
              <a:buAutoNum type="arabicPeriod"/>
            </a:pPr>
            <a:r>
              <a:rPr lang="en-US" sz="2600" dirty="0" smtClean="0"/>
              <a:t>Can CPT Blue be charged under Art 123? </a:t>
            </a:r>
            <a:endParaRPr lang="en-US" sz="2600"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41</a:t>
            </a:fld>
            <a:endParaRPr lang="en-US"/>
          </a:p>
        </p:txBody>
      </p:sp>
      <p:sp>
        <p:nvSpPr>
          <p:cNvPr id="7" name="TextBox 6"/>
          <p:cNvSpPr txBox="1"/>
          <p:nvPr/>
        </p:nvSpPr>
        <p:spPr>
          <a:xfrm>
            <a:off x="363070" y="2439820"/>
            <a:ext cx="8417859" cy="2103333"/>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400" dirty="0"/>
              <a:t>Subparagraph (a)(2):</a:t>
            </a:r>
          </a:p>
          <a:p>
            <a:pPr lvl="1">
              <a:lnSpc>
                <a:spcPct val="110000"/>
              </a:lnSpc>
              <a:spcBef>
                <a:spcPts val="0"/>
              </a:spcBef>
            </a:pPr>
            <a:r>
              <a:rPr lang="en-US" sz="2400" dirty="0" smtClean="0"/>
              <a:t>- Intentionally </a:t>
            </a:r>
            <a:r>
              <a:rPr lang="en-US" sz="2400" dirty="0"/>
              <a:t>accesses a Government computer with an unauthorized purpose, and</a:t>
            </a:r>
          </a:p>
          <a:p>
            <a:pPr lvl="1">
              <a:lnSpc>
                <a:spcPct val="110000"/>
              </a:lnSpc>
              <a:spcBef>
                <a:spcPts val="0"/>
              </a:spcBef>
            </a:pPr>
            <a:r>
              <a:rPr lang="en-US" sz="2400" dirty="0" smtClean="0"/>
              <a:t>- Thereby </a:t>
            </a:r>
            <a:r>
              <a:rPr lang="en-US" sz="2400" dirty="0"/>
              <a:t>obtains classified or other protected information from any such Government computer</a:t>
            </a:r>
          </a:p>
        </p:txBody>
      </p:sp>
      <p:sp>
        <p:nvSpPr>
          <p:cNvPr id="8" name="TextBox 7"/>
          <p:cNvSpPr txBox="1"/>
          <p:nvPr/>
        </p:nvSpPr>
        <p:spPr>
          <a:xfrm>
            <a:off x="344128" y="3441215"/>
            <a:ext cx="8417859" cy="1040285"/>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a:t>Protected information under (a)(2):  includes PII, CUI, FOUO, LES, UCNI</a:t>
            </a:r>
          </a:p>
        </p:txBody>
      </p:sp>
      <p:sp>
        <p:nvSpPr>
          <p:cNvPr id="9" name="TextBox 8"/>
          <p:cNvSpPr txBox="1"/>
          <p:nvPr/>
        </p:nvSpPr>
        <p:spPr>
          <a:xfrm>
            <a:off x="363069" y="2476339"/>
            <a:ext cx="8417859" cy="1964512"/>
          </a:xfrm>
          <a:prstGeom prst="rect">
            <a:avLst/>
          </a:prstGeom>
          <a:solidFill>
            <a:schemeClr val="bg1"/>
          </a:solidFill>
          <a:ln w="31750">
            <a:solidFill>
              <a:srgbClr val="FF0000"/>
            </a:solidFill>
          </a:ln>
        </p:spPr>
        <p:txBody>
          <a:bodyPr wrap="square" rtlCol="0">
            <a:spAutoFit/>
          </a:bodyPr>
          <a:lstStyle/>
          <a:p>
            <a:pPr>
              <a:lnSpc>
                <a:spcPct val="110000"/>
              </a:lnSpc>
              <a:spcBef>
                <a:spcPts val="0"/>
              </a:spcBef>
            </a:pPr>
            <a:r>
              <a:rPr lang="en-US" sz="2800" dirty="0"/>
              <a:t>Unauthorized purpose:  key criterion for criminality is whether the person intentionally used the computer for a purpose that was clearly contrary to the interests or intent of the authorizing party</a:t>
            </a:r>
          </a:p>
        </p:txBody>
      </p:sp>
    </p:spTree>
    <p:extLst>
      <p:ext uri="{BB962C8B-B14F-4D97-AF65-F5344CB8AC3E}">
        <p14:creationId xmlns:p14="http://schemas.microsoft.com/office/powerpoint/2010/main" val="1570363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9"/>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132 – Retaliation</a:t>
            </a:r>
            <a:endParaRPr lang="en-US" dirty="0"/>
          </a:p>
        </p:txBody>
      </p:sp>
      <p:sp>
        <p:nvSpPr>
          <p:cNvPr id="3" name="Content Placeholder 2"/>
          <p:cNvSpPr>
            <a:spLocks noGrp="1"/>
          </p:cNvSpPr>
          <p:nvPr>
            <p:ph idx="1"/>
          </p:nvPr>
        </p:nvSpPr>
        <p:spPr/>
        <p:txBody>
          <a:bodyPr>
            <a:normAutofit lnSpcReduction="10000"/>
          </a:bodyPr>
          <a:lstStyle/>
          <a:p>
            <a:r>
              <a:rPr lang="en-US" dirty="0"/>
              <a:t>F</a:t>
            </a:r>
            <a:r>
              <a:rPr lang="en-US" dirty="0" smtClean="0"/>
              <a:t>ocuses on the abuse of otherwise lawful military authority for the purpose of retaliating against anyone for either reporting a criminal offense or for making a protected communication</a:t>
            </a:r>
          </a:p>
          <a:p>
            <a:pPr marL="0" indent="0">
              <a:buNone/>
            </a:pPr>
            <a:endParaRPr lang="en-US" b="1" dirty="0"/>
          </a:p>
          <a:p>
            <a:r>
              <a:rPr lang="en-US" dirty="0" smtClean="0"/>
              <a:t>Two separate forms of intent:</a:t>
            </a:r>
            <a:endParaRPr lang="en-US" dirty="0"/>
          </a:p>
          <a:p>
            <a:pPr marL="800100" lvl="1" indent="-457200">
              <a:buAutoNum type="arabicPeriod"/>
            </a:pPr>
            <a:r>
              <a:rPr lang="en-US" b="1" dirty="0" smtClean="0"/>
              <a:t>With intent to retaliate </a:t>
            </a:r>
            <a:r>
              <a:rPr lang="en-US" dirty="0" smtClean="0"/>
              <a:t>against any person for reporting/planning to report a criminal offense </a:t>
            </a:r>
            <a:r>
              <a:rPr lang="en-US" b="1" dirty="0" smtClean="0"/>
              <a:t>or</a:t>
            </a:r>
            <a:r>
              <a:rPr lang="en-US" dirty="0" smtClean="0"/>
              <a:t> for making or planning to make a protected communication</a:t>
            </a:r>
          </a:p>
          <a:p>
            <a:pPr marL="342900" lvl="1" indent="0">
              <a:buNone/>
            </a:pPr>
            <a:endParaRPr lang="en-US" dirty="0" smtClean="0"/>
          </a:p>
          <a:p>
            <a:pPr marL="800100" lvl="1" indent="-457200">
              <a:buFont typeface="+mj-lt"/>
              <a:buAutoNum type="arabicPeriod" startAt="2"/>
            </a:pPr>
            <a:r>
              <a:rPr lang="en-US" b="1" dirty="0" smtClean="0"/>
              <a:t>With intent to discourage </a:t>
            </a:r>
            <a:r>
              <a:rPr lang="en-US" dirty="0" smtClean="0"/>
              <a:t>any person from reporting a criminal offense </a:t>
            </a:r>
            <a:r>
              <a:rPr lang="en-US" b="1" dirty="0" smtClean="0"/>
              <a:t>or</a:t>
            </a:r>
            <a:r>
              <a:rPr lang="en-US" dirty="0" smtClean="0"/>
              <a:t> making or planning to make a protected communication </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42</a:t>
            </a:fld>
            <a:endParaRPr lang="en-US"/>
          </a:p>
        </p:txBody>
      </p:sp>
      <p:sp>
        <p:nvSpPr>
          <p:cNvPr id="9" name="Rectangle 8"/>
          <p:cNvSpPr/>
          <p:nvPr/>
        </p:nvSpPr>
        <p:spPr>
          <a:xfrm>
            <a:off x="5226050" y="4326937"/>
            <a:ext cx="3475692"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3070" y="3174951"/>
            <a:ext cx="8417859" cy="949171"/>
          </a:xfrm>
          <a:prstGeom prst="rect">
            <a:avLst/>
          </a:prstGeom>
          <a:solidFill>
            <a:schemeClr val="bg1"/>
          </a:solidFill>
          <a:ln w="31750">
            <a:solidFill>
              <a:srgbClr val="FF0000"/>
            </a:solidFill>
          </a:ln>
        </p:spPr>
        <p:txBody>
          <a:bodyPr wrap="square" rtlCol="0">
            <a:spAutoFit/>
          </a:bodyPr>
          <a:lstStyle/>
          <a:p>
            <a:pPr>
              <a:lnSpc>
                <a:spcPct val="120000"/>
              </a:lnSpc>
              <a:spcBef>
                <a:spcPts val="0"/>
              </a:spcBef>
            </a:pPr>
            <a:r>
              <a:rPr lang="en-US" sz="2400" dirty="0"/>
              <a:t>Intent to retaliate:  when personnel action is done for the purpose of reprisal, retribution or revenge</a:t>
            </a:r>
          </a:p>
        </p:txBody>
      </p:sp>
      <p:sp>
        <p:nvSpPr>
          <p:cNvPr id="10" name="Rectangle 9"/>
          <p:cNvSpPr/>
          <p:nvPr/>
        </p:nvSpPr>
        <p:spPr>
          <a:xfrm>
            <a:off x="1149350" y="5603287"/>
            <a:ext cx="3475692"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425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1" grpId="1" animBg="1"/>
      <p:bldP spid="10"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dirty="0"/>
              <a:t>Protected </a:t>
            </a:r>
            <a:r>
              <a:rPr lang="en-US" dirty="0" smtClean="0"/>
              <a:t>communication</a:t>
            </a:r>
            <a:endParaRPr lang="en-US" dirty="0"/>
          </a:p>
          <a:p>
            <a:pPr lvl="1"/>
            <a:r>
              <a:rPr lang="en-US" dirty="0"/>
              <a:t>Lawful communication to Congress or </a:t>
            </a:r>
            <a:r>
              <a:rPr lang="en-US" dirty="0" smtClean="0"/>
              <a:t>an IG; or</a:t>
            </a:r>
            <a:endParaRPr lang="en-US" dirty="0"/>
          </a:p>
          <a:p>
            <a:pPr lvl="1"/>
            <a:r>
              <a:rPr lang="en-US" dirty="0"/>
              <a:t>Communication to covered individual / </a:t>
            </a:r>
            <a:r>
              <a:rPr lang="en-US" dirty="0" smtClean="0"/>
              <a:t>organization by a member of the armed forces who complains of or discloses info he/she reasonably believes constitutes evidence of: </a:t>
            </a:r>
          </a:p>
          <a:p>
            <a:pPr lvl="2"/>
            <a:r>
              <a:rPr lang="en-US" dirty="0" smtClean="0"/>
              <a:t>A violation </a:t>
            </a:r>
            <a:r>
              <a:rPr lang="en-US" dirty="0"/>
              <a:t>of the law or </a:t>
            </a:r>
            <a:r>
              <a:rPr lang="en-US" dirty="0" smtClean="0"/>
              <a:t>regulation</a:t>
            </a:r>
          </a:p>
          <a:p>
            <a:pPr lvl="2"/>
            <a:r>
              <a:rPr lang="en-US" dirty="0"/>
              <a:t>G</a:t>
            </a:r>
            <a:r>
              <a:rPr lang="en-US" dirty="0" smtClean="0"/>
              <a:t>ross </a:t>
            </a:r>
            <a:r>
              <a:rPr lang="en-US" dirty="0"/>
              <a:t>mismanagement, </a:t>
            </a:r>
            <a:endParaRPr lang="en-US" dirty="0" smtClean="0"/>
          </a:p>
          <a:p>
            <a:pPr lvl="2"/>
            <a:r>
              <a:rPr lang="en-US" dirty="0"/>
              <a:t>G</a:t>
            </a:r>
            <a:r>
              <a:rPr lang="en-US" dirty="0" smtClean="0"/>
              <a:t>ross waste of funds, </a:t>
            </a:r>
          </a:p>
          <a:p>
            <a:pPr lvl="2"/>
            <a:r>
              <a:rPr lang="en-US" dirty="0"/>
              <a:t>A</a:t>
            </a:r>
            <a:r>
              <a:rPr lang="en-US" dirty="0" smtClean="0"/>
              <a:t>buse </a:t>
            </a:r>
            <a:r>
              <a:rPr lang="en-US" dirty="0"/>
              <a:t>of authority, </a:t>
            </a:r>
            <a:r>
              <a:rPr lang="en-US" dirty="0" smtClean="0"/>
              <a:t>or</a:t>
            </a:r>
          </a:p>
          <a:p>
            <a:pPr lvl="2"/>
            <a:r>
              <a:rPr lang="en-US" dirty="0"/>
              <a:t>S</a:t>
            </a:r>
            <a:r>
              <a:rPr lang="en-US" dirty="0" smtClean="0"/>
              <a:t>ubstantial </a:t>
            </a:r>
            <a:r>
              <a:rPr lang="en-US" dirty="0"/>
              <a:t>and specific danger to public health or </a:t>
            </a:r>
            <a:r>
              <a:rPr lang="en-US" dirty="0" smtClean="0"/>
              <a:t>safety</a:t>
            </a:r>
          </a:p>
          <a:p>
            <a:pPr marL="0" indent="0">
              <a:buNone/>
            </a:pPr>
            <a:endParaRPr lang="en-US"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43</a:t>
            </a:fld>
            <a:endParaRPr lang="en-US"/>
          </a:p>
        </p:txBody>
      </p:sp>
      <p:sp>
        <p:nvSpPr>
          <p:cNvPr id="8" name="Rectangle 7"/>
          <p:cNvSpPr/>
          <p:nvPr/>
        </p:nvSpPr>
        <p:spPr>
          <a:xfrm>
            <a:off x="3582520" y="2223220"/>
            <a:ext cx="4390091"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632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dirty="0" smtClean="0"/>
              <a:t>Covered individual / organization means any recipient of a communication specified in 10 USC 1034(b)(1)(B)(i)-(v):</a:t>
            </a:r>
          </a:p>
          <a:p>
            <a:pPr lvl="1"/>
            <a:r>
              <a:rPr lang="en-US" dirty="0" smtClean="0"/>
              <a:t>Member of Congress</a:t>
            </a:r>
          </a:p>
          <a:p>
            <a:pPr lvl="1"/>
            <a:r>
              <a:rPr lang="en-US" dirty="0" smtClean="0"/>
              <a:t>Inspector General</a:t>
            </a:r>
          </a:p>
          <a:p>
            <a:pPr lvl="1"/>
            <a:r>
              <a:rPr lang="en-US" dirty="0" smtClean="0"/>
              <a:t>Member of DoD audit, inspection, investigation, or LE</a:t>
            </a:r>
          </a:p>
          <a:p>
            <a:pPr lvl="1"/>
            <a:r>
              <a:rPr lang="en-US" dirty="0" smtClean="0"/>
              <a:t>Any person or organization in the </a:t>
            </a:r>
            <a:r>
              <a:rPr lang="en-US" dirty="0" err="1" smtClean="0"/>
              <a:t>CoC</a:t>
            </a:r>
            <a:endParaRPr lang="en-US" dirty="0" smtClean="0"/>
          </a:p>
          <a:p>
            <a:pPr lvl="1"/>
            <a:r>
              <a:rPr lang="en-US" dirty="0" smtClean="0"/>
              <a:t>Court-martial proceeding</a:t>
            </a:r>
          </a:p>
          <a:p>
            <a:pPr marL="0" indent="0">
              <a:buNone/>
            </a:pPr>
            <a:endParaRPr lang="en-US"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44</a:t>
            </a:fld>
            <a:endParaRPr lang="en-US"/>
          </a:p>
        </p:txBody>
      </p:sp>
    </p:spTree>
    <p:extLst>
      <p:ext uri="{BB962C8B-B14F-4D97-AF65-F5344CB8AC3E}">
        <p14:creationId xmlns:p14="http://schemas.microsoft.com/office/powerpoint/2010/main" val="18833966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a:t>
            </a:r>
            <a:r>
              <a:rPr lang="en-US" dirty="0"/>
              <a:t>132</a:t>
            </a:r>
          </a:p>
        </p:txBody>
      </p:sp>
      <p:sp>
        <p:nvSpPr>
          <p:cNvPr id="3" name="Content Placeholder 2"/>
          <p:cNvSpPr>
            <a:spLocks noGrp="1"/>
          </p:cNvSpPr>
          <p:nvPr>
            <p:ph idx="1"/>
          </p:nvPr>
        </p:nvSpPr>
        <p:spPr/>
        <p:txBody>
          <a:bodyPr>
            <a:normAutofit/>
          </a:bodyPr>
          <a:lstStyle/>
          <a:p>
            <a:r>
              <a:rPr lang="en-US" dirty="0"/>
              <a:t>W</a:t>
            </a:r>
            <a:r>
              <a:rPr lang="en-US" dirty="0" smtClean="0"/>
              <a:t>ith either of these forms of intent, the accused</a:t>
            </a:r>
            <a:endParaRPr lang="en-US" dirty="0"/>
          </a:p>
          <a:p>
            <a:pPr marL="800100" lvl="1" indent="-457200">
              <a:buAutoNum type="arabicPeriod"/>
            </a:pPr>
            <a:r>
              <a:rPr lang="en-US" dirty="0" smtClean="0"/>
              <a:t>Wrongfully takes or threatens to take an adverse personnel action against any person; or</a:t>
            </a:r>
          </a:p>
          <a:p>
            <a:pPr marL="342900" lvl="1" indent="0">
              <a:buNone/>
            </a:pPr>
            <a:endParaRPr lang="en-US" dirty="0" smtClean="0"/>
          </a:p>
          <a:p>
            <a:pPr marL="800100" lvl="1" indent="-457200">
              <a:buFont typeface="+mj-lt"/>
              <a:buAutoNum type="arabicPeriod" startAt="2"/>
            </a:pPr>
            <a:r>
              <a:rPr lang="en-US" dirty="0" smtClean="0"/>
              <a:t>Wrongfully withholds or threatens to withhold a favorable personnel action with respect to any person</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45</a:t>
            </a:fld>
            <a:endParaRPr lang="en-US"/>
          </a:p>
        </p:txBody>
      </p:sp>
      <p:sp>
        <p:nvSpPr>
          <p:cNvPr id="7" name="Rectangle 6"/>
          <p:cNvSpPr/>
          <p:nvPr/>
        </p:nvSpPr>
        <p:spPr>
          <a:xfrm>
            <a:off x="1159062" y="1852706"/>
            <a:ext cx="1446680" cy="301785"/>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476873" y="3278222"/>
            <a:ext cx="2274421" cy="37457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59062" y="2182712"/>
            <a:ext cx="2282638" cy="319188"/>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159062" y="2951886"/>
            <a:ext cx="1446680" cy="301785"/>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47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spcBef>
                <a:spcPts val="0"/>
              </a:spcBef>
            </a:pPr>
            <a:r>
              <a:rPr lang="en-US" dirty="0" smtClean="0"/>
              <a:t>Wrongful:  taking/withholding adverse/favorable personnel action is done for purpose of reprisal rather than for lawful personnel administration</a:t>
            </a:r>
          </a:p>
          <a:p>
            <a:pPr marL="0" indent="0">
              <a:lnSpc>
                <a:spcPct val="120000"/>
              </a:lnSpc>
              <a:spcBef>
                <a:spcPts val="0"/>
              </a:spcBef>
              <a:buNone/>
            </a:pPr>
            <a:endParaRPr lang="en-US" dirty="0" smtClean="0"/>
          </a:p>
          <a:p>
            <a:pPr>
              <a:lnSpc>
                <a:spcPct val="120000"/>
              </a:lnSpc>
              <a:spcBef>
                <a:spcPts val="0"/>
              </a:spcBef>
            </a:pPr>
            <a:r>
              <a:rPr lang="en-US" dirty="0" smtClean="0"/>
              <a:t>Personnel action:  any action taken on a Servicemember that affects, or has the potential to affect, that Servicemember’s current position or career, including promotion, disciplinary or other corrective action, transfer or reassignment, performance evaluations, decisions concerning pay, benefits, awards, or training, relief and removal, separation, discharge, referral for mental health evaluations, and any other personnel actions as defined by law or regulation</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46</a:t>
            </a:fld>
            <a:endParaRPr lang="en-US"/>
          </a:p>
        </p:txBody>
      </p:sp>
      <p:sp>
        <p:nvSpPr>
          <p:cNvPr id="7" name="Rectangle 6"/>
          <p:cNvSpPr/>
          <p:nvPr/>
        </p:nvSpPr>
        <p:spPr>
          <a:xfrm>
            <a:off x="2981512" y="1814412"/>
            <a:ext cx="2581088" cy="319188"/>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52712" y="3260144"/>
            <a:ext cx="4898838" cy="319188"/>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502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22" presetClass="entr" presetSubtype="8"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281031" y="1195294"/>
            <a:ext cx="8581938" cy="5210269"/>
          </a:xfrm>
        </p:spPr>
        <p:txBody>
          <a:bodyPr>
            <a:normAutofit fontScale="62500" lnSpcReduction="20000"/>
          </a:bodyPr>
          <a:lstStyle/>
          <a:p>
            <a:pPr marL="0" indent="0">
              <a:lnSpc>
                <a:spcPct val="120000"/>
              </a:lnSpc>
              <a:spcBef>
                <a:spcPts val="0"/>
              </a:spcBef>
              <a:buNone/>
            </a:pPr>
            <a:r>
              <a:rPr lang="en-US" sz="4000" dirty="0" smtClean="0"/>
              <a:t>At a closeout formation on a Friday afternoon the commander stood in front of his company and gave them the usual safety brief. Frustrated with a recent spate of congressional complaints from Soldiers in his company, the commander made it clear that any Soldier with a complaint should first bring it to his/her chain of command before going to a Congressperson. </a:t>
            </a:r>
            <a:endParaRPr lang="en-US" sz="4000" dirty="0"/>
          </a:p>
          <a:p>
            <a:pPr marL="0" indent="0">
              <a:lnSpc>
                <a:spcPct val="120000"/>
              </a:lnSpc>
              <a:spcBef>
                <a:spcPts val="0"/>
              </a:spcBef>
              <a:buNone/>
            </a:pPr>
            <a:endParaRPr lang="en-US" sz="3000" dirty="0"/>
          </a:p>
          <a:p>
            <a:pPr marL="457200" indent="-457200">
              <a:lnSpc>
                <a:spcPct val="120000"/>
              </a:lnSpc>
              <a:spcBef>
                <a:spcPts val="0"/>
              </a:spcBef>
              <a:buAutoNum type="arabicPeriod"/>
            </a:pPr>
            <a:r>
              <a:rPr lang="en-US" sz="3400" dirty="0" smtClean="0"/>
              <a:t>Did the CDR intend to discourage any person from making a protected communication? </a:t>
            </a:r>
          </a:p>
          <a:p>
            <a:pPr marL="457200" indent="-457200">
              <a:lnSpc>
                <a:spcPct val="120000"/>
              </a:lnSpc>
              <a:spcBef>
                <a:spcPts val="0"/>
              </a:spcBef>
              <a:buAutoNum type="arabicPeriod"/>
            </a:pPr>
            <a:r>
              <a:rPr lang="en-US" sz="3400" dirty="0" smtClean="0"/>
              <a:t>Did the CDR take or threaten to take adverse personnel action or withhold/threaten to withhold favorable personnel action? </a:t>
            </a:r>
          </a:p>
          <a:p>
            <a:pPr marL="457200" indent="-457200">
              <a:lnSpc>
                <a:spcPct val="120000"/>
              </a:lnSpc>
              <a:spcBef>
                <a:spcPts val="0"/>
              </a:spcBef>
              <a:buAutoNum type="arabicPeriod"/>
            </a:pPr>
            <a:r>
              <a:rPr lang="en-US" sz="3400" dirty="0" smtClean="0"/>
              <a:t>Do the CDR’s actions constitute an offense under Art 132?</a:t>
            </a:r>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47</a:t>
            </a:fld>
            <a:endParaRPr lang="en-US"/>
          </a:p>
        </p:txBody>
      </p:sp>
    </p:spTree>
    <p:extLst>
      <p:ext uri="{BB962C8B-B14F-4D97-AF65-F5344CB8AC3E}">
        <p14:creationId xmlns:p14="http://schemas.microsoft.com/office/powerpoint/2010/main" val="57502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a:xfrm>
            <a:off x="281031" y="1195294"/>
            <a:ext cx="8581938" cy="5526182"/>
          </a:xfrm>
        </p:spPr>
        <p:txBody>
          <a:bodyPr>
            <a:normAutofit fontScale="62500" lnSpcReduction="20000"/>
          </a:bodyPr>
          <a:lstStyle/>
          <a:p>
            <a:pPr marL="0" indent="0">
              <a:lnSpc>
                <a:spcPct val="120000"/>
              </a:lnSpc>
              <a:spcBef>
                <a:spcPts val="0"/>
              </a:spcBef>
              <a:buNone/>
            </a:pPr>
            <a:r>
              <a:rPr lang="en-US" sz="4000" dirty="0" smtClean="0"/>
              <a:t>An NCO went to the IG and alleged that his CDR was a toxic leader. Two weeks later the NCO’s CDR somehow found out who made the report. He called the NCO into his office, left him in the position of attention, and for five minutes gave him a blistering lecture about the need for loyalty in the company. He then dismissed the NCO and never addressed the matter with him again in any fashion.  </a:t>
            </a:r>
            <a:endParaRPr lang="en-US" sz="4000" dirty="0"/>
          </a:p>
          <a:p>
            <a:pPr marL="0" indent="0">
              <a:lnSpc>
                <a:spcPct val="120000"/>
              </a:lnSpc>
              <a:spcBef>
                <a:spcPts val="0"/>
              </a:spcBef>
              <a:buNone/>
            </a:pPr>
            <a:endParaRPr lang="en-US" sz="3000" dirty="0"/>
          </a:p>
          <a:p>
            <a:pPr marL="457200" indent="-457200">
              <a:lnSpc>
                <a:spcPct val="120000"/>
              </a:lnSpc>
              <a:spcBef>
                <a:spcPts val="0"/>
              </a:spcBef>
              <a:buAutoNum type="arabicPeriod"/>
            </a:pPr>
            <a:r>
              <a:rPr lang="en-US" sz="3400" dirty="0" smtClean="0"/>
              <a:t>Was this a protected communication? </a:t>
            </a:r>
            <a:endParaRPr lang="en-US" sz="3400" dirty="0"/>
          </a:p>
          <a:p>
            <a:pPr marL="457200" indent="-457200">
              <a:lnSpc>
                <a:spcPct val="120000"/>
              </a:lnSpc>
              <a:spcBef>
                <a:spcPts val="0"/>
              </a:spcBef>
              <a:buAutoNum type="arabicPeriod"/>
            </a:pPr>
            <a:r>
              <a:rPr lang="en-US" sz="3400" dirty="0" smtClean="0"/>
              <a:t>Did the CDR intend to retaliate as such is defined in the statute?</a:t>
            </a:r>
          </a:p>
          <a:p>
            <a:pPr marL="457200" indent="-457200">
              <a:lnSpc>
                <a:spcPct val="120000"/>
              </a:lnSpc>
              <a:spcBef>
                <a:spcPts val="0"/>
              </a:spcBef>
              <a:buAutoNum type="arabicPeriod"/>
            </a:pPr>
            <a:r>
              <a:rPr lang="en-US" sz="3400" dirty="0" smtClean="0"/>
              <a:t>Did the CDR take or threaten to take adverse personnel action or withhold/threaten to withhold favorable personnel action? </a:t>
            </a:r>
          </a:p>
          <a:p>
            <a:pPr marL="457200" indent="-457200">
              <a:lnSpc>
                <a:spcPct val="120000"/>
              </a:lnSpc>
              <a:spcBef>
                <a:spcPts val="0"/>
              </a:spcBef>
              <a:buAutoNum type="arabicPeriod"/>
            </a:pPr>
            <a:r>
              <a:rPr lang="en-US" sz="3400" dirty="0" smtClean="0"/>
              <a:t>Do the CDR’s actions constitute an offense under Art 132?</a:t>
            </a:r>
          </a:p>
          <a:p>
            <a:pPr marL="457200" indent="-457200">
              <a:lnSpc>
                <a:spcPct val="120000"/>
              </a:lnSpc>
              <a:spcBef>
                <a:spcPts val="0"/>
              </a:spcBef>
              <a:buAutoNum type="arabicPeriod"/>
            </a:pPr>
            <a:r>
              <a:rPr lang="en-US" sz="3400" dirty="0" smtClean="0"/>
              <a:t>What if after dismissing the NCO, the CDR gave him a “Did not meet the standard” in character on the NCO’s next NCOER?</a:t>
            </a:r>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48</a:t>
            </a:fld>
            <a:endParaRPr lang="en-US"/>
          </a:p>
        </p:txBody>
      </p:sp>
      <p:sp>
        <p:nvSpPr>
          <p:cNvPr id="7" name="TextBox 6"/>
          <p:cNvSpPr txBox="1"/>
          <p:nvPr/>
        </p:nvSpPr>
        <p:spPr>
          <a:xfrm>
            <a:off x="363070" y="4178553"/>
            <a:ext cx="8417859" cy="949171"/>
          </a:xfrm>
          <a:prstGeom prst="rect">
            <a:avLst/>
          </a:prstGeom>
          <a:solidFill>
            <a:schemeClr val="bg1"/>
          </a:solidFill>
          <a:ln w="31750">
            <a:solidFill>
              <a:srgbClr val="FF0000"/>
            </a:solidFill>
          </a:ln>
        </p:spPr>
        <p:txBody>
          <a:bodyPr wrap="square" rtlCol="0">
            <a:spAutoFit/>
          </a:bodyPr>
          <a:lstStyle/>
          <a:p>
            <a:pPr>
              <a:lnSpc>
                <a:spcPct val="120000"/>
              </a:lnSpc>
              <a:spcBef>
                <a:spcPts val="0"/>
              </a:spcBef>
            </a:pPr>
            <a:r>
              <a:rPr lang="en-US" sz="2400" dirty="0"/>
              <a:t>Intent to retaliate:  when personnel action is done for the purpose of reprisal, retribution or revenge</a:t>
            </a:r>
          </a:p>
        </p:txBody>
      </p:sp>
    </p:spTree>
    <p:extLst>
      <p:ext uri="{BB962C8B-B14F-4D97-AF65-F5344CB8AC3E}">
        <p14:creationId xmlns:p14="http://schemas.microsoft.com/office/powerpoint/2010/main" val="361542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a:t/>
            </a:r>
            <a:br>
              <a:rPr lang="en-US" dirty="0"/>
            </a:br>
            <a:r>
              <a:rPr lang="en-US" b="1" dirty="0" smtClean="0"/>
              <a:t>Amended Articles</a:t>
            </a:r>
            <a:endParaRPr lang="en-US" b="1"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49</a:t>
            </a:fld>
            <a:endParaRPr lang="en-US"/>
          </a:p>
        </p:txBody>
      </p:sp>
    </p:spTree>
    <p:extLst>
      <p:ext uri="{BB962C8B-B14F-4D97-AF65-F5344CB8AC3E}">
        <p14:creationId xmlns:p14="http://schemas.microsoft.com/office/powerpoint/2010/main" val="1633806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Migrated </a:t>
            </a:r>
            <a:r>
              <a:rPr lang="en-US" dirty="0" smtClean="0"/>
              <a:t>Article </a:t>
            </a:r>
            <a:r>
              <a:rPr lang="en-US" dirty="0"/>
              <a:t>134 Offenses</a:t>
            </a:r>
          </a:p>
        </p:txBody>
      </p:sp>
      <p:sp>
        <p:nvSpPr>
          <p:cNvPr id="3" name="Content Placeholder 2"/>
          <p:cNvSpPr>
            <a:spLocks noGrp="1"/>
          </p:cNvSpPr>
          <p:nvPr>
            <p:ph idx="1"/>
          </p:nvPr>
        </p:nvSpPr>
        <p:spPr/>
        <p:txBody>
          <a:bodyPr/>
          <a:lstStyle/>
          <a:p>
            <a:r>
              <a:rPr lang="en-US" dirty="0" smtClean="0"/>
              <a:t>Over 30 offenses migrated </a:t>
            </a:r>
            <a:r>
              <a:rPr lang="en-US" dirty="0"/>
              <a:t>from Article </a:t>
            </a:r>
            <a:r>
              <a:rPr lang="en-US" dirty="0" smtClean="0"/>
              <a:t>134, and either merged into enumerated articles or given new designations </a:t>
            </a:r>
          </a:p>
          <a:p>
            <a:pPr marL="0" indent="0">
              <a:buNone/>
            </a:pPr>
            <a:endParaRPr lang="en-US" dirty="0"/>
          </a:p>
          <a:p>
            <a:r>
              <a:rPr lang="en-US" dirty="0" smtClean="0"/>
              <a:t>Migrated offenses are well-recognized concepts in criminal law and do not need to rely on the terminal element as a basis for criminality</a:t>
            </a:r>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a:t>
            </a:fld>
            <a:endParaRPr lang="en-US"/>
          </a:p>
        </p:txBody>
      </p:sp>
    </p:spTree>
    <p:extLst>
      <p:ext uri="{BB962C8B-B14F-4D97-AF65-F5344CB8AC3E}">
        <p14:creationId xmlns:p14="http://schemas.microsoft.com/office/powerpoint/2010/main" val="4767865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Amended Punitive Articles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Many </a:t>
            </a:r>
            <a:r>
              <a:rPr lang="en-US" dirty="0" smtClean="0"/>
              <a:t>punitive articles </a:t>
            </a:r>
            <a:r>
              <a:rPr lang="en-US" dirty="0"/>
              <a:t>have amended maximum </a:t>
            </a:r>
            <a:r>
              <a:rPr lang="en-US" dirty="0" smtClean="0"/>
              <a:t>punishments, element changes or other amendments </a:t>
            </a:r>
          </a:p>
          <a:p>
            <a:pPr lvl="1"/>
            <a:r>
              <a:rPr lang="en-US" dirty="0" smtClean="0"/>
              <a:t>General provisions:  </a:t>
            </a:r>
            <a:r>
              <a:rPr lang="en-US" dirty="0" smtClean="0">
                <a:solidFill>
                  <a:srgbClr val="0070C0"/>
                </a:solidFill>
              </a:rPr>
              <a:t>79</a:t>
            </a:r>
          </a:p>
          <a:p>
            <a:pPr lvl="1"/>
            <a:r>
              <a:rPr lang="en-US" dirty="0" smtClean="0"/>
              <a:t>Inchoate:  </a:t>
            </a:r>
            <a:r>
              <a:rPr lang="en-US" dirty="0" smtClean="0">
                <a:solidFill>
                  <a:srgbClr val="0070C0"/>
                </a:solidFill>
              </a:rPr>
              <a:t>82</a:t>
            </a:r>
          </a:p>
          <a:p>
            <a:pPr lvl="1"/>
            <a:r>
              <a:rPr lang="en-US" dirty="0" smtClean="0"/>
              <a:t>Place of Duty:  </a:t>
            </a:r>
            <a:r>
              <a:rPr lang="en-US" dirty="0" smtClean="0">
                <a:solidFill>
                  <a:srgbClr val="0070C0"/>
                </a:solidFill>
              </a:rPr>
              <a:t>84</a:t>
            </a:r>
          </a:p>
          <a:p>
            <a:pPr lvl="1"/>
            <a:r>
              <a:rPr lang="en-US" dirty="0" smtClean="0"/>
              <a:t>Authority:  </a:t>
            </a:r>
            <a:r>
              <a:rPr lang="en-US" dirty="0" smtClean="0">
                <a:solidFill>
                  <a:srgbClr val="0070C0"/>
                </a:solidFill>
              </a:rPr>
              <a:t>89</a:t>
            </a:r>
            <a:r>
              <a:rPr lang="en-US" dirty="0">
                <a:solidFill>
                  <a:srgbClr val="0070C0"/>
                </a:solidFill>
              </a:rPr>
              <a:t>, </a:t>
            </a:r>
            <a:r>
              <a:rPr lang="en-US" dirty="0" smtClean="0">
                <a:solidFill>
                  <a:srgbClr val="0070C0"/>
                </a:solidFill>
              </a:rPr>
              <a:t>90, 93</a:t>
            </a:r>
          </a:p>
          <a:p>
            <a:pPr lvl="1"/>
            <a:r>
              <a:rPr lang="en-US" dirty="0" smtClean="0"/>
              <a:t>Enemy / Post:  </a:t>
            </a:r>
            <a:r>
              <a:rPr lang="en-US" dirty="0" smtClean="0">
                <a:solidFill>
                  <a:srgbClr val="0070C0"/>
                </a:solidFill>
              </a:rPr>
              <a:t>96</a:t>
            </a:r>
            <a:r>
              <a:rPr lang="en-US" dirty="0">
                <a:solidFill>
                  <a:srgbClr val="0070C0"/>
                </a:solidFill>
              </a:rPr>
              <a:t>, </a:t>
            </a:r>
            <a:r>
              <a:rPr lang="en-US" dirty="0" smtClean="0">
                <a:solidFill>
                  <a:srgbClr val="0070C0"/>
                </a:solidFill>
              </a:rPr>
              <a:t>103</a:t>
            </a:r>
          </a:p>
          <a:p>
            <a:pPr lvl="1"/>
            <a:r>
              <a:rPr lang="en-US" dirty="0" smtClean="0"/>
              <a:t>Property:  </a:t>
            </a:r>
            <a:r>
              <a:rPr lang="en-US" dirty="0" smtClean="0">
                <a:solidFill>
                  <a:srgbClr val="0070C0"/>
                </a:solidFill>
              </a:rPr>
              <a:t>108, 109</a:t>
            </a:r>
            <a:r>
              <a:rPr lang="en-US" dirty="0" smtClean="0"/>
              <a:t> </a:t>
            </a:r>
          </a:p>
          <a:p>
            <a:pPr lvl="1"/>
            <a:r>
              <a:rPr lang="en-US" dirty="0" smtClean="0"/>
              <a:t>Vessel, vehicle: </a:t>
            </a:r>
            <a:r>
              <a:rPr lang="en-US" dirty="0" smtClean="0">
                <a:solidFill>
                  <a:srgbClr val="0070C0"/>
                </a:solidFill>
              </a:rPr>
              <a:t>110</a:t>
            </a:r>
          </a:p>
          <a:p>
            <a:pPr lvl="1"/>
            <a:r>
              <a:rPr lang="en-US" dirty="0" smtClean="0"/>
              <a:t>Intoxication/drug:  </a:t>
            </a:r>
            <a:r>
              <a:rPr lang="en-US" dirty="0" smtClean="0">
                <a:solidFill>
                  <a:srgbClr val="0070C0"/>
                </a:solidFill>
              </a:rPr>
              <a:t>112, 113</a:t>
            </a:r>
          </a:p>
          <a:p>
            <a:pPr lvl="1"/>
            <a:r>
              <a:rPr lang="en-US" dirty="0" smtClean="0"/>
              <a:t>Endangerment/threatening: </a:t>
            </a:r>
            <a:r>
              <a:rPr lang="en-US" dirty="0" smtClean="0">
                <a:solidFill>
                  <a:srgbClr val="0070C0"/>
                </a:solidFill>
              </a:rPr>
              <a:t>114</a:t>
            </a:r>
            <a:r>
              <a:rPr lang="en-US" dirty="0">
                <a:solidFill>
                  <a:srgbClr val="0070C0"/>
                </a:solidFill>
              </a:rPr>
              <a:t>, </a:t>
            </a:r>
            <a:r>
              <a:rPr lang="en-US" dirty="0" smtClean="0">
                <a:solidFill>
                  <a:srgbClr val="0070C0"/>
                </a:solidFill>
              </a:rPr>
              <a:t>115</a:t>
            </a:r>
          </a:p>
          <a:p>
            <a:pPr lvl="1"/>
            <a:r>
              <a:rPr lang="en-US" dirty="0" smtClean="0"/>
              <a:t>Murder/Manslaughter/Child endangerment: </a:t>
            </a:r>
            <a:r>
              <a:rPr lang="en-US" dirty="0" smtClean="0">
                <a:solidFill>
                  <a:srgbClr val="0070C0"/>
                </a:solidFill>
              </a:rPr>
              <a:t>119b</a:t>
            </a:r>
          </a:p>
          <a:p>
            <a:pPr lvl="1"/>
            <a:r>
              <a:rPr lang="en-US" dirty="0" smtClean="0"/>
              <a:t>Sexual: </a:t>
            </a:r>
            <a:r>
              <a:rPr lang="en-US" dirty="0" smtClean="0">
                <a:solidFill>
                  <a:srgbClr val="0070C0"/>
                </a:solidFill>
              </a:rPr>
              <a:t>120</a:t>
            </a:r>
            <a:r>
              <a:rPr lang="en-US" dirty="0">
                <a:solidFill>
                  <a:srgbClr val="0070C0"/>
                </a:solidFill>
              </a:rPr>
              <a:t>, </a:t>
            </a:r>
            <a:r>
              <a:rPr lang="en-US" dirty="0" smtClean="0">
                <a:solidFill>
                  <a:srgbClr val="0070C0"/>
                </a:solidFill>
              </a:rPr>
              <a:t>120b, 120c</a:t>
            </a:r>
            <a:endParaRPr lang="en-US" dirty="0">
              <a:solidFill>
                <a:srgbClr val="0070C0"/>
              </a:solidFill>
            </a:endParaRPr>
          </a:p>
          <a:p>
            <a:pPr lvl="1"/>
            <a:r>
              <a:rPr lang="en-US" dirty="0" smtClean="0"/>
              <a:t>Larceny/Fraud offenses:  </a:t>
            </a:r>
            <a:r>
              <a:rPr lang="en-US" dirty="0" smtClean="0">
                <a:solidFill>
                  <a:srgbClr val="0070C0"/>
                </a:solidFill>
              </a:rPr>
              <a:t>121, 121a, 121b,122, 122a, 124 </a:t>
            </a:r>
          </a:p>
          <a:p>
            <a:pPr lvl="1"/>
            <a:r>
              <a:rPr lang="en-US" dirty="0" smtClean="0"/>
              <a:t>Offenses against persons: </a:t>
            </a:r>
            <a:r>
              <a:rPr lang="en-US" dirty="0" smtClean="0">
                <a:solidFill>
                  <a:srgbClr val="0070C0"/>
                </a:solidFill>
              </a:rPr>
              <a:t>126</a:t>
            </a:r>
            <a:r>
              <a:rPr lang="en-US" dirty="0">
                <a:solidFill>
                  <a:srgbClr val="0070C0"/>
                </a:solidFill>
              </a:rPr>
              <a:t>, 128, </a:t>
            </a:r>
            <a:r>
              <a:rPr lang="en-US" dirty="0" smtClean="0">
                <a:solidFill>
                  <a:srgbClr val="0070C0"/>
                </a:solidFill>
              </a:rPr>
              <a:t>129, 130</a:t>
            </a:r>
          </a:p>
          <a:p>
            <a:pPr lvl="1"/>
            <a:r>
              <a:rPr lang="en-US" dirty="0" smtClean="0"/>
              <a:t>Obstruction offenses:  </a:t>
            </a:r>
            <a:r>
              <a:rPr lang="en-US" dirty="0" smtClean="0">
                <a:solidFill>
                  <a:srgbClr val="0070C0"/>
                </a:solidFill>
              </a:rPr>
              <a:t>131e</a:t>
            </a:r>
          </a:p>
          <a:p>
            <a:pPr lvl="1"/>
            <a:r>
              <a:rPr lang="en-US" dirty="0" smtClean="0"/>
              <a:t>Offenses of general application: </a:t>
            </a:r>
            <a:r>
              <a:rPr lang="en-US" dirty="0" smtClean="0">
                <a:solidFill>
                  <a:srgbClr val="0070C0"/>
                </a:solidFill>
              </a:rPr>
              <a:t>133, 134 (General, CP, Adultery)</a:t>
            </a:r>
          </a:p>
          <a:p>
            <a:pPr marL="0" indent="0">
              <a:buNone/>
            </a:pPr>
            <a:r>
              <a:rPr lang="en-US" dirty="0" smtClean="0"/>
              <a:t> </a:t>
            </a:r>
            <a:endParaRPr lang="en-US" dirty="0"/>
          </a:p>
          <a:p>
            <a:r>
              <a:rPr lang="en-US" dirty="0"/>
              <a:t>W</a:t>
            </a:r>
            <a:r>
              <a:rPr lang="en-US" dirty="0" smtClean="0"/>
              <a:t>e will focus only on a few that you are most likely to encounter</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50</a:t>
            </a:fld>
            <a:endParaRPr lang="en-US"/>
          </a:p>
        </p:txBody>
      </p:sp>
    </p:spTree>
    <p:extLst>
      <p:ext uri="{BB962C8B-B14F-4D97-AF65-F5344CB8AC3E}">
        <p14:creationId xmlns:p14="http://schemas.microsoft.com/office/powerpoint/2010/main" val="12787907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a:t>
            </a:r>
            <a:r>
              <a:rPr lang="en-US" dirty="0"/>
              <a:t>113</a:t>
            </a:r>
          </a:p>
        </p:txBody>
      </p:sp>
      <p:sp>
        <p:nvSpPr>
          <p:cNvPr id="3" name="Content Placeholder 2"/>
          <p:cNvSpPr>
            <a:spLocks noGrp="1"/>
          </p:cNvSpPr>
          <p:nvPr>
            <p:ph idx="1"/>
          </p:nvPr>
        </p:nvSpPr>
        <p:spPr/>
        <p:txBody>
          <a:bodyPr/>
          <a:lstStyle/>
          <a:p>
            <a:r>
              <a:rPr lang="en-US" dirty="0" smtClean="0"/>
              <a:t>Drunken </a:t>
            </a:r>
            <a:r>
              <a:rPr lang="en-US" dirty="0"/>
              <a:t>or reckless operation of a vehicle </a:t>
            </a:r>
            <a:endParaRPr lang="en-US" dirty="0" smtClean="0"/>
          </a:p>
          <a:p>
            <a:endParaRPr lang="en-US" dirty="0" smtClean="0"/>
          </a:p>
          <a:p>
            <a:r>
              <a:rPr lang="en-US" dirty="0" smtClean="0"/>
              <a:t>Moved </a:t>
            </a:r>
            <a:r>
              <a:rPr lang="en-US" dirty="0"/>
              <a:t>from Art 111</a:t>
            </a:r>
          </a:p>
          <a:p>
            <a:pPr marL="0" indent="0">
              <a:buNone/>
            </a:pPr>
            <a:endParaRPr lang="en-US" dirty="0"/>
          </a:p>
          <a:p>
            <a:r>
              <a:rPr lang="en-US" dirty="0"/>
              <a:t>The BAC statutory limit is lowered to .</a:t>
            </a:r>
            <a:r>
              <a:rPr lang="en-US" dirty="0" smtClean="0"/>
              <a:t>08</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51</a:t>
            </a:fld>
            <a:endParaRPr lang="en-US"/>
          </a:p>
        </p:txBody>
      </p:sp>
    </p:spTree>
    <p:extLst>
      <p:ext uri="{BB962C8B-B14F-4D97-AF65-F5344CB8AC3E}">
        <p14:creationId xmlns:p14="http://schemas.microsoft.com/office/powerpoint/2010/main" val="32586316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120(b) – Sexual Assault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marL="0" indent="0">
              <a:buNone/>
            </a:pPr>
            <a:r>
              <a:rPr lang="en-US" dirty="0" smtClean="0"/>
              <a:t>120(b) – Sexual assault</a:t>
            </a:r>
          </a:p>
          <a:p>
            <a:pPr marL="457200" lvl="1" indent="0">
              <a:buNone/>
            </a:pPr>
            <a:r>
              <a:rPr lang="en-US" dirty="0" smtClean="0"/>
              <a:t>(1) Commits a sexual act by</a:t>
            </a:r>
          </a:p>
          <a:p>
            <a:pPr marL="1257300" lvl="2" indent="-342900">
              <a:buAutoNum type="alphaUcParenBoth"/>
            </a:pPr>
            <a:r>
              <a:rPr lang="en-US" dirty="0" smtClean="0"/>
              <a:t>Threatening or placing in fear</a:t>
            </a:r>
          </a:p>
          <a:p>
            <a:pPr marL="1257300" lvl="2" indent="-342900">
              <a:buAutoNum type="alphaUcParenBoth"/>
            </a:pPr>
            <a:r>
              <a:rPr lang="en-US" dirty="0" smtClean="0">
                <a:solidFill>
                  <a:srgbClr val="FF0000"/>
                </a:solidFill>
              </a:rPr>
              <a:t>Causing bodily harm</a:t>
            </a:r>
          </a:p>
          <a:p>
            <a:pPr marL="1257300" lvl="2" indent="-342900">
              <a:buAutoNum type="alphaUcParenBoth"/>
            </a:pPr>
            <a:r>
              <a:rPr lang="en-US" dirty="0" smtClean="0"/>
              <a:t>Fraudulent representation</a:t>
            </a:r>
          </a:p>
          <a:p>
            <a:pPr marL="1257300" lvl="2" indent="-342900">
              <a:buAutoNum type="alphaUcParenBoth"/>
            </a:pPr>
            <a:r>
              <a:rPr lang="en-US" dirty="0" smtClean="0"/>
              <a:t>Inducing belief that person is another person</a:t>
            </a:r>
          </a:p>
          <a:p>
            <a:pPr marL="914400" lvl="2" indent="0">
              <a:buNone/>
            </a:pPr>
            <a:endParaRPr lang="en-US" dirty="0" smtClean="0"/>
          </a:p>
          <a:p>
            <a:pPr marL="457200" lvl="1" indent="0">
              <a:buNone/>
            </a:pPr>
            <a:r>
              <a:rPr lang="en-US" dirty="0" smtClean="0"/>
              <a:t>(2) Commits a sexual act when knows or reasonably should know person is asleep, unconscious, otherwise unaware</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marL="0" indent="0">
              <a:buNone/>
            </a:pPr>
            <a:r>
              <a:rPr lang="en-US" dirty="0"/>
              <a:t>120(b) – Sexual assault</a:t>
            </a:r>
          </a:p>
          <a:p>
            <a:pPr marL="457200" lvl="1" indent="0">
              <a:buNone/>
            </a:pPr>
            <a:r>
              <a:rPr lang="en-US" dirty="0"/>
              <a:t>(1) Commits a sexual act by</a:t>
            </a:r>
          </a:p>
          <a:p>
            <a:pPr marL="1257300" lvl="2" indent="-342900">
              <a:buAutoNum type="alphaUcParenBoth"/>
            </a:pPr>
            <a:r>
              <a:rPr lang="en-US" dirty="0"/>
              <a:t>Threatening or placing in fear</a:t>
            </a:r>
          </a:p>
          <a:p>
            <a:pPr marL="1257300" lvl="2" indent="-342900">
              <a:buAutoNum type="alphaUcParenBoth"/>
            </a:pPr>
            <a:r>
              <a:rPr lang="en-US" dirty="0" smtClean="0"/>
              <a:t>Fraudulent </a:t>
            </a:r>
            <a:r>
              <a:rPr lang="en-US" dirty="0"/>
              <a:t>representation</a:t>
            </a:r>
          </a:p>
          <a:p>
            <a:pPr marL="1257300" lvl="2" indent="-342900">
              <a:buAutoNum type="alphaUcParenBoth"/>
            </a:pPr>
            <a:r>
              <a:rPr lang="en-US" dirty="0"/>
              <a:t>Inducing belief that person is another person</a:t>
            </a:r>
          </a:p>
          <a:p>
            <a:pPr marL="914400" lvl="2" indent="0">
              <a:buNone/>
            </a:pPr>
            <a:endParaRPr lang="en-US" dirty="0"/>
          </a:p>
          <a:p>
            <a:pPr marL="457200" lvl="1" indent="0">
              <a:buNone/>
            </a:pPr>
            <a:r>
              <a:rPr lang="en-US" dirty="0"/>
              <a:t>(2) </a:t>
            </a:r>
            <a:r>
              <a:rPr lang="en-US" dirty="0" smtClean="0"/>
              <a:t>Commits a sexual </a:t>
            </a:r>
            <a:r>
              <a:rPr lang="en-US" dirty="0"/>
              <a:t>act </a:t>
            </a:r>
            <a:endParaRPr lang="en-US" dirty="0" smtClean="0"/>
          </a:p>
          <a:p>
            <a:pPr marL="1257300" lvl="2" indent="-342900">
              <a:buAutoNum type="alphaUcParenBoth"/>
            </a:pPr>
            <a:r>
              <a:rPr lang="en-US" dirty="0" smtClean="0">
                <a:solidFill>
                  <a:srgbClr val="0070C0"/>
                </a:solidFill>
              </a:rPr>
              <a:t>Without the consent of the other person; or</a:t>
            </a:r>
          </a:p>
          <a:p>
            <a:pPr marL="1257300" lvl="2" indent="-342900">
              <a:buAutoNum type="alphaUcParenBoth"/>
            </a:pPr>
            <a:r>
              <a:rPr lang="en-US" dirty="0"/>
              <a:t>W</a:t>
            </a:r>
            <a:r>
              <a:rPr lang="en-US" dirty="0" smtClean="0"/>
              <a:t>hen </a:t>
            </a:r>
            <a:r>
              <a:rPr lang="en-US" dirty="0"/>
              <a:t>knows or reasonably should know person is asleep, unconscious, otherwise unaware</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dirty="0"/>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52</a:t>
            </a:fld>
            <a:endParaRPr lang="en-US"/>
          </a:p>
        </p:txBody>
      </p:sp>
    </p:spTree>
    <p:extLst>
      <p:ext uri="{BB962C8B-B14F-4D97-AF65-F5344CB8AC3E}">
        <p14:creationId xmlns:p14="http://schemas.microsoft.com/office/powerpoint/2010/main" val="390183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7" end="7"/>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120(b) – Sexual Assault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marL="0" indent="0">
              <a:buNone/>
            </a:pPr>
            <a:r>
              <a:rPr lang="en-US" dirty="0" smtClean="0"/>
              <a:t>120(b) – Sexual assault</a:t>
            </a:r>
          </a:p>
          <a:p>
            <a:pPr marL="457200" lvl="1" indent="0">
              <a:buNone/>
            </a:pPr>
            <a:r>
              <a:rPr lang="en-US" dirty="0" smtClean="0"/>
              <a:t>(3) Commits a sexual act when the other person is incapable of consenting due to</a:t>
            </a:r>
          </a:p>
          <a:p>
            <a:pPr marL="800100" lvl="1" indent="-342900">
              <a:buAutoNum type="alphaUcParenBoth"/>
            </a:pPr>
            <a:r>
              <a:rPr lang="en-US" dirty="0" smtClean="0"/>
              <a:t>Impairment by any drug, intoxicant, etc. known or reasonably should be known</a:t>
            </a:r>
          </a:p>
          <a:p>
            <a:pPr marL="800100" lvl="1" indent="-342900">
              <a:buAutoNum type="alphaUcParenBoth"/>
            </a:pPr>
            <a:r>
              <a:rPr lang="en-US" dirty="0" smtClean="0"/>
              <a:t>A mental disease or defect, or physical disability known or reasonably should be known</a:t>
            </a:r>
          </a:p>
          <a:p>
            <a:pPr marL="914400" lvl="2" indent="0">
              <a:buNone/>
            </a:pPr>
            <a:endParaRPr lang="en-US" dirty="0" smtClean="0"/>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marL="0" indent="0">
              <a:buNone/>
            </a:pPr>
            <a:r>
              <a:rPr lang="en-US" dirty="0"/>
              <a:t>120(b) – Sexual assault</a:t>
            </a:r>
          </a:p>
          <a:p>
            <a:pPr marL="457200" lvl="1" indent="0">
              <a:buNone/>
            </a:pPr>
            <a:r>
              <a:rPr lang="en-US" dirty="0"/>
              <a:t>(3) Commits a sexual act when the other person is </a:t>
            </a:r>
            <a:r>
              <a:rPr lang="en-US" b="1" u="sng" dirty="0"/>
              <a:t>incapable of consenting </a:t>
            </a:r>
            <a:r>
              <a:rPr lang="en-US" dirty="0"/>
              <a:t>due to</a:t>
            </a:r>
          </a:p>
          <a:p>
            <a:pPr marL="1257300" lvl="2" indent="-342900">
              <a:buAutoNum type="alphaUcParenBoth"/>
            </a:pPr>
            <a:r>
              <a:rPr lang="en-US" dirty="0" smtClean="0"/>
              <a:t>Impairment by any drug, intoxicant, etc. known or reasonably should be known</a:t>
            </a:r>
          </a:p>
          <a:p>
            <a:pPr marL="1257300" lvl="2" indent="-342900">
              <a:buAutoNum type="alphaUcParenBoth"/>
            </a:pPr>
            <a:r>
              <a:rPr lang="en-US" dirty="0" smtClean="0"/>
              <a:t>A mental disease or defect, or physical disability known or reasonably should be known</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53</a:t>
            </a:fld>
            <a:endParaRPr lang="en-US"/>
          </a:p>
        </p:txBody>
      </p:sp>
      <p:sp>
        <p:nvSpPr>
          <p:cNvPr id="13" name="TextBox 12"/>
          <p:cNvSpPr txBox="1"/>
          <p:nvPr/>
        </p:nvSpPr>
        <p:spPr>
          <a:xfrm>
            <a:off x="3278332" y="6130636"/>
            <a:ext cx="184731" cy="369332"/>
          </a:xfrm>
          <a:prstGeom prst="rect">
            <a:avLst/>
          </a:prstGeom>
          <a:noFill/>
        </p:spPr>
        <p:txBody>
          <a:bodyPr wrap="none" rtlCol="0">
            <a:spAutoFit/>
          </a:bodyPr>
          <a:lstStyle/>
          <a:p>
            <a:endParaRPr lang="en-US" dirty="0"/>
          </a:p>
        </p:txBody>
      </p:sp>
      <p:sp>
        <p:nvSpPr>
          <p:cNvPr id="14" name="TextBox 13"/>
          <p:cNvSpPr txBox="1"/>
          <p:nvPr/>
        </p:nvSpPr>
        <p:spPr>
          <a:xfrm>
            <a:off x="207094" y="1658505"/>
            <a:ext cx="8729812" cy="1938992"/>
          </a:xfrm>
          <a:prstGeom prst="rect">
            <a:avLst/>
          </a:prstGeom>
          <a:solidFill>
            <a:schemeClr val="bg1"/>
          </a:solidFill>
          <a:ln w="19050">
            <a:solidFill>
              <a:srgbClr val="FF0000"/>
            </a:solidFill>
          </a:ln>
        </p:spPr>
        <p:txBody>
          <a:bodyPr wrap="square" rtlCol="0">
            <a:spAutoFit/>
          </a:bodyPr>
          <a:lstStyle/>
          <a:p>
            <a:r>
              <a:rPr lang="en-US" sz="2400" dirty="0" smtClean="0"/>
              <a:t>MJA 2016 defines “Incapable </a:t>
            </a:r>
            <a:r>
              <a:rPr lang="en-US" sz="2400" dirty="0"/>
              <a:t>of </a:t>
            </a:r>
            <a:r>
              <a:rPr lang="en-US" sz="2400" dirty="0" smtClean="0"/>
              <a:t>consenting” as </a:t>
            </a:r>
            <a:r>
              <a:rPr lang="en-US" sz="2400" dirty="0"/>
              <a:t>the person </a:t>
            </a:r>
            <a:r>
              <a:rPr lang="en-US" sz="2400" dirty="0" smtClean="0"/>
              <a:t>is:</a:t>
            </a:r>
            <a:endParaRPr lang="en-US" sz="2400" dirty="0"/>
          </a:p>
          <a:p>
            <a:pPr marL="914400" lvl="1" indent="-457200">
              <a:buAutoNum type="alphaUcParenBoth"/>
            </a:pPr>
            <a:r>
              <a:rPr lang="en-US" sz="2400" dirty="0"/>
              <a:t>Incapable of appraising the nature of the conduct at issue; or</a:t>
            </a:r>
          </a:p>
          <a:p>
            <a:pPr marL="914400" lvl="1" indent="-457200">
              <a:buAutoNum type="alphaUcParenBoth"/>
            </a:pPr>
            <a:r>
              <a:rPr lang="en-US" sz="2400" dirty="0"/>
              <a:t>Physically incapable of declining participation in, or communicating unwillingness to engage in, the sexual act at issue</a:t>
            </a:r>
          </a:p>
        </p:txBody>
      </p:sp>
    </p:spTree>
    <p:extLst>
      <p:ext uri="{BB962C8B-B14F-4D97-AF65-F5344CB8AC3E}">
        <p14:creationId xmlns:p14="http://schemas.microsoft.com/office/powerpoint/2010/main" val="14099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xEl>
                                              <p:pRg st="0" end="0"/>
                                            </p:txEl>
                                          </p:spTgt>
                                        </p:tgtEl>
                                      </p:cBhvr>
                                    </p:animEffect>
                                    <p:set>
                                      <p:cBhvr>
                                        <p:cTn id="7" dur="1" fill="hold">
                                          <p:stCondLst>
                                            <p:cond delay="499"/>
                                          </p:stCondLst>
                                        </p:cTn>
                                        <p:tgtEl>
                                          <p:spTgt spid="11">
                                            <p:txEl>
                                              <p:pRg st="0" end="0"/>
                                            </p:txEl>
                                          </p:spTgt>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1">
                                            <p:txEl>
                                              <p:pRg st="1" end="1"/>
                                            </p:txEl>
                                          </p:spTgt>
                                        </p:tgtEl>
                                      </p:cBhvr>
                                    </p:animEffect>
                                    <p:set>
                                      <p:cBhvr>
                                        <p:cTn id="10" dur="1" fill="hold">
                                          <p:stCondLst>
                                            <p:cond delay="499"/>
                                          </p:stCondLst>
                                        </p:cTn>
                                        <p:tgtEl>
                                          <p:spTgt spid="11">
                                            <p:txEl>
                                              <p:pRg st="1" end="1"/>
                                            </p:txEl>
                                          </p:spTgt>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1">
                                            <p:txEl>
                                              <p:pRg st="2" end="2"/>
                                            </p:txEl>
                                          </p:spTgt>
                                        </p:tgtEl>
                                      </p:cBhvr>
                                    </p:animEffect>
                                    <p:set>
                                      <p:cBhvr>
                                        <p:cTn id="13" dur="1" fill="hold">
                                          <p:stCondLst>
                                            <p:cond delay="499"/>
                                          </p:stCondLst>
                                        </p:cTn>
                                        <p:tgtEl>
                                          <p:spTgt spid="11">
                                            <p:txEl>
                                              <p:pRg st="2" end="2"/>
                                            </p:txEl>
                                          </p:spTgt>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1">
                                            <p:txEl>
                                              <p:pRg st="3" end="3"/>
                                            </p:txEl>
                                          </p:spTgt>
                                        </p:tgtEl>
                                      </p:cBhvr>
                                    </p:animEffect>
                                    <p:set>
                                      <p:cBhvr>
                                        <p:cTn id="16" dur="1" fill="hold">
                                          <p:stCondLst>
                                            <p:cond delay="499"/>
                                          </p:stCondLst>
                                        </p:cTn>
                                        <p:tgtEl>
                                          <p:spTgt spid="11">
                                            <p:txEl>
                                              <p:pRg st="3" end="3"/>
                                            </p:txEl>
                                          </p:spTgt>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10">
                                            <p:txEl>
                                              <p:pRg st="0" end="0"/>
                                            </p:txEl>
                                          </p:spTgt>
                                        </p:tgtEl>
                                      </p:cBhvr>
                                    </p:animEffect>
                                    <p:set>
                                      <p:cBhvr>
                                        <p:cTn id="19" dur="1" fill="hold">
                                          <p:stCondLst>
                                            <p:cond delay="499"/>
                                          </p:stCondLst>
                                        </p:cTn>
                                        <p:tgtEl>
                                          <p:spTgt spid="10">
                                            <p:txEl>
                                              <p:pRg st="0" end="0"/>
                                            </p:txEl>
                                          </p:spTgt>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8">
                                            <p:txEl>
                                              <p:pRg st="0" end="0"/>
                                            </p:txEl>
                                          </p:spTgt>
                                        </p:tgtEl>
                                      </p:cBhvr>
                                    </p:animEffect>
                                    <p:set>
                                      <p:cBhvr>
                                        <p:cTn id="22" dur="1" fill="hold">
                                          <p:stCondLst>
                                            <p:cond delay="499"/>
                                          </p:stCondLst>
                                        </p:cTn>
                                        <p:tgtEl>
                                          <p:spTgt spid="8">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9">
                                            <p:txEl>
                                              <p:pRg st="0" end="0"/>
                                            </p:txEl>
                                          </p:spTgt>
                                        </p:tgtEl>
                                      </p:cBhvr>
                                    </p:animEffect>
                                    <p:set>
                                      <p:cBhvr>
                                        <p:cTn id="25" dur="1" fill="hold">
                                          <p:stCondLst>
                                            <p:cond delay="499"/>
                                          </p:stCondLst>
                                        </p:cTn>
                                        <p:tgtEl>
                                          <p:spTgt spid="9">
                                            <p:txEl>
                                              <p:pRg st="0" end="0"/>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9">
                                            <p:txEl>
                                              <p:pRg st="1" end="1"/>
                                            </p:txEl>
                                          </p:spTgt>
                                        </p:tgtEl>
                                      </p:cBhvr>
                                    </p:animEffect>
                                    <p:set>
                                      <p:cBhvr>
                                        <p:cTn id="28" dur="1" fill="hold">
                                          <p:stCondLst>
                                            <p:cond delay="499"/>
                                          </p:stCondLst>
                                        </p:cTn>
                                        <p:tgtEl>
                                          <p:spTgt spid="9">
                                            <p:txEl>
                                              <p:pRg st="1" end="1"/>
                                            </p:txEl>
                                          </p:spTgt>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9">
                                            <p:txEl>
                                              <p:pRg st="2" end="2"/>
                                            </p:txEl>
                                          </p:spTgt>
                                        </p:tgtEl>
                                      </p:cBhvr>
                                    </p:animEffect>
                                    <p:set>
                                      <p:cBhvr>
                                        <p:cTn id="31" dur="1" fill="hold">
                                          <p:stCondLst>
                                            <p:cond delay="499"/>
                                          </p:stCondLst>
                                        </p:cTn>
                                        <p:tgtEl>
                                          <p:spTgt spid="9">
                                            <p:txEl>
                                              <p:pRg st="2" end="2"/>
                                            </p:txEl>
                                          </p:spTgt>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9">
                                            <p:txEl>
                                              <p:pRg st="3" end="3"/>
                                            </p:txEl>
                                          </p:spTgt>
                                        </p:tgtEl>
                                      </p:cBhvr>
                                    </p:animEffect>
                                    <p:set>
                                      <p:cBhvr>
                                        <p:cTn id="34" dur="1" fill="hold">
                                          <p:stCondLst>
                                            <p:cond delay="499"/>
                                          </p:stCondLst>
                                        </p:cTn>
                                        <p:tgtEl>
                                          <p:spTgt spid="9">
                                            <p:txEl>
                                              <p:pRg st="3" end="3"/>
                                            </p:txEl>
                                          </p:spTgt>
                                        </p:tgtEl>
                                        <p:attrNameLst>
                                          <p:attrName>style.visibility</p:attrName>
                                        </p:attrNameLst>
                                      </p:cBhvr>
                                      <p:to>
                                        <p:strVal val="hidden"/>
                                      </p:to>
                                    </p:set>
                                  </p:childTnLst>
                                </p:cTn>
                              </p:par>
                              <p:par>
                                <p:cTn id="35" presetID="2" presetClass="entr" presetSubtype="4"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uiExpand="1" build="p"/>
      <p:bldP spid="10" grpId="0" build="p"/>
      <p:bldP spid="11" grpId="0" build="p"/>
      <p:bldP spid="1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120(g)(1) – Sexual Act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fontScale="92500"/>
          </a:bodyPr>
          <a:lstStyle/>
          <a:p>
            <a:pPr marL="457200" indent="-457200">
              <a:buAutoNum type="alphaUcParenBoth"/>
            </a:pPr>
            <a:r>
              <a:rPr lang="en-US" dirty="0" smtClean="0">
                <a:solidFill>
                  <a:srgbClr val="FF0000"/>
                </a:solidFill>
              </a:rPr>
              <a:t>Contact between the penis and the vulva or anus or mouth, and for purposes of this subparagraph contact involving the penis occurs upon penetration, however slight; or</a:t>
            </a:r>
          </a:p>
          <a:p>
            <a:pPr marL="457200" indent="-457200">
              <a:buAutoNum type="alphaUcParenBoth"/>
            </a:pPr>
            <a:r>
              <a:rPr lang="en-US" dirty="0" smtClean="0"/>
              <a:t>Penetration, however slight, of the vulva or anus or </a:t>
            </a:r>
            <a:r>
              <a:rPr lang="en-US" dirty="0" smtClean="0">
                <a:solidFill>
                  <a:srgbClr val="FF0000"/>
                </a:solidFill>
              </a:rPr>
              <a:t>mouth</a:t>
            </a:r>
            <a:r>
              <a:rPr lang="en-US" dirty="0" smtClean="0"/>
              <a:t> of another by any part of the body or by any object, with an intent to abuse, humiliate, harass, or degrade any person or to arouse or gratify the sexual desire of any person</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lnSpcReduction="10000"/>
          </a:bodyPr>
          <a:lstStyle/>
          <a:p>
            <a:pPr marL="457200" indent="-457200">
              <a:buAutoNum type="alphaUcParenBoth"/>
            </a:pPr>
            <a:r>
              <a:rPr lang="en-US" dirty="0" smtClean="0">
                <a:solidFill>
                  <a:srgbClr val="0070C0"/>
                </a:solidFill>
              </a:rPr>
              <a:t>Penetration, however, slight, of the penis into the vulva or anus or mouth;</a:t>
            </a:r>
          </a:p>
          <a:p>
            <a:pPr marL="457200" indent="-457200">
              <a:buAutoNum type="alphaUcParenBoth"/>
            </a:pPr>
            <a:r>
              <a:rPr lang="en-US" dirty="0" smtClean="0">
                <a:solidFill>
                  <a:srgbClr val="0070C0"/>
                </a:solidFill>
              </a:rPr>
              <a:t>Contact between the mouth and the penis, vulva, scrotum, or anus; or</a:t>
            </a:r>
          </a:p>
          <a:p>
            <a:pPr marL="457200" indent="-457200">
              <a:buAutoNum type="alphaUcParenBoth"/>
            </a:pPr>
            <a:r>
              <a:rPr lang="en-US" dirty="0" smtClean="0"/>
              <a:t>Penetration, however slight, of the vulva or </a:t>
            </a:r>
            <a:r>
              <a:rPr lang="en-US" dirty="0" smtClean="0">
                <a:solidFill>
                  <a:srgbClr val="0070C0"/>
                </a:solidFill>
              </a:rPr>
              <a:t>penis</a:t>
            </a:r>
            <a:r>
              <a:rPr lang="en-US" dirty="0" smtClean="0"/>
              <a:t> or anus of another by any part of the body or any object, with an intent to abuse, humiliate, harass, or degrade any person or to arouse or gratify the sexual desire of any person</a:t>
            </a:r>
            <a:endParaRPr lang="en-US"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54</a:t>
            </a:fld>
            <a:endParaRPr lang="en-US"/>
          </a:p>
        </p:txBody>
      </p:sp>
    </p:spTree>
    <p:extLst>
      <p:ext uri="{BB962C8B-B14F-4D97-AF65-F5344CB8AC3E}">
        <p14:creationId xmlns:p14="http://schemas.microsoft.com/office/powerpoint/2010/main" val="1903265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88900"/>
            <a:ext cx="7471422" cy="1018005"/>
          </a:xfrm>
        </p:spPr>
        <p:txBody>
          <a:bodyPr/>
          <a:lstStyle/>
          <a:p>
            <a:r>
              <a:rPr lang="en-US" dirty="0" smtClean="0"/>
              <a:t>Rape and Sex Assault of a Child</a:t>
            </a:r>
            <a:br>
              <a:rPr lang="en-US" dirty="0" smtClean="0"/>
            </a:br>
            <a:r>
              <a:rPr lang="en-US" dirty="0" smtClean="0"/>
              <a:t>Art 120b(h)(1) – Sexual Act </a:t>
            </a:r>
            <a:endParaRPr lang="en-US" dirty="0"/>
          </a:p>
        </p:txBody>
      </p:sp>
      <p:sp>
        <p:nvSpPr>
          <p:cNvPr id="8" name="Text Placeholder 7"/>
          <p:cNvSpPr>
            <a:spLocks noGrp="1"/>
          </p:cNvSpPr>
          <p:nvPr>
            <p:ph type="body" idx="1"/>
          </p:nvPr>
        </p:nvSpPr>
        <p:spPr>
          <a:xfrm>
            <a:off x="465590" y="1038482"/>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423894"/>
            <a:ext cx="4223264" cy="4932102"/>
          </a:xfrm>
        </p:spPr>
        <p:txBody>
          <a:bodyPr>
            <a:normAutofit lnSpcReduction="10000"/>
          </a:bodyPr>
          <a:lstStyle/>
          <a:p>
            <a:pPr marL="457200" indent="-457200">
              <a:buAutoNum type="alphaUcParenBoth"/>
            </a:pPr>
            <a:r>
              <a:rPr lang="en-US" dirty="0" smtClean="0"/>
              <a:t>Contact between the penis and the vulva or anus or mouth, </a:t>
            </a:r>
            <a:r>
              <a:rPr lang="en-US" dirty="0" smtClean="0">
                <a:solidFill>
                  <a:srgbClr val="FF0000"/>
                </a:solidFill>
              </a:rPr>
              <a:t>and for purposes of this subparagraph contact involving the penis occurs upon penetration, however slight; or</a:t>
            </a:r>
          </a:p>
          <a:p>
            <a:pPr marL="457200" indent="-457200">
              <a:buAutoNum type="alphaUcParenBoth"/>
            </a:pPr>
            <a:r>
              <a:rPr lang="en-US" dirty="0" smtClean="0"/>
              <a:t>Penetration, however slight, of the vulva or anus or </a:t>
            </a:r>
            <a:r>
              <a:rPr lang="en-US" dirty="0" smtClean="0">
                <a:solidFill>
                  <a:srgbClr val="FF0000"/>
                </a:solidFill>
              </a:rPr>
              <a:t>mouth</a:t>
            </a:r>
            <a:r>
              <a:rPr lang="en-US" dirty="0" smtClean="0"/>
              <a:t> of another by any part of the body or by any object, with an intent to abuse, humiliate, harass, or degrade any person or to arouse or gratify the sexual desire of any person</a:t>
            </a:r>
          </a:p>
        </p:txBody>
      </p:sp>
      <p:sp>
        <p:nvSpPr>
          <p:cNvPr id="10" name="Text Placeholder 9"/>
          <p:cNvSpPr>
            <a:spLocks noGrp="1"/>
          </p:cNvSpPr>
          <p:nvPr>
            <p:ph type="body" sz="quarter" idx="3"/>
          </p:nvPr>
        </p:nvSpPr>
        <p:spPr>
          <a:xfrm>
            <a:off x="4629150" y="10388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423894"/>
            <a:ext cx="4305674" cy="5021356"/>
          </a:xfrm>
        </p:spPr>
        <p:txBody>
          <a:bodyPr>
            <a:normAutofit fontScale="85000" lnSpcReduction="20000"/>
          </a:bodyPr>
          <a:lstStyle/>
          <a:p>
            <a:pPr marL="457200" indent="-457200">
              <a:buAutoNum type="alphaUcParenBoth"/>
            </a:pPr>
            <a:r>
              <a:rPr lang="en-US" dirty="0" smtClean="0">
                <a:solidFill>
                  <a:srgbClr val="0070C0"/>
                </a:solidFill>
              </a:rPr>
              <a:t>Penetration, however, slight, of the penis into the vulva or anus or mouth;</a:t>
            </a:r>
          </a:p>
          <a:p>
            <a:pPr marL="457200" indent="-457200">
              <a:buAutoNum type="alphaUcParenBoth"/>
            </a:pPr>
            <a:r>
              <a:rPr lang="en-US" dirty="0" smtClean="0">
                <a:solidFill>
                  <a:srgbClr val="0070C0"/>
                </a:solidFill>
              </a:rPr>
              <a:t>Contact between the mouth and the penis, vulva, scrotum, or anus; or</a:t>
            </a:r>
          </a:p>
          <a:p>
            <a:pPr marL="457200" indent="-457200">
              <a:buAutoNum type="alphaUcParenBoth"/>
            </a:pPr>
            <a:r>
              <a:rPr lang="en-US" dirty="0" smtClean="0"/>
              <a:t>Penetration, however slight, of the vulva or </a:t>
            </a:r>
            <a:r>
              <a:rPr lang="en-US" dirty="0" smtClean="0">
                <a:solidFill>
                  <a:srgbClr val="0070C0"/>
                </a:solidFill>
              </a:rPr>
              <a:t>penis</a:t>
            </a:r>
            <a:r>
              <a:rPr lang="en-US" dirty="0" smtClean="0"/>
              <a:t> or anus of another by any part of the body or any object, with an intent to abuse, humiliate, harass, or degrade any person or to arouse or gratify the sexual desire of any person</a:t>
            </a:r>
          </a:p>
          <a:p>
            <a:pPr marL="457200" indent="-457200">
              <a:buAutoNum type="alphaUcParenBoth"/>
            </a:pPr>
            <a:r>
              <a:rPr lang="en-US" dirty="0" smtClean="0">
                <a:solidFill>
                  <a:schemeClr val="accent1">
                    <a:lumMod val="75000"/>
                  </a:schemeClr>
                </a:solidFill>
              </a:rPr>
              <a:t>Intentional touching, not through the clothing, of the genitalia of another person who has not attained the age of 16 years with an intent to abuse, humiliate, harass, degrade, or arouse or gratify the sexual desire of any person.</a:t>
            </a:r>
            <a:endParaRPr lang="en-US" dirty="0">
              <a:solidFill>
                <a:schemeClr val="accent1">
                  <a:lumMod val="75000"/>
                </a:schemeClr>
              </a:solidFill>
            </a:endParaRP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55</a:t>
            </a:fld>
            <a:endParaRPr lang="en-US"/>
          </a:p>
        </p:txBody>
      </p:sp>
    </p:spTree>
    <p:extLst>
      <p:ext uri="{BB962C8B-B14F-4D97-AF65-F5344CB8AC3E}">
        <p14:creationId xmlns:p14="http://schemas.microsoft.com/office/powerpoint/2010/main" val="3794041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childTnLst>
                                </p:cTn>
                              </p:par>
                              <p:par>
                                <p:cTn id="21" presetID="9" presetClass="emph" presetSubtype="0" grpId="1" nodeType="withEffect">
                                  <p:stCondLst>
                                    <p:cond delay="0"/>
                                  </p:stCondLst>
                                  <p:childTnLst>
                                    <p:set>
                                      <p:cBhvr rctx="PPT">
                                        <p:cTn id="22" dur="indefinite"/>
                                        <p:tgtEl>
                                          <p:spTgt spid="9">
                                            <p:txEl>
                                              <p:pRg st="0" end="0"/>
                                            </p:txEl>
                                          </p:spTgt>
                                        </p:tgtEl>
                                        <p:attrNameLst>
                                          <p:attrName>style.opacity</p:attrName>
                                        </p:attrNameLst>
                                      </p:cBhvr>
                                      <p:to>
                                        <p:strVal val="0.5"/>
                                      </p:to>
                                    </p:set>
                                    <p:animEffect filter="image" prLst="opacity: 0.5">
                                      <p:cBhvr rctx="IE">
                                        <p:cTn id="23" dur="indefinite"/>
                                        <p:tgtEl>
                                          <p:spTgt spid="9">
                                            <p:txEl>
                                              <p:pRg st="0" end="0"/>
                                            </p:txEl>
                                          </p:spTgt>
                                        </p:tgtEl>
                                      </p:cBhvr>
                                    </p:animEffect>
                                  </p:childTnLst>
                                </p:cTn>
                              </p:par>
                              <p:par>
                                <p:cTn id="24" presetID="9" presetClass="emph" presetSubtype="0" grpId="1" nodeType="withEffect">
                                  <p:stCondLst>
                                    <p:cond delay="0"/>
                                  </p:stCondLst>
                                  <p:childTnLst>
                                    <p:set>
                                      <p:cBhvr rctx="PPT">
                                        <p:cTn id="25" dur="indefinite"/>
                                        <p:tgtEl>
                                          <p:spTgt spid="9">
                                            <p:txEl>
                                              <p:pRg st="1" end="1"/>
                                            </p:txEl>
                                          </p:spTgt>
                                        </p:tgtEl>
                                        <p:attrNameLst>
                                          <p:attrName>style.opacity</p:attrName>
                                        </p:attrNameLst>
                                      </p:cBhvr>
                                      <p:to>
                                        <p:strVal val="0.5"/>
                                      </p:to>
                                    </p:set>
                                    <p:animEffect filter="image" prLst="opacity: 0.5">
                                      <p:cBhvr rctx="IE">
                                        <p:cTn id="26" dur="indefinite"/>
                                        <p:tgtEl>
                                          <p:spTgt spid="9">
                                            <p:txEl>
                                              <p:pRg st="1" end="1"/>
                                            </p:txEl>
                                          </p:spTgt>
                                        </p:tgtEl>
                                      </p:cBhvr>
                                    </p:animEffect>
                                  </p:childTnLst>
                                </p:cTn>
                              </p:par>
                              <p:par>
                                <p:cTn id="27" presetID="9" presetClass="emph" presetSubtype="0" nodeType="withEffect">
                                  <p:stCondLst>
                                    <p:cond delay="0"/>
                                  </p:stCondLst>
                                  <p:childTnLst>
                                    <p:set>
                                      <p:cBhvr rctx="PPT">
                                        <p:cTn id="28" dur="indefinite"/>
                                        <p:tgtEl>
                                          <p:spTgt spid="11">
                                            <p:txEl>
                                              <p:pRg st="0" end="0"/>
                                            </p:txEl>
                                          </p:spTgt>
                                        </p:tgtEl>
                                        <p:attrNameLst>
                                          <p:attrName>style.opacity</p:attrName>
                                        </p:attrNameLst>
                                      </p:cBhvr>
                                      <p:to>
                                        <p:strVal val="0.5"/>
                                      </p:to>
                                    </p:set>
                                    <p:animEffect filter="image" prLst="opacity: 0.5">
                                      <p:cBhvr rctx="IE">
                                        <p:cTn id="29" dur="indefinite"/>
                                        <p:tgtEl>
                                          <p:spTgt spid="11">
                                            <p:txEl>
                                              <p:pRg st="0" end="0"/>
                                            </p:txEl>
                                          </p:spTgt>
                                        </p:tgtEl>
                                      </p:cBhvr>
                                    </p:animEffect>
                                  </p:childTnLst>
                                </p:cTn>
                              </p:par>
                              <p:par>
                                <p:cTn id="30" presetID="9" presetClass="emph" presetSubtype="0" nodeType="withEffect">
                                  <p:stCondLst>
                                    <p:cond delay="0"/>
                                  </p:stCondLst>
                                  <p:childTnLst>
                                    <p:set>
                                      <p:cBhvr rctx="PPT">
                                        <p:cTn id="31" dur="indefinite"/>
                                        <p:tgtEl>
                                          <p:spTgt spid="11">
                                            <p:txEl>
                                              <p:pRg st="1" end="1"/>
                                            </p:txEl>
                                          </p:spTgt>
                                        </p:tgtEl>
                                        <p:attrNameLst>
                                          <p:attrName>style.opacity</p:attrName>
                                        </p:attrNameLst>
                                      </p:cBhvr>
                                      <p:to>
                                        <p:strVal val="0.5"/>
                                      </p:to>
                                    </p:set>
                                    <p:animEffect filter="image" prLst="opacity: 0.5">
                                      <p:cBhvr rctx="IE">
                                        <p:cTn id="32" dur="indefinite"/>
                                        <p:tgtEl>
                                          <p:spTgt spid="11">
                                            <p:txEl>
                                              <p:pRg st="1" end="1"/>
                                            </p:txEl>
                                          </p:spTgt>
                                        </p:tgtEl>
                                      </p:cBhvr>
                                    </p:animEffect>
                                  </p:childTnLst>
                                </p:cTn>
                              </p:par>
                              <p:par>
                                <p:cTn id="33" presetID="9" presetClass="emph" presetSubtype="0" nodeType="withEffect">
                                  <p:stCondLst>
                                    <p:cond delay="0"/>
                                  </p:stCondLst>
                                  <p:childTnLst>
                                    <p:set>
                                      <p:cBhvr rctx="PPT">
                                        <p:cTn id="34" dur="indefinite"/>
                                        <p:tgtEl>
                                          <p:spTgt spid="11">
                                            <p:txEl>
                                              <p:pRg st="2" end="2"/>
                                            </p:txEl>
                                          </p:spTgt>
                                        </p:tgtEl>
                                        <p:attrNameLst>
                                          <p:attrName>style.opacity</p:attrName>
                                        </p:attrNameLst>
                                      </p:cBhvr>
                                      <p:to>
                                        <p:strVal val="0.5"/>
                                      </p:to>
                                    </p:set>
                                    <p:animEffect filter="image" prLst="opacity: 0.5">
                                      <p:cBhvr rctx="IE">
                                        <p:cTn id="35" dur="indefinite"/>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9" grpI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82550"/>
            <a:ext cx="7471422" cy="1024355"/>
          </a:xfrm>
        </p:spPr>
        <p:txBody>
          <a:bodyPr/>
          <a:lstStyle/>
          <a:p>
            <a:r>
              <a:rPr lang="en-US" dirty="0" smtClean="0"/>
              <a:t>Art 120(g)(2) – Sexual Contact</a:t>
            </a:r>
            <a:br>
              <a:rPr lang="en-US" dirty="0" smtClean="0"/>
            </a:br>
            <a:r>
              <a:rPr lang="en-US" dirty="0" smtClean="0"/>
              <a:t>(same definition for Art 120b)</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fontScale="92500" lnSpcReduction="10000"/>
          </a:bodyPr>
          <a:lstStyle/>
          <a:p>
            <a:pPr marL="457200" indent="-457200">
              <a:buAutoNum type="alphaUcParenBoth"/>
            </a:pPr>
            <a:r>
              <a:rPr lang="en-US" dirty="0" smtClean="0"/>
              <a:t>Touching, or causing another person to touch, either directly or through the clothing, the </a:t>
            </a:r>
            <a:r>
              <a:rPr lang="en-US" dirty="0" smtClean="0">
                <a:solidFill>
                  <a:srgbClr val="FF0000"/>
                </a:solidFill>
              </a:rPr>
              <a:t>genitalia</a:t>
            </a:r>
            <a:r>
              <a:rPr lang="en-US" dirty="0" smtClean="0"/>
              <a:t>, anus, groin, breast, inner thigh, or buttocks of any person, with an intent to abuse, humiliate, or degrade any person; or</a:t>
            </a:r>
          </a:p>
          <a:p>
            <a:pPr marL="457200" indent="-457200">
              <a:buAutoNum type="alphaUcParenBoth"/>
            </a:pPr>
            <a:r>
              <a:rPr lang="en-US" dirty="0" smtClean="0">
                <a:solidFill>
                  <a:srgbClr val="FF0000"/>
                </a:solidFill>
              </a:rPr>
              <a:t>Any touching, or causing another person to touch, either directly or through the clothing, any body part of any person, if done </a:t>
            </a:r>
            <a:r>
              <a:rPr lang="en-US" dirty="0" smtClean="0"/>
              <a:t>with an intent to</a:t>
            </a:r>
            <a:r>
              <a:rPr lang="en-US" dirty="0" smtClean="0">
                <a:solidFill>
                  <a:srgbClr val="00B0F0"/>
                </a:solidFill>
              </a:rPr>
              <a:t> </a:t>
            </a:r>
            <a:r>
              <a:rPr lang="en-US" dirty="0" smtClean="0"/>
              <a:t>arouse or gratify the sexual desire of any person. Touching may be accomplished by any part of the body</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marL="0" indent="0">
              <a:buNone/>
            </a:pPr>
            <a:r>
              <a:rPr lang="en-US" dirty="0" smtClean="0"/>
              <a:t>(g)(2) touching, or causing another person to touch, either directly or through the clothing, the </a:t>
            </a:r>
            <a:r>
              <a:rPr lang="en-US" dirty="0" smtClean="0">
                <a:solidFill>
                  <a:srgbClr val="0070C0"/>
                </a:solidFill>
              </a:rPr>
              <a:t>vulva, penis, scrotum</a:t>
            </a:r>
            <a:r>
              <a:rPr lang="en-US" dirty="0" smtClean="0"/>
              <a:t>, anus groin, breast, inner thigh, or buttocks of any person, with an intent to abuse, humiliate, </a:t>
            </a:r>
            <a:r>
              <a:rPr lang="en-US" dirty="0" smtClean="0">
                <a:solidFill>
                  <a:srgbClr val="0070C0"/>
                </a:solidFill>
              </a:rPr>
              <a:t>harass</a:t>
            </a:r>
            <a:r>
              <a:rPr lang="en-US" dirty="0" smtClean="0"/>
              <a:t>, or degrade any person </a:t>
            </a:r>
            <a:r>
              <a:rPr lang="en-US" dirty="0" smtClean="0">
                <a:solidFill>
                  <a:srgbClr val="0070C0"/>
                </a:solidFill>
              </a:rPr>
              <a:t>or</a:t>
            </a:r>
            <a:r>
              <a:rPr lang="en-US" dirty="0" smtClean="0"/>
              <a:t> to arouse or gratify the sexual desire of any person. Touching may be accomplished by any part of the body </a:t>
            </a:r>
            <a:r>
              <a:rPr lang="en-US" dirty="0" smtClean="0">
                <a:solidFill>
                  <a:schemeClr val="accent1">
                    <a:lumMod val="75000"/>
                  </a:schemeClr>
                </a:solidFill>
              </a:rPr>
              <a:t>or an object.</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56</a:t>
            </a:fld>
            <a:endParaRPr lang="en-US"/>
          </a:p>
        </p:txBody>
      </p:sp>
    </p:spTree>
    <p:extLst>
      <p:ext uri="{BB962C8B-B14F-4D97-AF65-F5344CB8AC3E}">
        <p14:creationId xmlns:p14="http://schemas.microsoft.com/office/powerpoint/2010/main" val="377640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376238"/>
            <a:ext cx="7471422" cy="730667"/>
          </a:xfrm>
        </p:spPr>
        <p:txBody>
          <a:bodyPr/>
          <a:lstStyle/>
          <a:p>
            <a:r>
              <a:rPr lang="en-US" dirty="0" smtClean="0"/>
              <a:t>Definition of Consent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 Art 120(g)(8)</a:t>
            </a:r>
            <a:endParaRPr lang="en-US" dirty="0"/>
          </a:p>
        </p:txBody>
      </p:sp>
      <p:sp>
        <p:nvSpPr>
          <p:cNvPr id="9" name="Content Placeholder 8"/>
          <p:cNvSpPr>
            <a:spLocks noGrp="1"/>
          </p:cNvSpPr>
          <p:nvPr>
            <p:ph sz="half" idx="2"/>
          </p:nvPr>
        </p:nvSpPr>
        <p:spPr>
          <a:xfrm>
            <a:off x="274918" y="1703294"/>
            <a:ext cx="4223263" cy="4486369"/>
          </a:xfrm>
        </p:spPr>
        <p:txBody>
          <a:bodyPr>
            <a:normAutofit fontScale="92500" lnSpcReduction="20000"/>
          </a:bodyPr>
          <a:lstStyle/>
          <a:p>
            <a:pPr marL="0" indent="0">
              <a:buNone/>
            </a:pPr>
            <a:r>
              <a:rPr lang="en-US" dirty="0" smtClean="0"/>
              <a:t>(A) Lack of verbal or physical resistance </a:t>
            </a:r>
            <a:r>
              <a:rPr lang="en-US" dirty="0" smtClean="0">
                <a:solidFill>
                  <a:srgbClr val="FF0000"/>
                </a:solidFill>
              </a:rPr>
              <a:t>or submission resulting from the use of force, threat of force, or placing another person in fear </a:t>
            </a:r>
            <a:r>
              <a:rPr lang="en-US" dirty="0" smtClean="0"/>
              <a:t>does not constitute consent. A current or previous dating or social or sexual relationship by itself or the manner of dress of the person involved with the accused in the conduct at issue </a:t>
            </a:r>
            <a:r>
              <a:rPr lang="en-US" dirty="0" smtClean="0">
                <a:solidFill>
                  <a:srgbClr val="FF0000"/>
                </a:solidFill>
              </a:rPr>
              <a:t>shall</a:t>
            </a:r>
            <a:r>
              <a:rPr lang="en-US" dirty="0" smtClean="0"/>
              <a:t> not constitute consent.</a:t>
            </a:r>
            <a:endParaRPr lang="en-US" dirty="0"/>
          </a:p>
          <a:p>
            <a:pPr marL="0" indent="0">
              <a:buNone/>
            </a:pPr>
            <a:r>
              <a:rPr lang="en-US" dirty="0" smtClean="0"/>
              <a:t>(C) </a:t>
            </a:r>
            <a:r>
              <a:rPr lang="en-US" dirty="0" smtClean="0">
                <a:solidFill>
                  <a:srgbClr val="FF0000"/>
                </a:solidFill>
              </a:rPr>
              <a:t>Lack of consent may be inferred based on the circumstances of the offense. </a:t>
            </a:r>
            <a:r>
              <a:rPr lang="en-US" dirty="0" smtClean="0"/>
              <a:t>All the surrounding circumstances are to be considered in determining whether a person gave consent, </a:t>
            </a:r>
            <a:r>
              <a:rPr lang="en-US" dirty="0" smtClean="0">
                <a:solidFill>
                  <a:srgbClr val="FF0000"/>
                </a:solidFill>
              </a:rPr>
              <a:t>or whether a person did not resist or ceased to resist only because of another person’s actions.</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 Art 120(g)(7)</a:t>
            </a:r>
            <a:endParaRPr lang="en-US" dirty="0"/>
          </a:p>
        </p:txBody>
      </p:sp>
      <p:sp>
        <p:nvSpPr>
          <p:cNvPr id="11" name="Content Placeholder 10"/>
          <p:cNvSpPr>
            <a:spLocks noGrp="1"/>
          </p:cNvSpPr>
          <p:nvPr>
            <p:ph sz="quarter" idx="4"/>
          </p:nvPr>
        </p:nvSpPr>
        <p:spPr>
          <a:xfrm>
            <a:off x="4719638" y="1703294"/>
            <a:ext cx="4215186" cy="4486369"/>
          </a:xfrm>
        </p:spPr>
        <p:txBody>
          <a:bodyPr>
            <a:normAutofit fontScale="92500" lnSpcReduction="10000"/>
          </a:bodyPr>
          <a:lstStyle/>
          <a:p>
            <a:pPr marL="0" indent="0">
              <a:buNone/>
            </a:pPr>
            <a:r>
              <a:rPr lang="en-US" dirty="0" smtClean="0"/>
              <a:t>(A) Lack </a:t>
            </a:r>
            <a:r>
              <a:rPr lang="en-US" dirty="0"/>
              <a:t>of verbal or physical resistance </a:t>
            </a:r>
            <a:r>
              <a:rPr lang="en-US" dirty="0" smtClean="0"/>
              <a:t>does </a:t>
            </a:r>
            <a:r>
              <a:rPr lang="en-US" dirty="0"/>
              <a:t>not constitute consent. </a:t>
            </a:r>
            <a:r>
              <a:rPr lang="en-US" dirty="0" smtClean="0">
                <a:solidFill>
                  <a:schemeClr val="accent1">
                    <a:lumMod val="75000"/>
                  </a:schemeClr>
                </a:solidFill>
              </a:rPr>
              <a:t>Submission resulting from the use of force, threat of force, or placing another person in fear also does not constitute consent. </a:t>
            </a:r>
            <a:r>
              <a:rPr lang="en-US" dirty="0" smtClean="0"/>
              <a:t>A </a:t>
            </a:r>
            <a:r>
              <a:rPr lang="en-US" dirty="0"/>
              <a:t>current or previous dating or social or sexual relationship by itself or the manner of dress of the person involved with the accused in the conduct at issue </a:t>
            </a:r>
            <a:r>
              <a:rPr lang="en-US" dirty="0" smtClean="0">
                <a:solidFill>
                  <a:schemeClr val="accent1">
                    <a:lumMod val="75000"/>
                  </a:schemeClr>
                </a:solidFill>
              </a:rPr>
              <a:t>does</a:t>
            </a:r>
            <a:r>
              <a:rPr lang="en-US" dirty="0" smtClean="0"/>
              <a:t> </a:t>
            </a:r>
            <a:r>
              <a:rPr lang="en-US" dirty="0"/>
              <a:t>not constitute consent</a:t>
            </a:r>
            <a:r>
              <a:rPr lang="en-US" dirty="0" smtClean="0"/>
              <a:t>.</a:t>
            </a:r>
          </a:p>
          <a:p>
            <a:pPr marL="0" indent="0">
              <a:buNone/>
            </a:pPr>
            <a:r>
              <a:rPr lang="en-US" dirty="0" smtClean="0"/>
              <a:t>(C) All the surrounding circumstances are to be considered in determining whether a person gave consent.</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57</a:t>
            </a:fld>
            <a:endParaRPr lang="en-US"/>
          </a:p>
        </p:txBody>
      </p:sp>
    </p:spTree>
    <p:extLst>
      <p:ext uri="{BB962C8B-B14F-4D97-AF65-F5344CB8AC3E}">
        <p14:creationId xmlns:p14="http://schemas.microsoft.com/office/powerpoint/2010/main" val="420225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Scope of Threatening or Placing Another Person in Fear</a:t>
            </a:r>
            <a:endParaRPr lang="en-US" dirty="0"/>
          </a:p>
        </p:txBody>
      </p:sp>
      <p:sp>
        <p:nvSpPr>
          <p:cNvPr id="11" name="Content Placeholder 10"/>
          <p:cNvSpPr>
            <a:spLocks noGrp="1"/>
          </p:cNvSpPr>
          <p:nvPr>
            <p:ph idx="1"/>
          </p:nvPr>
        </p:nvSpPr>
        <p:spPr>
          <a:xfrm>
            <a:off x="211014" y="1360111"/>
            <a:ext cx="8800123" cy="5259520"/>
          </a:xfrm>
        </p:spPr>
        <p:txBody>
          <a:bodyPr>
            <a:normAutofit/>
          </a:bodyPr>
          <a:lstStyle/>
          <a:p>
            <a:pPr>
              <a:lnSpc>
                <a:spcPct val="100000"/>
              </a:lnSpc>
              <a:spcBef>
                <a:spcPts val="0"/>
              </a:spcBef>
            </a:pPr>
            <a:r>
              <a:rPr lang="en-US" dirty="0" smtClean="0"/>
              <a:t>Both 120(a) (Rape) and 120(b) (Sexual Assault) criminalize sexual acts committed by “threatening or placing that other person in fear”</a:t>
            </a:r>
          </a:p>
          <a:p>
            <a:pPr>
              <a:lnSpc>
                <a:spcPct val="100000"/>
              </a:lnSpc>
              <a:spcBef>
                <a:spcPts val="0"/>
              </a:spcBef>
            </a:pPr>
            <a:endParaRPr lang="en-US" dirty="0" smtClean="0"/>
          </a:p>
          <a:p>
            <a:pPr>
              <a:lnSpc>
                <a:spcPct val="100000"/>
              </a:lnSpc>
              <a:spcBef>
                <a:spcPts val="0"/>
              </a:spcBef>
            </a:pPr>
            <a:r>
              <a:rPr lang="en-US" dirty="0"/>
              <a:t>Art 120(g)(6</a:t>
            </a:r>
            <a:r>
              <a:rPr lang="en-US" dirty="0" smtClean="0"/>
              <a:t>) defines “threatening or placing that other person in fear” as:  </a:t>
            </a:r>
          </a:p>
          <a:p>
            <a:pPr lvl="1">
              <a:lnSpc>
                <a:spcPct val="100000"/>
              </a:lnSpc>
              <a:spcBef>
                <a:spcPts val="0"/>
              </a:spcBef>
            </a:pPr>
            <a:r>
              <a:rPr lang="en-US" dirty="0" smtClean="0"/>
              <a:t>a communication or action;</a:t>
            </a:r>
          </a:p>
          <a:p>
            <a:pPr lvl="1">
              <a:lnSpc>
                <a:spcPct val="100000"/>
              </a:lnSpc>
              <a:spcBef>
                <a:spcPts val="0"/>
              </a:spcBef>
            </a:pPr>
            <a:r>
              <a:rPr lang="en-US" dirty="0" smtClean="0"/>
              <a:t>that is of sufficient consequence;  </a:t>
            </a:r>
          </a:p>
          <a:p>
            <a:pPr lvl="1">
              <a:lnSpc>
                <a:spcPct val="100000"/>
              </a:lnSpc>
              <a:spcBef>
                <a:spcPts val="0"/>
              </a:spcBef>
            </a:pPr>
            <a:r>
              <a:rPr lang="en-US" dirty="0" smtClean="0"/>
              <a:t>to cause a reasonable fear;</a:t>
            </a:r>
          </a:p>
          <a:p>
            <a:pPr lvl="1">
              <a:lnSpc>
                <a:spcPct val="100000"/>
              </a:lnSpc>
              <a:spcBef>
                <a:spcPts val="0"/>
              </a:spcBef>
            </a:pPr>
            <a:r>
              <a:rPr lang="en-US" dirty="0" smtClean="0"/>
              <a:t>that non-compliance will result in the V or another person </a:t>
            </a:r>
          </a:p>
          <a:p>
            <a:pPr lvl="1">
              <a:lnSpc>
                <a:spcPct val="100000"/>
              </a:lnSpc>
              <a:spcBef>
                <a:spcPts val="0"/>
              </a:spcBef>
            </a:pPr>
            <a:r>
              <a:rPr lang="en-US" dirty="0" smtClean="0"/>
              <a:t>being subjected to the wrongful action contemplated by the communication or action.</a:t>
            </a:r>
          </a:p>
          <a:p>
            <a:pPr>
              <a:lnSpc>
                <a:spcPct val="120000"/>
              </a:lnSpc>
              <a:spcBef>
                <a:spcPts val="0"/>
              </a:spcBef>
            </a:pPr>
            <a:endParaRPr lang="en-US" dirty="0"/>
          </a:p>
        </p:txBody>
      </p:sp>
      <p:sp>
        <p:nvSpPr>
          <p:cNvPr id="7" name="Date Placeholder 6"/>
          <p:cNvSpPr>
            <a:spLocks noGrp="1"/>
          </p:cNvSpPr>
          <p:nvPr>
            <p:ph type="dt" sz="half" idx="10"/>
          </p:nvPr>
        </p:nvSpPr>
        <p:spPr/>
        <p:txBody>
          <a:bodyPr/>
          <a:lstStyle/>
          <a:p>
            <a:r>
              <a:rPr lang="en-US" smtClean="0"/>
              <a:t>As of 3 August 2018</a:t>
            </a:r>
            <a:endParaRPr lang="en-US"/>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58</a:t>
            </a:fld>
            <a:endParaRPr lang="en-US"/>
          </a:p>
        </p:txBody>
      </p:sp>
      <p:sp>
        <p:nvSpPr>
          <p:cNvPr id="12" name="Rectangle 11"/>
          <p:cNvSpPr/>
          <p:nvPr/>
        </p:nvSpPr>
        <p:spPr>
          <a:xfrm>
            <a:off x="6400800" y="1820985"/>
            <a:ext cx="2391508" cy="43766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34402" y="2258646"/>
            <a:ext cx="5403690" cy="460097"/>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97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Scope of Threatening or Placing Another Person in Fear</a:t>
            </a:r>
            <a:endParaRPr lang="en-US" dirty="0"/>
          </a:p>
        </p:txBody>
      </p:sp>
      <p:sp>
        <p:nvSpPr>
          <p:cNvPr id="11" name="Content Placeholder 10"/>
          <p:cNvSpPr>
            <a:spLocks noGrp="1"/>
          </p:cNvSpPr>
          <p:nvPr>
            <p:ph idx="1"/>
          </p:nvPr>
        </p:nvSpPr>
        <p:spPr/>
        <p:txBody>
          <a:bodyPr>
            <a:normAutofit/>
          </a:bodyPr>
          <a:lstStyle/>
          <a:p>
            <a:pPr>
              <a:lnSpc>
                <a:spcPct val="100000"/>
              </a:lnSpc>
              <a:spcBef>
                <a:spcPts val="0"/>
              </a:spcBef>
            </a:pPr>
            <a:r>
              <a:rPr lang="en-US" dirty="0" smtClean="0"/>
              <a:t>MJA 2016 does not change that statutory definition </a:t>
            </a:r>
          </a:p>
          <a:p>
            <a:pPr>
              <a:lnSpc>
                <a:spcPct val="100000"/>
              </a:lnSpc>
              <a:spcBef>
                <a:spcPts val="0"/>
              </a:spcBef>
            </a:pPr>
            <a:endParaRPr lang="en-US" dirty="0" smtClean="0"/>
          </a:p>
          <a:p>
            <a:pPr>
              <a:lnSpc>
                <a:spcPct val="100000"/>
              </a:lnSpc>
              <a:spcBef>
                <a:spcPts val="0"/>
              </a:spcBef>
            </a:pPr>
            <a:r>
              <a:rPr lang="en-US" dirty="0" smtClean="0"/>
              <a:t>However, the President via executive order clarifies that “threatening or placing another person in fear” includes an abuse of rank, position or authority in order to engage in a sexual act or sexual contact</a:t>
            </a:r>
          </a:p>
          <a:p>
            <a:pPr>
              <a:lnSpc>
                <a:spcPct val="120000"/>
              </a:lnSpc>
              <a:spcBef>
                <a:spcPts val="0"/>
              </a:spcBef>
            </a:pPr>
            <a:endParaRPr lang="en-US" dirty="0"/>
          </a:p>
        </p:txBody>
      </p:sp>
      <p:sp>
        <p:nvSpPr>
          <p:cNvPr id="7" name="Date Placeholder 6"/>
          <p:cNvSpPr>
            <a:spLocks noGrp="1"/>
          </p:cNvSpPr>
          <p:nvPr>
            <p:ph type="dt" sz="half" idx="10"/>
          </p:nvPr>
        </p:nvSpPr>
        <p:spPr/>
        <p:txBody>
          <a:bodyPr/>
          <a:lstStyle/>
          <a:p>
            <a:r>
              <a:rPr lang="en-US" smtClean="0"/>
              <a:t>As of 3 August 2018</a:t>
            </a:r>
            <a:endParaRPr lang="en-US"/>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59</a:t>
            </a:fld>
            <a:endParaRPr lang="en-US"/>
          </a:p>
        </p:txBody>
      </p:sp>
    </p:spTree>
    <p:extLst>
      <p:ext uri="{BB962C8B-B14F-4D97-AF65-F5344CB8AC3E}">
        <p14:creationId xmlns:p14="http://schemas.microsoft.com/office/powerpoint/2010/main" val="711993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Migrated </a:t>
            </a:r>
            <a:r>
              <a:rPr lang="en-US" dirty="0" smtClean="0"/>
              <a:t>Article </a:t>
            </a:r>
            <a:r>
              <a:rPr lang="en-US" dirty="0"/>
              <a:t>134 Offenses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1924939499"/>
              </p:ext>
            </p:extLst>
          </p:nvPr>
        </p:nvGraphicFramePr>
        <p:xfrm>
          <a:off x="373282" y="1134683"/>
          <a:ext cx="8437946" cy="5423810"/>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4261">
                <a:tc>
                  <a:txBody>
                    <a:bodyPr/>
                    <a:lstStyle/>
                    <a:p>
                      <a:pPr algn="ctr"/>
                      <a:r>
                        <a:rPr lang="en-US" sz="1400" dirty="0" smtClean="0"/>
                        <a:t>Original Art 134 Offenses</a:t>
                      </a:r>
                      <a:endParaRPr lang="en-US" sz="1400" dirty="0"/>
                    </a:p>
                  </a:txBody>
                  <a:tcPr marL="68580" marR="68580" marT="34290" marB="34290"/>
                </a:tc>
                <a:tc>
                  <a:txBody>
                    <a:bodyPr/>
                    <a:lstStyle/>
                    <a:p>
                      <a:pPr algn="ctr"/>
                      <a:r>
                        <a:rPr lang="en-US" sz="1400" dirty="0" smtClean="0"/>
                        <a:t>New</a:t>
                      </a:r>
                      <a:r>
                        <a:rPr lang="en-US" sz="1400" baseline="0" dirty="0" smtClean="0"/>
                        <a:t> Designation</a:t>
                      </a:r>
                      <a:endParaRPr lang="en-US" sz="1400" dirty="0"/>
                    </a:p>
                  </a:txBody>
                  <a:tcPr marL="68580" marR="68580" marT="34290" marB="34290"/>
                </a:tc>
                <a:extLst>
                  <a:ext uri="{0D108BD9-81ED-4DB2-BD59-A6C34878D82A}">
                    <a16:rowId xmlns:a16="http://schemas.microsoft.com/office/drawing/2014/main" xmlns="" val="10000"/>
                  </a:ext>
                </a:extLst>
              </a:tr>
              <a:tr h="344261">
                <a:tc>
                  <a:txBody>
                    <a:bodyPr/>
                    <a:lstStyle/>
                    <a:p>
                      <a:r>
                        <a:rPr lang="en-US" sz="1400" dirty="0" smtClean="0"/>
                        <a:t>Assault with intent to commit specified</a:t>
                      </a:r>
                      <a:r>
                        <a:rPr lang="en-US" sz="1400" baseline="0" dirty="0" smtClean="0"/>
                        <a:t> offenses</a:t>
                      </a:r>
                      <a:endParaRPr lang="en-US" sz="1400" dirty="0"/>
                    </a:p>
                  </a:txBody>
                  <a:tcPr marL="68580" marR="68580" marT="34290" marB="34290"/>
                </a:tc>
                <a:tc>
                  <a:txBody>
                    <a:bodyPr/>
                    <a:lstStyle/>
                    <a:p>
                      <a:r>
                        <a:rPr lang="en-US" sz="1400" baseline="0" dirty="0" smtClean="0"/>
                        <a:t>Art 128(c) – Assault w/ intent to commit specified offenses</a:t>
                      </a:r>
                      <a:endParaRPr lang="en-US" sz="1400" dirty="0"/>
                    </a:p>
                  </a:txBody>
                  <a:tcPr marL="68580" marR="68580" marT="34290" marB="34290"/>
                </a:tc>
                <a:extLst>
                  <a:ext uri="{0D108BD9-81ED-4DB2-BD59-A6C34878D82A}">
                    <a16:rowId xmlns:a16="http://schemas.microsoft.com/office/drawing/2014/main" xmlns="" val="10001"/>
                  </a:ext>
                </a:extLst>
              </a:tr>
              <a:tr h="344261">
                <a:tc>
                  <a:txBody>
                    <a:bodyPr/>
                    <a:lstStyle/>
                    <a:p>
                      <a:r>
                        <a:rPr lang="en-US" sz="1400" dirty="0" smtClean="0"/>
                        <a:t>Bribery and Graft</a:t>
                      </a:r>
                      <a:endParaRPr lang="en-US" sz="1400" dirty="0"/>
                    </a:p>
                  </a:txBody>
                  <a:tcPr marL="68580" marR="68580" marT="34290" marB="34290"/>
                </a:tc>
                <a:tc>
                  <a:txBody>
                    <a:bodyPr/>
                    <a:lstStyle/>
                    <a:p>
                      <a:r>
                        <a:rPr lang="en-US" sz="1400" dirty="0" smtClean="0"/>
                        <a:t>Bribery – Art</a:t>
                      </a:r>
                      <a:r>
                        <a:rPr lang="en-US" sz="1400" baseline="0" dirty="0" smtClean="0"/>
                        <a:t> 124a; Graft – Art 124b</a:t>
                      </a:r>
                      <a:endParaRPr lang="en-US" sz="1400" dirty="0"/>
                    </a:p>
                  </a:txBody>
                  <a:tcPr marL="68580" marR="68580" marT="34290" marB="34290"/>
                </a:tc>
                <a:extLst>
                  <a:ext uri="{0D108BD9-81ED-4DB2-BD59-A6C34878D82A}">
                    <a16:rowId xmlns:a16="http://schemas.microsoft.com/office/drawing/2014/main" xmlns="" val="10002"/>
                  </a:ext>
                </a:extLst>
              </a:tr>
              <a:tr h="344261">
                <a:tc>
                  <a:txBody>
                    <a:bodyPr/>
                    <a:lstStyle/>
                    <a:p>
                      <a:r>
                        <a:rPr lang="en-US" sz="1400" dirty="0" smtClean="0"/>
                        <a:t>Burning with intent to defraud</a:t>
                      </a:r>
                      <a:endParaRPr lang="en-US" sz="1400" dirty="0"/>
                    </a:p>
                  </a:txBody>
                  <a:tcPr marL="68580" marR="68580" marT="34290" marB="34290"/>
                </a:tc>
                <a:tc>
                  <a:txBody>
                    <a:bodyPr/>
                    <a:lstStyle/>
                    <a:p>
                      <a:r>
                        <a:rPr lang="en-US" sz="1400" dirty="0" smtClean="0"/>
                        <a:t>Art 126(c) – Burning</a:t>
                      </a:r>
                      <a:r>
                        <a:rPr lang="en-US" sz="1400" baseline="0" dirty="0" smtClean="0"/>
                        <a:t> property w/ intent to defraud</a:t>
                      </a:r>
                      <a:endParaRPr lang="en-US" sz="1400" dirty="0"/>
                    </a:p>
                  </a:txBody>
                  <a:tcPr marL="68580" marR="68580" marT="34290" marB="34290"/>
                </a:tc>
                <a:extLst>
                  <a:ext uri="{0D108BD9-81ED-4DB2-BD59-A6C34878D82A}">
                    <a16:rowId xmlns:a16="http://schemas.microsoft.com/office/drawing/2014/main" xmlns="" val="10003"/>
                  </a:ext>
                </a:extLst>
              </a:tr>
              <a:tr h="344261">
                <a:tc>
                  <a:txBody>
                    <a:bodyPr/>
                    <a:lstStyle/>
                    <a:p>
                      <a:r>
                        <a:rPr lang="en-US" sz="1400" dirty="0" smtClean="0"/>
                        <a:t>Child</a:t>
                      </a:r>
                      <a:r>
                        <a:rPr lang="en-US" sz="1400" baseline="0" dirty="0" smtClean="0"/>
                        <a:t> endangerment</a:t>
                      </a:r>
                      <a:endParaRPr lang="en-US" sz="1400" dirty="0"/>
                    </a:p>
                  </a:txBody>
                  <a:tcPr marL="68580" marR="68580" marT="34290" marB="34290"/>
                </a:tc>
                <a:tc>
                  <a:txBody>
                    <a:bodyPr/>
                    <a:lstStyle/>
                    <a:p>
                      <a:r>
                        <a:rPr lang="en-US" sz="1400" dirty="0" smtClean="0"/>
                        <a:t>Art 119b – Child endangerment</a:t>
                      </a:r>
                      <a:endParaRPr lang="en-US" sz="1400" dirty="0"/>
                    </a:p>
                  </a:txBody>
                  <a:tcPr marL="68580" marR="68580" marT="34290" marB="34290"/>
                </a:tc>
                <a:extLst>
                  <a:ext uri="{0D108BD9-81ED-4DB2-BD59-A6C34878D82A}">
                    <a16:rowId xmlns:a16="http://schemas.microsoft.com/office/drawing/2014/main" xmlns="" val="10004"/>
                  </a:ext>
                </a:extLst>
              </a:tr>
              <a:tr h="344261">
                <a:tc>
                  <a:txBody>
                    <a:bodyPr/>
                    <a:lstStyle/>
                    <a:p>
                      <a:r>
                        <a:rPr lang="en-US" sz="1400" dirty="0" smtClean="0"/>
                        <a:t>Correctional custody-offenses against</a:t>
                      </a:r>
                      <a:endParaRPr lang="en-US" sz="1400" dirty="0"/>
                    </a:p>
                  </a:txBody>
                  <a:tcPr marL="68580" marR="68580" marT="34290" marB="34290"/>
                </a:tc>
                <a:tc>
                  <a:txBody>
                    <a:bodyPr/>
                    <a:lstStyle/>
                    <a:p>
                      <a:r>
                        <a:rPr lang="en-US" sz="1400" dirty="0" smtClean="0"/>
                        <a:t>Art 87b – Offenses against correctional custody and restriction</a:t>
                      </a:r>
                      <a:endParaRPr lang="en-US" sz="1400" dirty="0"/>
                    </a:p>
                  </a:txBody>
                  <a:tcPr marL="68580" marR="68580" marT="34290" marB="34290"/>
                </a:tc>
                <a:extLst>
                  <a:ext uri="{0D108BD9-81ED-4DB2-BD59-A6C34878D82A}">
                    <a16:rowId xmlns:a16="http://schemas.microsoft.com/office/drawing/2014/main" xmlns="" val="10005"/>
                  </a:ext>
                </a:extLst>
              </a:tr>
              <a:tr h="344261">
                <a:tc>
                  <a:txBody>
                    <a:bodyPr/>
                    <a:lstStyle/>
                    <a:p>
                      <a:r>
                        <a:rPr lang="en-US" sz="1400" dirty="0" smtClean="0"/>
                        <a:t>Drinking liquor w/ prisoner</a:t>
                      </a:r>
                      <a:endParaRPr lang="en-US" sz="1400" dirty="0"/>
                    </a:p>
                  </a:txBody>
                  <a:tcPr marL="68580" marR="68580" marT="34290" marB="34290"/>
                </a:tc>
                <a:tc>
                  <a:txBody>
                    <a:bodyPr/>
                    <a:lstStyle/>
                    <a:p>
                      <a:r>
                        <a:rPr lang="en-US" sz="1400" dirty="0" smtClean="0"/>
                        <a:t>Art 96(b) (Drinking</a:t>
                      </a:r>
                      <a:r>
                        <a:rPr lang="en-US" sz="1400" baseline="0" dirty="0" smtClean="0"/>
                        <a:t> w/ prisoner)</a:t>
                      </a:r>
                      <a:endParaRPr lang="en-US" sz="1400" dirty="0"/>
                    </a:p>
                  </a:txBody>
                  <a:tcPr marL="68580" marR="68580" marT="34290" marB="34290"/>
                </a:tc>
                <a:extLst>
                  <a:ext uri="{0D108BD9-81ED-4DB2-BD59-A6C34878D82A}">
                    <a16:rowId xmlns:a16="http://schemas.microsoft.com/office/drawing/2014/main" xmlns="" val="10006"/>
                  </a:ext>
                </a:extLst>
              </a:tr>
              <a:tr h="344261">
                <a:tc>
                  <a:txBody>
                    <a:bodyPr/>
                    <a:lstStyle/>
                    <a:p>
                      <a:r>
                        <a:rPr lang="en-US" sz="1400" dirty="0" smtClean="0"/>
                        <a:t>Drunk prisoner</a:t>
                      </a:r>
                      <a:endParaRPr lang="en-US" sz="1400" dirty="0"/>
                    </a:p>
                  </a:txBody>
                  <a:tcPr marL="68580" marR="68580" marT="34290" marB="34290"/>
                </a:tc>
                <a:tc>
                  <a:txBody>
                    <a:bodyPr/>
                    <a:lstStyle/>
                    <a:p>
                      <a:r>
                        <a:rPr lang="en-US" sz="1400" dirty="0" smtClean="0"/>
                        <a:t>Art 112(c) – Drunk prisoner</a:t>
                      </a:r>
                      <a:endParaRPr lang="en-US" sz="1400" dirty="0"/>
                    </a:p>
                  </a:txBody>
                  <a:tcPr marL="68580" marR="68580" marT="34290" marB="34290"/>
                </a:tc>
                <a:extLst>
                  <a:ext uri="{0D108BD9-81ED-4DB2-BD59-A6C34878D82A}">
                    <a16:rowId xmlns:a16="http://schemas.microsoft.com/office/drawing/2014/main" xmlns="" val="10007"/>
                  </a:ext>
                </a:extLst>
              </a:tr>
              <a:tr h="344261">
                <a:tc>
                  <a:txBody>
                    <a:bodyPr/>
                    <a:lstStyle/>
                    <a:p>
                      <a:r>
                        <a:rPr lang="en-US" sz="1400" dirty="0" smtClean="0"/>
                        <a:t>Drunkenness-incapacitation</a:t>
                      </a:r>
                      <a:r>
                        <a:rPr lang="en-US" sz="1400" baseline="0" dirty="0" smtClean="0"/>
                        <a:t> thru wrongful indulgence in liquor or any drug</a:t>
                      </a:r>
                      <a:endParaRPr lang="en-US" sz="1400" dirty="0"/>
                    </a:p>
                  </a:txBody>
                  <a:tcPr marL="68580" marR="68580" marT="34290" marB="34290"/>
                </a:tc>
                <a:tc>
                  <a:txBody>
                    <a:bodyPr/>
                    <a:lstStyle/>
                    <a:p>
                      <a:r>
                        <a:rPr lang="en-US" sz="1400" dirty="0" smtClean="0"/>
                        <a:t>Art 112(b) – Incapacitation for duty from drunkenness or drug</a:t>
                      </a:r>
                      <a:r>
                        <a:rPr lang="en-US" sz="1400" baseline="0" dirty="0" smtClean="0"/>
                        <a:t> use</a:t>
                      </a:r>
                      <a:endParaRPr lang="en-US" sz="1400" dirty="0"/>
                    </a:p>
                  </a:txBody>
                  <a:tcPr marL="68580" marR="68580" marT="34290" marB="34290"/>
                </a:tc>
                <a:extLst>
                  <a:ext uri="{0D108BD9-81ED-4DB2-BD59-A6C34878D82A}">
                    <a16:rowId xmlns:a16="http://schemas.microsoft.com/office/drawing/2014/main" xmlns="" val="10008"/>
                  </a:ext>
                </a:extLst>
              </a:tr>
              <a:tr h="344261">
                <a:tc>
                  <a:txBody>
                    <a:bodyPr/>
                    <a:lstStyle/>
                    <a:p>
                      <a:r>
                        <a:rPr lang="en-US" sz="1400" dirty="0" smtClean="0"/>
                        <a:t>False</a:t>
                      </a:r>
                      <a:r>
                        <a:rPr lang="en-US" sz="1400" baseline="0" dirty="0" smtClean="0"/>
                        <a:t> or unauthorized pass offenses</a:t>
                      </a:r>
                      <a:endParaRPr lang="en-US" sz="1400" dirty="0"/>
                    </a:p>
                  </a:txBody>
                  <a:tcPr marL="68580" marR="68580" marT="34290" marB="34290"/>
                </a:tc>
                <a:tc>
                  <a:txBody>
                    <a:bodyPr/>
                    <a:lstStyle/>
                    <a:p>
                      <a:r>
                        <a:rPr lang="en-US" sz="1400" dirty="0" smtClean="0"/>
                        <a:t>Art 105a – False or</a:t>
                      </a:r>
                      <a:r>
                        <a:rPr lang="en-US" sz="1400" baseline="0" dirty="0" smtClean="0"/>
                        <a:t> unauthorized pass offenses</a:t>
                      </a:r>
                      <a:endParaRPr lang="en-US" sz="1400" dirty="0"/>
                    </a:p>
                  </a:txBody>
                  <a:tcPr marL="68580" marR="68580" marT="34290" marB="34290"/>
                </a:tc>
                <a:extLst>
                  <a:ext uri="{0D108BD9-81ED-4DB2-BD59-A6C34878D82A}">
                    <a16:rowId xmlns:a16="http://schemas.microsoft.com/office/drawing/2014/main" xmlns="" val="10009"/>
                  </a:ext>
                </a:extLst>
              </a:tr>
              <a:tr h="344261">
                <a:tc>
                  <a:txBody>
                    <a:bodyPr/>
                    <a:lstStyle/>
                    <a:p>
                      <a:r>
                        <a:rPr lang="en-US" sz="1400" dirty="0" smtClean="0"/>
                        <a:t>False pretenses</a:t>
                      </a:r>
                      <a:r>
                        <a:rPr lang="en-US" sz="1400" baseline="0" dirty="0" smtClean="0"/>
                        <a:t>, obtaining services under</a:t>
                      </a:r>
                      <a:endParaRPr lang="en-US" sz="1400" dirty="0"/>
                    </a:p>
                  </a:txBody>
                  <a:tcPr marL="68580" marR="68580" marT="34290" marB="34290"/>
                </a:tc>
                <a:tc>
                  <a:txBody>
                    <a:bodyPr/>
                    <a:lstStyle/>
                    <a:p>
                      <a:r>
                        <a:rPr lang="en-US" sz="1400" dirty="0" smtClean="0"/>
                        <a:t>Art 121b – False pretenses to obtain services</a:t>
                      </a:r>
                      <a:endParaRPr lang="en-US" sz="1400" dirty="0"/>
                    </a:p>
                  </a:txBody>
                  <a:tcPr marL="68580" marR="68580" marT="34290" marB="34290"/>
                </a:tc>
                <a:extLst>
                  <a:ext uri="{0D108BD9-81ED-4DB2-BD59-A6C34878D82A}">
                    <a16:rowId xmlns:a16="http://schemas.microsoft.com/office/drawing/2014/main" xmlns="" val="10010"/>
                  </a:ext>
                </a:extLst>
              </a:tr>
              <a:tr h="344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False swearing</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107(b) – False</a:t>
                      </a:r>
                      <a:r>
                        <a:rPr lang="en-US" sz="1400" baseline="0" dirty="0" smtClean="0"/>
                        <a:t> swearing</a:t>
                      </a:r>
                      <a:r>
                        <a:rPr lang="en-US" sz="1400" dirty="0" smtClean="0"/>
                        <a:t>  </a:t>
                      </a:r>
                    </a:p>
                  </a:txBody>
                  <a:tcPr marL="68580" marR="68580" marT="34290" marB="34290"/>
                </a:tc>
                <a:extLst>
                  <a:ext uri="{0D108BD9-81ED-4DB2-BD59-A6C34878D82A}">
                    <a16:rowId xmlns:a16="http://schemas.microsoft.com/office/drawing/2014/main" xmlns="" val="10011"/>
                  </a:ext>
                </a:extLst>
              </a:tr>
              <a:tr h="344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Firearm, discharging – willfully, under such circumstances as to endanger human</a:t>
                      </a:r>
                      <a:r>
                        <a:rPr lang="en-US" sz="1400" baseline="0" dirty="0" smtClean="0"/>
                        <a:t> life</a:t>
                      </a:r>
                      <a:endParaRPr lang="en-US" sz="14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Art 114(c) – Firearm discharge, endangering human life</a:t>
                      </a:r>
                    </a:p>
                  </a:txBody>
                  <a:tcPr marL="68580" marR="68580" marT="34290" marB="34290"/>
                </a:tc>
                <a:extLst>
                  <a:ext uri="{0D108BD9-81ED-4DB2-BD59-A6C34878D82A}">
                    <a16:rowId xmlns:a16="http://schemas.microsoft.com/office/drawing/2014/main" xmlns="" val="10012"/>
                  </a:ext>
                </a:extLst>
              </a:tr>
              <a:tr h="3442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Fleeing scene of accident</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111 –</a:t>
                      </a:r>
                      <a:r>
                        <a:rPr lang="en-US" sz="1400" baseline="0" dirty="0" smtClean="0"/>
                        <a:t> Leaving scene of vehicle accident</a:t>
                      </a:r>
                      <a:endParaRPr lang="en-US" sz="1400" dirty="0" smtClean="0"/>
                    </a:p>
                  </a:txBody>
                  <a:tcPr marL="68580" marR="68580" marT="34290" marB="34290"/>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1129326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Scope of Threatening or Placing Another Person in Fear</a:t>
            </a:r>
            <a:endParaRPr lang="en-US" dirty="0"/>
          </a:p>
        </p:txBody>
      </p:sp>
      <p:sp>
        <p:nvSpPr>
          <p:cNvPr id="11" name="Content Placeholder 10"/>
          <p:cNvSpPr>
            <a:spLocks noGrp="1"/>
          </p:cNvSpPr>
          <p:nvPr>
            <p:ph idx="1"/>
          </p:nvPr>
        </p:nvSpPr>
        <p:spPr/>
        <p:txBody>
          <a:bodyPr>
            <a:normAutofit fontScale="70000" lnSpcReduction="20000"/>
          </a:bodyPr>
          <a:lstStyle/>
          <a:p>
            <a:pPr>
              <a:lnSpc>
                <a:spcPct val="120000"/>
              </a:lnSpc>
              <a:spcBef>
                <a:spcPts val="0"/>
              </a:spcBef>
            </a:pPr>
            <a:r>
              <a:rPr lang="en-US" dirty="0" smtClean="0"/>
              <a:t>Annex II, para. 60c(4):  The </a:t>
            </a:r>
            <a:r>
              <a:rPr lang="en-US" dirty="0"/>
              <a:t>phrase “wrongful action” within Article 120(g)(6</a:t>
            </a:r>
            <a:r>
              <a:rPr lang="en-US" dirty="0" smtClean="0"/>
              <a:t>) (defining “threatening or placing that other person in fear”) includes an abuse </a:t>
            </a:r>
            <a:r>
              <a:rPr lang="en-US" dirty="0"/>
              <a:t>of military rank, position, or authority in order </a:t>
            </a:r>
            <a:r>
              <a:rPr lang="en-US" dirty="0" smtClean="0"/>
              <a:t>to engage </a:t>
            </a:r>
            <a:r>
              <a:rPr lang="en-US" dirty="0"/>
              <a:t>in a sexual act or sexual contact with a victim. This includes, but is not limited to, </a:t>
            </a:r>
            <a:r>
              <a:rPr lang="en-US" dirty="0" smtClean="0"/>
              <a:t>threats to </a:t>
            </a:r>
            <a:r>
              <a:rPr lang="en-US" dirty="0"/>
              <a:t>initiate an adverse personnel action unless the victim submits to the accused’s </a:t>
            </a:r>
            <a:r>
              <a:rPr lang="en-US" dirty="0" smtClean="0"/>
              <a:t>requested sexual </a:t>
            </a:r>
            <a:r>
              <a:rPr lang="en-US" dirty="0"/>
              <a:t>act or contact; and threats to withhold a favorable personnel action unless the </a:t>
            </a:r>
            <a:r>
              <a:rPr lang="en-US" dirty="0" smtClean="0"/>
              <a:t>victim submits </a:t>
            </a:r>
            <a:r>
              <a:rPr lang="en-US" dirty="0"/>
              <a:t>to the accused’s requested sexual act or sexual contact. </a:t>
            </a:r>
            <a:endParaRPr lang="en-US" dirty="0" smtClean="0"/>
          </a:p>
          <a:p>
            <a:pPr marL="0" indent="0">
              <a:lnSpc>
                <a:spcPct val="120000"/>
              </a:lnSpc>
              <a:spcBef>
                <a:spcPts val="0"/>
              </a:spcBef>
              <a:buNone/>
            </a:pPr>
            <a:endParaRPr lang="en-US" dirty="0" smtClean="0"/>
          </a:p>
          <a:p>
            <a:pPr>
              <a:lnSpc>
                <a:spcPct val="120000"/>
              </a:lnSpc>
              <a:spcBef>
                <a:spcPts val="0"/>
              </a:spcBef>
            </a:pPr>
            <a:r>
              <a:rPr lang="en-US" dirty="0" smtClean="0"/>
              <a:t>Superiority </a:t>
            </a:r>
            <a:r>
              <a:rPr lang="en-US" dirty="0"/>
              <a:t>in rank is a factor </a:t>
            </a:r>
            <a:r>
              <a:rPr lang="en-US" dirty="0" smtClean="0"/>
              <a:t>in, but </a:t>
            </a:r>
            <a:r>
              <a:rPr lang="en-US" dirty="0"/>
              <a:t>not dispositive of, whether a reasonable person in the position of the victim would fear </a:t>
            </a:r>
            <a:r>
              <a:rPr lang="en-US" dirty="0" smtClean="0"/>
              <a:t>that his </a:t>
            </a:r>
            <a:r>
              <a:rPr lang="en-US" dirty="0"/>
              <a:t>or her noncompliance with the accused’s desired sexual act or sexual contact would result </a:t>
            </a:r>
            <a:r>
              <a:rPr lang="en-US" dirty="0" smtClean="0"/>
              <a:t>in the </a:t>
            </a:r>
            <a:r>
              <a:rPr lang="en-US" dirty="0"/>
              <a:t>threatened wrongful action contemplated by the communication or action.</a:t>
            </a:r>
          </a:p>
        </p:txBody>
      </p:sp>
      <p:sp>
        <p:nvSpPr>
          <p:cNvPr id="7" name="Date Placeholder 6"/>
          <p:cNvSpPr>
            <a:spLocks noGrp="1"/>
          </p:cNvSpPr>
          <p:nvPr>
            <p:ph type="dt" sz="half" idx="10"/>
          </p:nvPr>
        </p:nvSpPr>
        <p:spPr/>
        <p:txBody>
          <a:bodyPr/>
          <a:lstStyle/>
          <a:p>
            <a:r>
              <a:rPr lang="en-US" smtClean="0"/>
              <a:t>As of 3 August 2018</a:t>
            </a:r>
            <a:endParaRPr lang="en-US"/>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60</a:t>
            </a:fld>
            <a:endParaRPr lang="en-US"/>
          </a:p>
        </p:txBody>
      </p:sp>
      <p:sp>
        <p:nvSpPr>
          <p:cNvPr id="14" name="Rectangle 13"/>
          <p:cNvSpPr/>
          <p:nvPr/>
        </p:nvSpPr>
        <p:spPr>
          <a:xfrm>
            <a:off x="577277" y="4125592"/>
            <a:ext cx="5685411" cy="347018"/>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7277" y="2043112"/>
            <a:ext cx="7510393" cy="31368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77278" y="2356794"/>
            <a:ext cx="4690048" cy="295919"/>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207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128 – Assault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marL="0" indent="0">
              <a:buNone/>
            </a:pPr>
            <a:r>
              <a:rPr lang="en-US" dirty="0" smtClean="0"/>
              <a:t>128(a):  any person subject to this chapter who </a:t>
            </a:r>
            <a:r>
              <a:rPr lang="en-US" dirty="0" smtClean="0">
                <a:solidFill>
                  <a:srgbClr val="FF0000"/>
                </a:solidFill>
              </a:rPr>
              <a:t>attempts or offers with unlawful force or violence to do bodily harm to another person, whether or not the attempt or offer is consummated, is guilty of assault</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marL="0" indent="0">
              <a:buNone/>
            </a:pPr>
            <a:r>
              <a:rPr lang="en-US" dirty="0" smtClean="0"/>
              <a:t>128(a):  any person subject to this chapter who, </a:t>
            </a:r>
            <a:r>
              <a:rPr lang="en-US" dirty="0" smtClean="0">
                <a:solidFill>
                  <a:srgbClr val="0070C0"/>
                </a:solidFill>
              </a:rPr>
              <a:t>unlawfully and with force or violence</a:t>
            </a:r>
          </a:p>
          <a:p>
            <a:pPr marL="457200" indent="-457200">
              <a:buAutoNum type="arabicParenBoth"/>
            </a:pPr>
            <a:r>
              <a:rPr lang="en-US" dirty="0" smtClean="0">
                <a:solidFill>
                  <a:srgbClr val="0070C0"/>
                </a:solidFill>
              </a:rPr>
              <a:t>Attempts to do bodily harm to another person;</a:t>
            </a:r>
          </a:p>
          <a:p>
            <a:pPr marL="457200" indent="-457200">
              <a:buAutoNum type="arabicParenBoth"/>
            </a:pPr>
            <a:r>
              <a:rPr lang="en-US" dirty="0" smtClean="0">
                <a:solidFill>
                  <a:srgbClr val="0070C0"/>
                </a:solidFill>
              </a:rPr>
              <a:t>Offers to do bodily harm to another person; or</a:t>
            </a:r>
          </a:p>
          <a:p>
            <a:pPr marL="457200" indent="-457200">
              <a:buAutoNum type="arabicParenBoth"/>
            </a:pPr>
            <a:r>
              <a:rPr lang="en-US" dirty="0" smtClean="0">
                <a:solidFill>
                  <a:srgbClr val="0070C0"/>
                </a:solidFill>
              </a:rPr>
              <a:t>Does bodily harm to another person;</a:t>
            </a:r>
          </a:p>
          <a:p>
            <a:pPr marL="0" indent="0">
              <a:buNone/>
            </a:pPr>
            <a:r>
              <a:rPr lang="en-US" dirty="0" smtClean="0"/>
              <a:t>is guilty of assault</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61</a:t>
            </a:fld>
            <a:endParaRPr lang="en-US"/>
          </a:p>
        </p:txBody>
      </p:sp>
    </p:spTree>
    <p:extLst>
      <p:ext uri="{BB962C8B-B14F-4D97-AF65-F5344CB8AC3E}">
        <p14:creationId xmlns:p14="http://schemas.microsoft.com/office/powerpoint/2010/main" val="298939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128 – Aggravated Assault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marL="0" indent="0">
              <a:buNone/>
            </a:pPr>
            <a:r>
              <a:rPr lang="en-US" dirty="0" smtClean="0"/>
              <a:t>128(b) – any person subject to this chapter who</a:t>
            </a:r>
          </a:p>
          <a:p>
            <a:pPr marL="457200" indent="-457200">
              <a:buAutoNum type="arabicParenBoth"/>
            </a:pPr>
            <a:r>
              <a:rPr lang="en-US" dirty="0" smtClean="0">
                <a:solidFill>
                  <a:srgbClr val="FF0000"/>
                </a:solidFill>
              </a:rPr>
              <a:t>Commits an assault with a </a:t>
            </a:r>
            <a:r>
              <a:rPr lang="en-US" dirty="0" smtClean="0"/>
              <a:t>dangerous weapon </a:t>
            </a:r>
            <a:r>
              <a:rPr lang="en-US" dirty="0" smtClean="0">
                <a:solidFill>
                  <a:srgbClr val="FF0000"/>
                </a:solidFill>
              </a:rPr>
              <a:t>or other means or force likely to produce death or grievous bodily harm</a:t>
            </a:r>
            <a:r>
              <a:rPr lang="en-US" dirty="0" smtClean="0"/>
              <a:t>; or</a:t>
            </a:r>
          </a:p>
          <a:p>
            <a:pPr marL="457200" indent="-457200">
              <a:buAutoNum type="arabicParenBoth"/>
            </a:pPr>
            <a:r>
              <a:rPr lang="en-US" dirty="0" smtClean="0">
                <a:solidFill>
                  <a:srgbClr val="FF0000"/>
                </a:solidFill>
              </a:rPr>
              <a:t>Commits an assault and intentionally </a:t>
            </a:r>
            <a:r>
              <a:rPr lang="en-US" dirty="0" smtClean="0"/>
              <a:t>inflicts</a:t>
            </a:r>
            <a:r>
              <a:rPr lang="en-US" dirty="0" smtClean="0">
                <a:solidFill>
                  <a:srgbClr val="FF0000"/>
                </a:solidFill>
              </a:rPr>
              <a:t> </a:t>
            </a:r>
            <a:r>
              <a:rPr lang="en-US" dirty="0" smtClean="0"/>
              <a:t>grievous bodily harm </a:t>
            </a:r>
            <a:r>
              <a:rPr lang="en-US" dirty="0" smtClean="0">
                <a:solidFill>
                  <a:srgbClr val="FF0000"/>
                </a:solidFill>
              </a:rPr>
              <a:t>with or without a weapon</a:t>
            </a:r>
            <a:r>
              <a:rPr lang="en-US" dirty="0" smtClean="0"/>
              <a:t> </a:t>
            </a:r>
          </a:p>
          <a:p>
            <a:pPr marL="0" indent="0">
              <a:buNone/>
            </a:pPr>
            <a:r>
              <a:rPr lang="en-US" dirty="0" smtClean="0"/>
              <a:t>is guilty of aggravated assault</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marL="0" indent="0">
              <a:buNone/>
            </a:pPr>
            <a:r>
              <a:rPr lang="en-US" dirty="0" smtClean="0"/>
              <a:t>128(b): any person subject to this chapter,</a:t>
            </a:r>
          </a:p>
          <a:p>
            <a:pPr marL="457200" indent="-457200">
              <a:buAutoNum type="arabicParenBoth"/>
            </a:pPr>
            <a:r>
              <a:rPr lang="en-US" dirty="0">
                <a:solidFill>
                  <a:srgbClr val="0070C0"/>
                </a:solidFill>
              </a:rPr>
              <a:t>W</a:t>
            </a:r>
            <a:r>
              <a:rPr lang="en-US" dirty="0" smtClean="0">
                <a:solidFill>
                  <a:srgbClr val="0070C0"/>
                </a:solidFill>
              </a:rPr>
              <a:t>ho, with </a:t>
            </a:r>
            <a:r>
              <a:rPr lang="en-US" dirty="0" smtClean="0">
                <a:solidFill>
                  <a:schemeClr val="accent1">
                    <a:lumMod val="75000"/>
                  </a:schemeClr>
                </a:solidFill>
              </a:rPr>
              <a:t>intent to do bodily harm, offers to do bodily harm with a </a:t>
            </a:r>
            <a:r>
              <a:rPr lang="en-US" dirty="0" smtClean="0"/>
              <a:t>dangerous weapon</a:t>
            </a:r>
            <a:r>
              <a:rPr lang="en-US" dirty="0" smtClean="0">
                <a:solidFill>
                  <a:schemeClr val="accent1">
                    <a:lumMod val="75000"/>
                  </a:schemeClr>
                </a:solidFill>
              </a:rPr>
              <a:t>; or</a:t>
            </a:r>
          </a:p>
          <a:p>
            <a:pPr marL="457200" indent="-457200">
              <a:buAutoNum type="arabicParenBoth"/>
            </a:pPr>
            <a:r>
              <a:rPr lang="en-US" dirty="0" smtClean="0">
                <a:solidFill>
                  <a:schemeClr val="accent1">
                    <a:lumMod val="75000"/>
                  </a:schemeClr>
                </a:solidFill>
              </a:rPr>
              <a:t>Who, in committing an assault</a:t>
            </a:r>
            <a:r>
              <a:rPr lang="en-US" dirty="0" smtClean="0"/>
              <a:t>, inflicts </a:t>
            </a:r>
            <a:r>
              <a:rPr lang="en-US" dirty="0" smtClean="0">
                <a:solidFill>
                  <a:srgbClr val="0070C0"/>
                </a:solidFill>
              </a:rPr>
              <a:t>substantial bodily harm</a:t>
            </a:r>
            <a:r>
              <a:rPr lang="en-US" dirty="0" smtClean="0"/>
              <a:t>, </a:t>
            </a:r>
            <a:r>
              <a:rPr lang="en-US" dirty="0" smtClean="0">
                <a:solidFill>
                  <a:srgbClr val="0070C0"/>
                </a:solidFill>
              </a:rPr>
              <a:t>or</a:t>
            </a:r>
            <a:r>
              <a:rPr lang="en-US" dirty="0" smtClean="0"/>
              <a:t> grievous bodily harm </a:t>
            </a:r>
            <a:r>
              <a:rPr lang="en-US" dirty="0" smtClean="0">
                <a:solidFill>
                  <a:srgbClr val="0070C0"/>
                </a:solidFill>
              </a:rPr>
              <a:t>on another person</a:t>
            </a:r>
          </a:p>
          <a:p>
            <a:pPr marL="0" indent="0">
              <a:buNone/>
            </a:pPr>
            <a:r>
              <a:rPr lang="en-US" dirty="0" smtClean="0"/>
              <a:t>is guilty of aggravated assault </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62</a:t>
            </a:fld>
            <a:endParaRPr lang="en-US"/>
          </a:p>
        </p:txBody>
      </p:sp>
      <p:sp>
        <p:nvSpPr>
          <p:cNvPr id="2" name="TextBox 1"/>
          <p:cNvSpPr txBox="1"/>
          <p:nvPr/>
        </p:nvSpPr>
        <p:spPr>
          <a:xfrm>
            <a:off x="274919" y="3388251"/>
            <a:ext cx="8566053" cy="2585323"/>
          </a:xfrm>
          <a:prstGeom prst="rect">
            <a:avLst/>
          </a:prstGeom>
          <a:solidFill>
            <a:schemeClr val="bg1"/>
          </a:solidFill>
          <a:ln w="19050">
            <a:solidFill>
              <a:srgbClr val="FF0000"/>
            </a:solidFill>
          </a:ln>
        </p:spPr>
        <p:txBody>
          <a:bodyPr wrap="square" rtlCol="0">
            <a:spAutoFit/>
          </a:bodyPr>
          <a:lstStyle/>
          <a:p>
            <a:r>
              <a:rPr lang="en-US" sz="2400" dirty="0" smtClean="0"/>
              <a:t>Substantial Bodily Harm means bodily injury that involves:</a:t>
            </a:r>
          </a:p>
          <a:p>
            <a:pPr marL="400050" indent="-400050">
              <a:buAutoNum type="romanLcParenBoth"/>
            </a:pPr>
            <a:r>
              <a:rPr lang="en-US" sz="2400" dirty="0" smtClean="0"/>
              <a:t>Temporary but substantial disfigurement, or</a:t>
            </a:r>
          </a:p>
          <a:p>
            <a:pPr marL="400050" indent="-400050">
              <a:buAutoNum type="romanLcParenBoth"/>
            </a:pPr>
            <a:r>
              <a:rPr lang="en-US" sz="2400" dirty="0" smtClean="0"/>
              <a:t>Temporary but substantial loss or impairment of </a:t>
            </a:r>
          </a:p>
          <a:p>
            <a:r>
              <a:rPr lang="en-US" sz="2400" dirty="0" smtClean="0"/>
              <a:t>        function of any bodily member, organ, or mental faculty</a:t>
            </a:r>
          </a:p>
          <a:p>
            <a:endParaRPr lang="en-US" sz="2400" dirty="0"/>
          </a:p>
          <a:p>
            <a:r>
              <a:rPr lang="en-US" sz="2400" dirty="0" smtClean="0"/>
              <a:t>“Middle tier” of harm adopted from 18 USC 113(b)(1) </a:t>
            </a:r>
          </a:p>
          <a:p>
            <a:r>
              <a:rPr lang="en-US" dirty="0" smtClean="0"/>
              <a:t> </a:t>
            </a:r>
            <a:endParaRPr lang="en-US" dirty="0"/>
          </a:p>
        </p:txBody>
      </p:sp>
    </p:spTree>
    <p:extLst>
      <p:ext uri="{BB962C8B-B14F-4D97-AF65-F5344CB8AC3E}">
        <p14:creationId xmlns:p14="http://schemas.microsoft.com/office/powerpoint/2010/main" val="297571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Art 128 – Dangerous Weapon</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r>
              <a:rPr lang="en-US" dirty="0" smtClean="0"/>
              <a:t>A weapon is dangerous when used in a manner </a:t>
            </a:r>
            <a:r>
              <a:rPr lang="en-US" dirty="0" smtClean="0">
                <a:solidFill>
                  <a:srgbClr val="FF0000"/>
                </a:solidFill>
              </a:rPr>
              <a:t>likely to produce death or grievous bodily harm</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smtClean="0"/>
              <a:t>A </a:t>
            </a:r>
            <a:r>
              <a:rPr lang="en-US" dirty="0"/>
              <a:t>weapon is dangerous when used in a manner </a:t>
            </a:r>
            <a:r>
              <a:rPr lang="en-US" dirty="0">
                <a:solidFill>
                  <a:srgbClr val="0070C0"/>
                </a:solidFill>
              </a:rPr>
              <a:t>capable of inflicting death or grievous bodily harm</a:t>
            </a:r>
            <a:r>
              <a:rPr lang="en-US" dirty="0"/>
              <a:t>. What constitutes a dangerous weapon depends not on the nature of the object itself but on its capacity, given the manner of its use, to kill or inflict grievous bodily harm</a:t>
            </a:r>
          </a:p>
          <a:p>
            <a:pPr marL="0" indent="0">
              <a:lnSpc>
                <a:spcPct val="100000"/>
              </a:lnSpc>
              <a:spcBef>
                <a:spcPts val="0"/>
              </a:spcBef>
              <a:buNone/>
            </a:pPr>
            <a:endParaRPr lang="en-US" dirty="0"/>
          </a:p>
          <a:p>
            <a:pPr>
              <a:lnSpc>
                <a:spcPct val="100000"/>
              </a:lnSpc>
              <a:spcBef>
                <a:spcPts val="0"/>
              </a:spcBef>
            </a:pPr>
            <a:r>
              <a:rPr lang="en-US" dirty="0"/>
              <a:t>Ex:  fists, elbows, teeth, feet, etc.</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63</a:t>
            </a:fld>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6551" y="1166813"/>
            <a:ext cx="4514850" cy="5372100"/>
          </a:xfrm>
          <a:prstGeom prst="rect">
            <a:avLst/>
          </a:prstGeom>
        </p:spPr>
      </p:pic>
    </p:spTree>
    <p:extLst>
      <p:ext uri="{BB962C8B-B14F-4D97-AF65-F5344CB8AC3E}">
        <p14:creationId xmlns:p14="http://schemas.microsoft.com/office/powerpoint/2010/main" val="3431541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2"/>
                                        </p:tgtEl>
                                        <p:attrNameLst>
                                          <p:attrName>ppt_x</p:attrName>
                                        </p:attrNameLst>
                                      </p:cBhvr>
                                      <p:tavLst>
                                        <p:tav tm="0">
                                          <p:val>
                                            <p:strVal val="ppt_x"/>
                                          </p:val>
                                        </p:tav>
                                        <p:tav tm="100000">
                                          <p:val>
                                            <p:strVal val="ppt_x"/>
                                          </p:val>
                                        </p:tav>
                                      </p:tavLst>
                                    </p:anim>
                                    <p:anim calcmode="lin" valueType="num">
                                      <p:cBhvr additive="base">
                                        <p:cTn id="13" dur="500"/>
                                        <p:tgtEl>
                                          <p:spTgt spid="2"/>
                                        </p:tgtEl>
                                        <p:attrNameLst>
                                          <p:attrName>ppt_y</p:attrName>
                                        </p:attrNameLst>
                                      </p:cBhvr>
                                      <p:tavLst>
                                        <p:tav tm="0">
                                          <p:val>
                                            <p:strVal val="ppt_y"/>
                                          </p:val>
                                        </p:tav>
                                        <p:tav tm="100000">
                                          <p:val>
                                            <p:strVal val="1+ppt_h/2"/>
                                          </p:val>
                                        </p:tav>
                                      </p:tavLst>
                                    </p:anim>
                                    <p:set>
                                      <p:cBhvr>
                                        <p:cTn id="14" dur="1" fill="hold">
                                          <p:stCondLst>
                                            <p:cond delay="4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Sentence Enhancements</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r>
              <a:rPr lang="en-US" dirty="0" smtClean="0"/>
              <a:t>Assault consummated by battery upon child under 16:  DD, 2 years</a:t>
            </a:r>
          </a:p>
          <a:p>
            <a:endParaRPr lang="en-US" dirty="0" smtClean="0"/>
          </a:p>
          <a:p>
            <a:endParaRPr lang="en-US" dirty="0"/>
          </a:p>
          <a:p>
            <a:r>
              <a:rPr lang="en-US" dirty="0" err="1" smtClean="0"/>
              <a:t>Agg</a:t>
            </a:r>
            <a:r>
              <a:rPr lang="en-US" dirty="0" smtClean="0"/>
              <a:t> assault w/ dangerous weapon </a:t>
            </a:r>
            <a:r>
              <a:rPr lang="en-US" dirty="0" smtClean="0">
                <a:solidFill>
                  <a:srgbClr val="FF0000"/>
                </a:solidFill>
              </a:rPr>
              <a:t>or other means or force likely to produce death/GBH </a:t>
            </a:r>
            <a:r>
              <a:rPr lang="en-US" dirty="0" smtClean="0"/>
              <a:t>when committed on a child under 16:  DD, 5 </a:t>
            </a:r>
            <a:r>
              <a:rPr lang="en-US" dirty="0" err="1" smtClean="0"/>
              <a:t>yrs</a:t>
            </a:r>
            <a:endParaRPr lang="en-US" dirty="0" smtClean="0"/>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smtClean="0"/>
              <a:t>Assault consummated by battery upon child under 16</a:t>
            </a:r>
            <a:r>
              <a:rPr lang="en-US" dirty="0" smtClean="0">
                <a:solidFill>
                  <a:srgbClr val="0070C0"/>
                </a:solidFill>
              </a:rPr>
              <a:t>, spouse, intimate partner, or immediate family member:  </a:t>
            </a:r>
            <a:r>
              <a:rPr lang="en-US" dirty="0" smtClean="0"/>
              <a:t>DD, 2 years</a:t>
            </a:r>
          </a:p>
          <a:p>
            <a:pPr>
              <a:lnSpc>
                <a:spcPct val="100000"/>
              </a:lnSpc>
              <a:spcBef>
                <a:spcPts val="0"/>
              </a:spcBef>
            </a:pPr>
            <a:r>
              <a:rPr lang="en-US" dirty="0" err="1" smtClean="0"/>
              <a:t>Agg</a:t>
            </a:r>
            <a:r>
              <a:rPr lang="en-US" dirty="0" smtClean="0"/>
              <a:t> assault w/ dangerous weapon when committed on child under 16, </a:t>
            </a:r>
            <a:r>
              <a:rPr lang="en-US" dirty="0" smtClean="0">
                <a:solidFill>
                  <a:srgbClr val="0070C0"/>
                </a:solidFill>
              </a:rPr>
              <a:t>spouse, intimate partner, immediate family member</a:t>
            </a:r>
            <a:r>
              <a:rPr lang="en-US" dirty="0" smtClean="0"/>
              <a:t>: DD, 5 years</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64</a:t>
            </a:fld>
            <a:endParaRPr lang="en-US"/>
          </a:p>
        </p:txBody>
      </p:sp>
    </p:spTree>
    <p:extLst>
      <p:ext uri="{BB962C8B-B14F-4D97-AF65-F5344CB8AC3E}">
        <p14:creationId xmlns:p14="http://schemas.microsoft.com/office/powerpoint/2010/main" val="133986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Sentence Enhancements</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smtClean="0"/>
          </a:p>
          <a:p>
            <a:r>
              <a:rPr lang="en-US" dirty="0" err="1" smtClean="0"/>
              <a:t>Agg</a:t>
            </a:r>
            <a:r>
              <a:rPr lang="en-US" dirty="0" smtClean="0"/>
              <a:t> assault where GBH </a:t>
            </a:r>
            <a:r>
              <a:rPr lang="en-US" dirty="0" smtClean="0">
                <a:solidFill>
                  <a:srgbClr val="FF0000"/>
                </a:solidFill>
              </a:rPr>
              <a:t>intentionally</a:t>
            </a:r>
            <a:r>
              <a:rPr lang="en-US" dirty="0" smtClean="0"/>
              <a:t> inflicted on child under 16:  DD, 8 years </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err="1" smtClean="0">
                <a:solidFill>
                  <a:srgbClr val="0070C0"/>
                </a:solidFill>
              </a:rPr>
              <a:t>Agg</a:t>
            </a:r>
            <a:r>
              <a:rPr lang="en-US" dirty="0" smtClean="0">
                <a:solidFill>
                  <a:srgbClr val="0070C0"/>
                </a:solidFill>
              </a:rPr>
              <a:t> assault in which substantial bodily harm inflicted</a:t>
            </a:r>
          </a:p>
          <a:p>
            <a:pPr lvl="1">
              <a:lnSpc>
                <a:spcPct val="100000"/>
              </a:lnSpc>
              <a:spcBef>
                <a:spcPts val="0"/>
              </a:spcBef>
            </a:pPr>
            <a:r>
              <a:rPr lang="en-US" dirty="0" smtClean="0">
                <a:solidFill>
                  <a:srgbClr val="0070C0"/>
                </a:solidFill>
              </a:rPr>
              <a:t>w/ loaded firearm: DD, 8 </a:t>
            </a:r>
            <a:r>
              <a:rPr lang="en-US" dirty="0" err="1" smtClean="0">
                <a:solidFill>
                  <a:srgbClr val="0070C0"/>
                </a:solidFill>
              </a:rPr>
              <a:t>yrs</a:t>
            </a:r>
            <a:endParaRPr lang="en-US" dirty="0" smtClean="0">
              <a:solidFill>
                <a:srgbClr val="0070C0"/>
              </a:solidFill>
            </a:endParaRPr>
          </a:p>
          <a:p>
            <a:pPr lvl="1">
              <a:lnSpc>
                <a:spcPct val="100000"/>
              </a:lnSpc>
              <a:spcBef>
                <a:spcPts val="0"/>
              </a:spcBef>
            </a:pPr>
            <a:r>
              <a:rPr lang="en-US" dirty="0" smtClean="0">
                <a:solidFill>
                  <a:srgbClr val="0070C0"/>
                </a:solidFill>
              </a:rPr>
              <a:t>Child under 16, spouse, intimate partner, immediate family member: DD, 6 </a:t>
            </a:r>
            <a:r>
              <a:rPr lang="en-US" dirty="0" err="1" smtClean="0">
                <a:solidFill>
                  <a:srgbClr val="0070C0"/>
                </a:solidFill>
              </a:rPr>
              <a:t>yrs</a:t>
            </a:r>
            <a:endParaRPr lang="en-US" dirty="0" smtClean="0">
              <a:solidFill>
                <a:srgbClr val="0070C0"/>
              </a:solidFill>
            </a:endParaRPr>
          </a:p>
          <a:p>
            <a:pPr lvl="1">
              <a:lnSpc>
                <a:spcPct val="100000"/>
              </a:lnSpc>
              <a:spcBef>
                <a:spcPts val="0"/>
              </a:spcBef>
            </a:pPr>
            <a:r>
              <a:rPr lang="en-US" dirty="0" smtClean="0">
                <a:solidFill>
                  <a:srgbClr val="0070C0"/>
                </a:solidFill>
              </a:rPr>
              <a:t>Other cases:  DD, 3 </a:t>
            </a:r>
            <a:r>
              <a:rPr lang="en-US" dirty="0" err="1" smtClean="0">
                <a:solidFill>
                  <a:srgbClr val="0070C0"/>
                </a:solidFill>
              </a:rPr>
              <a:t>yrs</a:t>
            </a:r>
            <a:endParaRPr lang="en-US" dirty="0" smtClean="0">
              <a:solidFill>
                <a:srgbClr val="0070C0"/>
              </a:solidFill>
            </a:endParaRPr>
          </a:p>
          <a:p>
            <a:pPr>
              <a:lnSpc>
                <a:spcPct val="100000"/>
              </a:lnSpc>
              <a:spcBef>
                <a:spcPts val="0"/>
              </a:spcBef>
            </a:pPr>
            <a:endParaRPr lang="en-US" dirty="0" smtClean="0"/>
          </a:p>
          <a:p>
            <a:pPr>
              <a:lnSpc>
                <a:spcPct val="100000"/>
              </a:lnSpc>
              <a:spcBef>
                <a:spcPts val="0"/>
              </a:spcBef>
            </a:pPr>
            <a:r>
              <a:rPr lang="en-US" dirty="0" err="1" smtClean="0"/>
              <a:t>Agg</a:t>
            </a:r>
            <a:r>
              <a:rPr lang="en-US" dirty="0" smtClean="0"/>
              <a:t> assault in which GBH inflicted on child under 16, </a:t>
            </a:r>
            <a:r>
              <a:rPr lang="en-US" dirty="0" smtClean="0">
                <a:solidFill>
                  <a:srgbClr val="0070C0"/>
                </a:solidFill>
              </a:rPr>
              <a:t>spouse, intimate partner, immediate family member</a:t>
            </a:r>
            <a:r>
              <a:rPr lang="en-US" dirty="0" smtClean="0"/>
              <a:t>:  DD, 8 years</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65</a:t>
            </a:fld>
            <a:endParaRPr lang="en-US"/>
          </a:p>
        </p:txBody>
      </p:sp>
    </p:spTree>
    <p:extLst>
      <p:ext uri="{BB962C8B-B14F-4D97-AF65-F5344CB8AC3E}">
        <p14:creationId xmlns:p14="http://schemas.microsoft.com/office/powerpoint/2010/main" val="242593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Art 128(c) – Assault w/ Intent</a:t>
            </a:r>
            <a:br>
              <a:rPr lang="en-US" dirty="0" smtClean="0"/>
            </a:br>
            <a:r>
              <a:rPr lang="en-US" dirty="0" smtClean="0"/>
              <a:t>(Migrated from Art 134)</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r>
              <a:rPr lang="en-US" dirty="0" smtClean="0"/>
              <a:t>Assault with intent to commit murder, voluntary manslaughter, rape, robbery, </a:t>
            </a:r>
            <a:r>
              <a:rPr lang="en-US" dirty="0" smtClean="0">
                <a:solidFill>
                  <a:srgbClr val="FF0000"/>
                </a:solidFill>
              </a:rPr>
              <a:t>forcible sodomy</a:t>
            </a:r>
            <a:r>
              <a:rPr lang="en-US" dirty="0" smtClean="0"/>
              <a:t>, arson, burglary, or </a:t>
            </a:r>
            <a:r>
              <a:rPr lang="en-US" dirty="0" smtClean="0">
                <a:solidFill>
                  <a:srgbClr val="FF0000"/>
                </a:solidFill>
              </a:rPr>
              <a:t>housebreaking</a:t>
            </a: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smtClean="0"/>
              <a:t>Assault with intent to commit murder, voluntary manslaughter, rape, </a:t>
            </a:r>
            <a:r>
              <a:rPr lang="en-US" dirty="0" smtClean="0">
                <a:solidFill>
                  <a:srgbClr val="0070C0"/>
                </a:solidFill>
              </a:rPr>
              <a:t>sexual assault, rape of a child, sexual assault of a child</a:t>
            </a:r>
            <a:r>
              <a:rPr lang="en-US" dirty="0" smtClean="0"/>
              <a:t>, robbery, arson, burglary, and </a:t>
            </a:r>
            <a:r>
              <a:rPr lang="en-US" dirty="0" smtClean="0">
                <a:solidFill>
                  <a:srgbClr val="0070C0"/>
                </a:solidFill>
              </a:rPr>
              <a:t>kidnapping</a:t>
            </a:r>
            <a:endParaRPr lang="en-US" dirty="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66</a:t>
            </a:fld>
            <a:endParaRPr lang="en-US"/>
          </a:p>
        </p:txBody>
      </p:sp>
    </p:spTree>
    <p:extLst>
      <p:ext uri="{BB962C8B-B14F-4D97-AF65-F5344CB8AC3E}">
        <p14:creationId xmlns:p14="http://schemas.microsoft.com/office/powerpoint/2010/main" val="95439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129 - Burglary</a:t>
            </a:r>
            <a:endParaRPr lang="en-US" dirty="0"/>
          </a:p>
        </p:txBody>
      </p:sp>
      <p:sp>
        <p:nvSpPr>
          <p:cNvPr id="3" name="Content Placeholder 2"/>
          <p:cNvSpPr>
            <a:spLocks noGrp="1"/>
          </p:cNvSpPr>
          <p:nvPr>
            <p:ph idx="1"/>
          </p:nvPr>
        </p:nvSpPr>
        <p:spPr/>
        <p:txBody>
          <a:bodyPr>
            <a:normAutofit/>
          </a:bodyPr>
          <a:lstStyle/>
          <a:p>
            <a:r>
              <a:rPr lang="en-US" dirty="0" smtClean="0"/>
              <a:t>Renamed “Burglary; unlawful entry”</a:t>
            </a:r>
          </a:p>
          <a:p>
            <a:r>
              <a:rPr lang="en-US" dirty="0" smtClean="0"/>
              <a:t>The offense of Unlawful Entry migrated from Art. 134 to Art 129(b)</a:t>
            </a:r>
          </a:p>
          <a:p>
            <a:pPr lvl="1"/>
            <a:r>
              <a:rPr lang="en-US" dirty="0" smtClean="0"/>
              <a:t>Loses the terminal element</a:t>
            </a:r>
          </a:p>
          <a:p>
            <a:pPr lvl="1"/>
            <a:r>
              <a:rPr lang="en-US" dirty="0" smtClean="0"/>
              <a:t>Otherwise no substantive changes</a:t>
            </a:r>
          </a:p>
          <a:p>
            <a:r>
              <a:rPr lang="en-US" dirty="0" smtClean="0"/>
              <a:t>Art 130 Housebreaking elements incorporated into newly defined offense of Burglary; Housebreaking as an individual offense is deleted</a:t>
            </a:r>
          </a:p>
          <a:p>
            <a:pPr marL="457200" lvl="1" indent="0">
              <a:buNone/>
            </a:pP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67</a:t>
            </a:fld>
            <a:endParaRPr lang="en-US"/>
          </a:p>
        </p:txBody>
      </p:sp>
    </p:spTree>
    <p:extLst>
      <p:ext uri="{BB962C8B-B14F-4D97-AF65-F5344CB8AC3E}">
        <p14:creationId xmlns:p14="http://schemas.microsoft.com/office/powerpoint/2010/main" val="17924528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55350" y="165652"/>
            <a:ext cx="7132320" cy="788829"/>
          </a:xfrm>
        </p:spPr>
        <p:txBody>
          <a:bodyPr/>
          <a:lstStyle/>
          <a:p>
            <a:r>
              <a:rPr lang="en-US" dirty="0" smtClean="0"/>
              <a:t>Art 129 – Burglary;</a:t>
            </a:r>
            <a:br>
              <a:rPr lang="en-US" dirty="0" smtClean="0"/>
            </a:br>
            <a:r>
              <a:rPr lang="en-US" dirty="0" smtClean="0"/>
              <a:t>Unlawful entry</a:t>
            </a:r>
            <a:endParaRPr lang="en-US" dirty="0"/>
          </a:p>
        </p:txBody>
      </p:sp>
      <p:sp>
        <p:nvSpPr>
          <p:cNvPr id="3" name="Content Placeholder 2"/>
          <p:cNvSpPr>
            <a:spLocks noGrp="1"/>
          </p:cNvSpPr>
          <p:nvPr>
            <p:ph idx="1"/>
          </p:nvPr>
        </p:nvSpPr>
        <p:spPr/>
        <p:txBody>
          <a:bodyPr>
            <a:normAutofit/>
          </a:bodyPr>
          <a:lstStyle/>
          <a:p>
            <a:r>
              <a:rPr lang="en-US" dirty="0"/>
              <a:t>Burglary no longer limited to only breaking and entering </a:t>
            </a:r>
            <a:r>
              <a:rPr lang="en-US" dirty="0" smtClean="0"/>
              <a:t>into a “dwelling house” during the nighttime where </a:t>
            </a:r>
            <a:r>
              <a:rPr lang="en-US" dirty="0"/>
              <a:t>the Accused intends to </a:t>
            </a:r>
            <a:r>
              <a:rPr lang="en-US" dirty="0" smtClean="0"/>
              <a:t>commit an offense under Art 118/128</a:t>
            </a:r>
          </a:p>
          <a:p>
            <a:pPr marL="0" indent="0">
              <a:buNone/>
            </a:pPr>
            <a:endParaRPr lang="en-US" dirty="0"/>
          </a:p>
          <a:p>
            <a:r>
              <a:rPr lang="en-US" dirty="0" smtClean="0"/>
              <a:t>Burglary now covers any </a:t>
            </a:r>
            <a:r>
              <a:rPr lang="en-US" dirty="0"/>
              <a:t>breaking and entering</a:t>
            </a:r>
          </a:p>
          <a:p>
            <a:pPr lvl="1"/>
            <a:r>
              <a:rPr lang="en-US" dirty="0"/>
              <a:t>Into any building or structure of another</a:t>
            </a:r>
          </a:p>
          <a:p>
            <a:pPr lvl="1"/>
            <a:r>
              <a:rPr lang="en-US" dirty="0"/>
              <a:t>At any time of the day or night </a:t>
            </a:r>
          </a:p>
          <a:p>
            <a:pPr lvl="1"/>
            <a:r>
              <a:rPr lang="en-US" dirty="0"/>
              <a:t>With intent to commit </a:t>
            </a:r>
            <a:r>
              <a:rPr lang="en-US" dirty="0" smtClean="0"/>
              <a:t>a UCMJ offense</a:t>
            </a:r>
            <a:endParaRPr lang="en-US" dirty="0"/>
          </a:p>
          <a:p>
            <a:pPr marL="457200" lvl="1" indent="0">
              <a:buNone/>
            </a:pP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68</a:t>
            </a:fld>
            <a:endParaRPr lang="en-US"/>
          </a:p>
        </p:txBody>
      </p:sp>
      <p:sp>
        <p:nvSpPr>
          <p:cNvPr id="7" name="TextBox 6"/>
          <p:cNvSpPr txBox="1"/>
          <p:nvPr/>
        </p:nvSpPr>
        <p:spPr>
          <a:xfrm>
            <a:off x="212669" y="1432860"/>
            <a:ext cx="8729812" cy="3785652"/>
          </a:xfrm>
          <a:prstGeom prst="rect">
            <a:avLst/>
          </a:prstGeom>
          <a:solidFill>
            <a:schemeClr val="bg1"/>
          </a:solidFill>
          <a:ln w="19050">
            <a:solidFill>
              <a:srgbClr val="FF0000"/>
            </a:solidFill>
          </a:ln>
        </p:spPr>
        <p:txBody>
          <a:bodyPr wrap="square" rtlCol="0">
            <a:spAutoFit/>
          </a:bodyPr>
          <a:lstStyle/>
          <a:p>
            <a:r>
              <a:rPr lang="en-US" sz="2400" dirty="0" smtClean="0"/>
              <a:t>Building includes room, shop, store, office, or apartment in a </a:t>
            </a:r>
            <a:r>
              <a:rPr lang="en-US" sz="2400" dirty="0"/>
              <a:t> </a:t>
            </a:r>
            <a:r>
              <a:rPr lang="en-US" sz="2400" dirty="0" smtClean="0"/>
              <a:t>building.</a:t>
            </a:r>
          </a:p>
          <a:p>
            <a:endParaRPr lang="en-US" sz="2400" dirty="0" smtClean="0"/>
          </a:p>
          <a:p>
            <a:r>
              <a:rPr lang="en-US" sz="2400" dirty="0" smtClean="0"/>
              <a:t>Structure refers only to those structures that are in the nature of a building or dwelling. Examples are a stateroom, hold, or other compartment of a vessel, an inhabitable trailer, an enclosed truck or freight car, a tent, and a houseboat.</a:t>
            </a:r>
          </a:p>
          <a:p>
            <a:endParaRPr lang="en-US" sz="2400" dirty="0" smtClean="0"/>
          </a:p>
          <a:p>
            <a:r>
              <a:rPr lang="en-US" sz="2400" dirty="0" smtClean="0"/>
              <a:t>Not necessary that the building or structure be in use at the time of the entry.</a:t>
            </a:r>
            <a:endParaRPr lang="en-US" sz="2400" dirty="0"/>
          </a:p>
        </p:txBody>
      </p:sp>
    </p:spTree>
    <p:extLst>
      <p:ext uri="{BB962C8B-B14F-4D97-AF65-F5344CB8AC3E}">
        <p14:creationId xmlns:p14="http://schemas.microsoft.com/office/powerpoint/2010/main" val="2374503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377479"/>
            <a:ext cx="7471422" cy="448286"/>
          </a:xfrm>
        </p:spPr>
        <p:txBody>
          <a:bodyPr/>
          <a:lstStyle/>
          <a:p>
            <a:r>
              <a:rPr lang="en-US" dirty="0" smtClean="0"/>
              <a:t>Art 129:  Burglary; Unlawful Entry</a:t>
            </a:r>
            <a:endParaRPr lang="en-US" dirty="0"/>
          </a:p>
        </p:txBody>
      </p:sp>
      <p:sp>
        <p:nvSpPr>
          <p:cNvPr id="8" name="Text Placeholder 7"/>
          <p:cNvSpPr>
            <a:spLocks noGrp="1"/>
          </p:cNvSpPr>
          <p:nvPr>
            <p:ph type="body" idx="1"/>
          </p:nvPr>
        </p:nvSpPr>
        <p:spPr>
          <a:xfrm>
            <a:off x="465590" y="101978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468073"/>
            <a:ext cx="4223264" cy="4996227"/>
          </a:xfrm>
        </p:spPr>
        <p:txBody>
          <a:bodyPr>
            <a:normAutofit/>
          </a:bodyPr>
          <a:lstStyle/>
          <a:p>
            <a:pPr>
              <a:lnSpc>
                <a:spcPct val="100000"/>
              </a:lnSpc>
              <a:spcBef>
                <a:spcPts val="0"/>
              </a:spcBef>
            </a:pPr>
            <a:r>
              <a:rPr lang="en-US" sz="2700" dirty="0" smtClean="0"/>
              <a:t>Any person subject to this chapter who, with intent to commit an offense </a:t>
            </a:r>
            <a:r>
              <a:rPr lang="en-US" sz="2700" dirty="0" smtClean="0">
                <a:solidFill>
                  <a:srgbClr val="FF0000"/>
                </a:solidFill>
              </a:rPr>
              <a:t>punishable under Art 118 or 128 </a:t>
            </a:r>
            <a:r>
              <a:rPr lang="en-US" sz="2700" dirty="0" smtClean="0"/>
              <a:t>breaks and enters</a:t>
            </a:r>
            <a:r>
              <a:rPr lang="en-US" sz="2700" dirty="0" smtClean="0">
                <a:solidFill>
                  <a:srgbClr val="FF0000"/>
                </a:solidFill>
              </a:rPr>
              <a:t>,</a:t>
            </a:r>
            <a:r>
              <a:rPr lang="en-US" sz="2700" dirty="0" smtClean="0"/>
              <a:t> </a:t>
            </a:r>
            <a:r>
              <a:rPr lang="en-US" sz="2700" dirty="0" smtClean="0">
                <a:solidFill>
                  <a:srgbClr val="FF0000"/>
                </a:solidFill>
              </a:rPr>
              <a:t>in the nighttime,</a:t>
            </a:r>
            <a:r>
              <a:rPr lang="en-US" sz="2700" dirty="0" smtClean="0"/>
              <a:t> the </a:t>
            </a:r>
            <a:r>
              <a:rPr lang="en-US" sz="2700" dirty="0" smtClean="0">
                <a:solidFill>
                  <a:srgbClr val="FF0000"/>
                </a:solidFill>
              </a:rPr>
              <a:t>dwelling house</a:t>
            </a:r>
            <a:r>
              <a:rPr lang="en-US" sz="2700" dirty="0" smtClean="0"/>
              <a:t> of another, </a:t>
            </a:r>
            <a:r>
              <a:rPr lang="en-US" sz="2700" dirty="0" smtClean="0">
                <a:solidFill>
                  <a:srgbClr val="FF0000"/>
                </a:solidFill>
              </a:rPr>
              <a:t>is guilty of burglary</a:t>
            </a:r>
            <a:endParaRPr lang="en-US" sz="2700" dirty="0">
              <a:solidFill>
                <a:srgbClr val="FF0000"/>
              </a:solidFill>
            </a:endParaRPr>
          </a:p>
          <a:p>
            <a:endParaRPr lang="en-US" dirty="0" smtClean="0">
              <a:solidFill>
                <a:srgbClr val="0070C0"/>
              </a:solidFill>
            </a:endParaRPr>
          </a:p>
        </p:txBody>
      </p:sp>
      <p:sp>
        <p:nvSpPr>
          <p:cNvPr id="10" name="Text Placeholder 9"/>
          <p:cNvSpPr>
            <a:spLocks noGrp="1"/>
          </p:cNvSpPr>
          <p:nvPr>
            <p:ph type="body" sz="quarter" idx="3"/>
          </p:nvPr>
        </p:nvSpPr>
        <p:spPr>
          <a:xfrm>
            <a:off x="4629150" y="101978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468074"/>
            <a:ext cx="4400550" cy="4996226"/>
          </a:xfrm>
        </p:spPr>
        <p:txBody>
          <a:bodyPr>
            <a:normAutofit/>
          </a:bodyPr>
          <a:lstStyle/>
          <a:p>
            <a:pPr marL="514350" indent="-514350">
              <a:lnSpc>
                <a:spcPct val="100000"/>
              </a:lnSpc>
              <a:spcBef>
                <a:spcPts val="0"/>
              </a:spcBef>
              <a:buFont typeface="+mj-lt"/>
              <a:buAutoNum type="alphaLcParenR"/>
            </a:pPr>
            <a:r>
              <a:rPr lang="en-US" sz="2800" dirty="0" smtClean="0"/>
              <a:t>Any person subject to this chapter who, with intent to commit an offense </a:t>
            </a:r>
            <a:r>
              <a:rPr lang="en-US" sz="2800" dirty="0" smtClean="0">
                <a:solidFill>
                  <a:srgbClr val="0070C0"/>
                </a:solidFill>
              </a:rPr>
              <a:t>under this chapter</a:t>
            </a:r>
            <a:r>
              <a:rPr lang="en-US" sz="2800" dirty="0" smtClean="0"/>
              <a:t>, breaks and enters the </a:t>
            </a:r>
            <a:r>
              <a:rPr lang="en-US" sz="2800" dirty="0" smtClean="0">
                <a:solidFill>
                  <a:srgbClr val="0070C0"/>
                </a:solidFill>
              </a:rPr>
              <a:t>building or structure</a:t>
            </a:r>
            <a:r>
              <a:rPr lang="en-US" sz="2800" dirty="0" smtClean="0"/>
              <a:t> of another </a:t>
            </a:r>
            <a:r>
              <a:rPr lang="en-US" sz="2800" dirty="0" smtClean="0">
                <a:solidFill>
                  <a:srgbClr val="0070C0"/>
                </a:solidFill>
              </a:rPr>
              <a:t>shall be punished as a court-martial may direct</a:t>
            </a:r>
          </a:p>
          <a:p>
            <a:pPr marL="0" indent="0">
              <a:lnSpc>
                <a:spcPct val="100000"/>
              </a:lnSpc>
              <a:spcBef>
                <a:spcPts val="0"/>
              </a:spcBef>
              <a:buNone/>
            </a:pPr>
            <a:endParaRPr lang="en-US" sz="2800" dirty="0" smtClean="0">
              <a:solidFill>
                <a:srgbClr val="0070C0"/>
              </a:solidFill>
            </a:endParaRPr>
          </a:p>
          <a:p>
            <a:endParaRPr lang="en-US" dirty="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69</a:t>
            </a:fld>
            <a:endParaRPr lang="en-US" dirty="0"/>
          </a:p>
        </p:txBody>
      </p:sp>
    </p:spTree>
    <p:extLst>
      <p:ext uri="{BB962C8B-B14F-4D97-AF65-F5344CB8AC3E}">
        <p14:creationId xmlns:p14="http://schemas.microsoft.com/office/powerpoint/2010/main" val="3511658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Migrated Article 134 Offenses</a:t>
            </a:r>
            <a:endParaRPr lang="en-US" dirty="0"/>
          </a:p>
        </p:txBody>
      </p:sp>
      <p:sp>
        <p:nvSpPr>
          <p:cNvPr id="3" name="Date Placeholder 2"/>
          <p:cNvSpPr>
            <a:spLocks noGrp="1"/>
          </p:cNvSpPr>
          <p:nvPr>
            <p:ph type="dt" sz="half" idx="10"/>
          </p:nvPr>
        </p:nvSpPr>
        <p:spPr/>
        <p:txBody>
          <a:bodyPr/>
          <a:lstStyle/>
          <a:p>
            <a:r>
              <a:rPr lang="en-US" smtClean="0"/>
              <a:t>As of 3 August 2018</a:t>
            </a:r>
            <a:endParaRPr lang="en-US"/>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7</a:t>
            </a:fld>
            <a:endParaRPr lang="en-US"/>
          </a:p>
        </p:txBody>
      </p:sp>
      <p:graphicFrame>
        <p:nvGraphicFramePr>
          <p:cNvPr id="6" name="Content Placeholder 6"/>
          <p:cNvGraphicFramePr>
            <a:graphicFrameLocks/>
          </p:cNvGraphicFramePr>
          <p:nvPr>
            <p:extLst>
              <p:ext uri="{D42A27DB-BD31-4B8C-83A1-F6EECF244321}">
                <p14:modId xmlns:p14="http://schemas.microsoft.com/office/powerpoint/2010/main" val="2472159520"/>
              </p:ext>
            </p:extLst>
          </p:nvPr>
        </p:nvGraphicFramePr>
        <p:xfrm>
          <a:off x="373282" y="1326771"/>
          <a:ext cx="8437946" cy="5174529"/>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34483">
                <a:tc>
                  <a:txBody>
                    <a:bodyPr/>
                    <a:lstStyle/>
                    <a:p>
                      <a:pPr algn="ctr"/>
                      <a:r>
                        <a:rPr lang="en-US" sz="1400" dirty="0" smtClean="0"/>
                        <a:t>Original Art 134 Offenses</a:t>
                      </a:r>
                      <a:endParaRPr lang="en-US" sz="1400" dirty="0"/>
                    </a:p>
                  </a:txBody>
                  <a:tcPr marL="68580" marR="68580" marT="34290" marB="34290"/>
                </a:tc>
                <a:tc>
                  <a:txBody>
                    <a:bodyPr/>
                    <a:lstStyle/>
                    <a:p>
                      <a:pPr algn="ctr"/>
                      <a:r>
                        <a:rPr lang="en-US" sz="1400" dirty="0" smtClean="0"/>
                        <a:t>New</a:t>
                      </a:r>
                      <a:r>
                        <a:rPr lang="en-US" sz="1400" baseline="0" dirty="0" smtClean="0"/>
                        <a:t> Designation</a:t>
                      </a:r>
                      <a:endParaRPr lang="en-US" sz="1400" dirty="0"/>
                    </a:p>
                  </a:txBody>
                  <a:tcPr marL="68580" marR="68580" marT="34290" marB="34290"/>
                </a:tc>
                <a:extLst>
                  <a:ext uri="{0D108BD9-81ED-4DB2-BD59-A6C34878D82A}">
                    <a16:rowId xmlns:a16="http://schemas.microsoft.com/office/drawing/2014/main" xmlns="" val="10000"/>
                  </a:ext>
                </a:extLst>
              </a:tr>
              <a:tr h="586791">
                <a:tc>
                  <a:txBody>
                    <a:bodyPr/>
                    <a:lstStyle/>
                    <a:p>
                      <a:r>
                        <a:rPr lang="en-US" sz="1400" dirty="0" smtClean="0"/>
                        <a:t>Impersonating a commissioned, warrant, noncommissioned or petty</a:t>
                      </a:r>
                      <a:r>
                        <a:rPr lang="en-US" sz="1400" baseline="0" dirty="0" smtClean="0"/>
                        <a:t> officer, or agent or official</a:t>
                      </a:r>
                      <a:endParaRPr lang="en-US" sz="1400" dirty="0"/>
                    </a:p>
                  </a:txBody>
                  <a:tcPr marL="68580" marR="68580" marT="34290" marB="34290"/>
                </a:tc>
                <a:tc>
                  <a:txBody>
                    <a:bodyPr/>
                    <a:lstStyle/>
                    <a:p>
                      <a:r>
                        <a:rPr lang="en-US" sz="1400" dirty="0" smtClean="0"/>
                        <a:t>Art 106 – Impersonation of officer, noncommissioned or petty officer, or agent or official</a:t>
                      </a:r>
                      <a:endParaRPr lang="en-US" sz="1400" dirty="0"/>
                    </a:p>
                  </a:txBody>
                  <a:tcPr marL="68580" marR="68580" marT="34290" marB="34290"/>
                </a:tc>
                <a:extLst>
                  <a:ext uri="{0D108BD9-81ED-4DB2-BD59-A6C34878D82A}">
                    <a16:rowId xmlns:a16="http://schemas.microsoft.com/office/drawing/2014/main" xmlns="" val="10001"/>
                  </a:ext>
                </a:extLst>
              </a:tr>
              <a:tr h="334483">
                <a:tc>
                  <a:txBody>
                    <a:bodyPr/>
                    <a:lstStyle/>
                    <a:p>
                      <a:r>
                        <a:rPr lang="en-US" sz="1400" dirty="0" smtClean="0"/>
                        <a:t>Jumping from a vessel into the water</a:t>
                      </a:r>
                      <a:endParaRPr lang="en-US" sz="1400" dirty="0"/>
                    </a:p>
                  </a:txBody>
                  <a:tcPr marL="68580" marR="68580" marT="34290" marB="34290"/>
                </a:tc>
                <a:tc>
                  <a:txBody>
                    <a:bodyPr/>
                    <a:lstStyle/>
                    <a:p>
                      <a:r>
                        <a:rPr lang="en-US" sz="1400" dirty="0" smtClean="0"/>
                        <a:t>Art 87(b) – Jumping from vessel into the water</a:t>
                      </a:r>
                      <a:endParaRPr lang="en-US" sz="1400" dirty="0"/>
                    </a:p>
                  </a:txBody>
                  <a:tcPr marL="68580" marR="68580" marT="34290" marB="34290"/>
                </a:tc>
                <a:extLst>
                  <a:ext uri="{0D108BD9-81ED-4DB2-BD59-A6C34878D82A}">
                    <a16:rowId xmlns:a16="http://schemas.microsoft.com/office/drawing/2014/main" xmlns="" val="10002"/>
                  </a:ext>
                </a:extLst>
              </a:tr>
              <a:tr h="334483">
                <a:tc>
                  <a:txBody>
                    <a:bodyPr/>
                    <a:lstStyle/>
                    <a:p>
                      <a:r>
                        <a:rPr lang="en-US" sz="1400" dirty="0" smtClean="0">
                          <a:solidFill>
                            <a:schemeClr val="tx1"/>
                          </a:solidFill>
                        </a:rPr>
                        <a:t>Kidnapping</a:t>
                      </a:r>
                      <a:endParaRPr lang="en-US" sz="1400" dirty="0">
                        <a:solidFill>
                          <a:schemeClr val="tx1"/>
                        </a:solidFill>
                      </a:endParaRPr>
                    </a:p>
                  </a:txBody>
                  <a:tcPr marL="68580" marR="68580" marT="34290" marB="34290"/>
                </a:tc>
                <a:tc>
                  <a:txBody>
                    <a:bodyPr/>
                    <a:lstStyle/>
                    <a:p>
                      <a:r>
                        <a:rPr lang="en-US" sz="1400" dirty="0" smtClean="0">
                          <a:solidFill>
                            <a:schemeClr val="tx1"/>
                          </a:solidFill>
                        </a:rPr>
                        <a:t>Art 125 – Kidnapping </a:t>
                      </a:r>
                      <a:endParaRPr lang="en-US" sz="1400" dirty="0">
                        <a:solidFill>
                          <a:schemeClr val="tx1"/>
                        </a:solidFill>
                      </a:endParaRPr>
                    </a:p>
                  </a:txBody>
                  <a:tcPr marL="68580" marR="68580" marT="34290" marB="34290"/>
                </a:tc>
                <a:extLst>
                  <a:ext uri="{0D108BD9-81ED-4DB2-BD59-A6C34878D82A}">
                    <a16:rowId xmlns:a16="http://schemas.microsoft.com/office/drawing/2014/main" xmlns="" val="10003"/>
                  </a:ext>
                </a:extLst>
              </a:tr>
              <a:tr h="334483">
                <a:tc>
                  <a:txBody>
                    <a:bodyPr/>
                    <a:lstStyle/>
                    <a:p>
                      <a:r>
                        <a:rPr lang="en-US" sz="1400" dirty="0" smtClean="0"/>
                        <a:t>Mail:  taking, opening, secreting, destroying, stealing</a:t>
                      </a:r>
                      <a:endParaRPr lang="en-US" sz="1400" dirty="0"/>
                    </a:p>
                  </a:txBody>
                  <a:tcPr marL="68580" marR="68580" marT="34290" marB="34290"/>
                </a:tc>
                <a:tc>
                  <a:txBody>
                    <a:bodyPr/>
                    <a:lstStyle/>
                    <a:p>
                      <a:r>
                        <a:rPr lang="en-US" sz="1400" dirty="0" smtClean="0"/>
                        <a:t>Art 109a – Mail</a:t>
                      </a:r>
                      <a:r>
                        <a:rPr lang="en-US" sz="1400" baseline="0" dirty="0" smtClean="0"/>
                        <a:t> matter:  wrongful taking, opening, etc.</a:t>
                      </a:r>
                      <a:endParaRPr lang="en-US" sz="1400" dirty="0"/>
                    </a:p>
                  </a:txBody>
                  <a:tcPr marL="68580" marR="68580" marT="34290" marB="34290"/>
                </a:tc>
                <a:extLst>
                  <a:ext uri="{0D108BD9-81ED-4DB2-BD59-A6C34878D82A}">
                    <a16:rowId xmlns:a16="http://schemas.microsoft.com/office/drawing/2014/main" xmlns="" val="10004"/>
                  </a:ext>
                </a:extLst>
              </a:tr>
              <a:tr h="334483">
                <a:tc>
                  <a:txBody>
                    <a:bodyPr/>
                    <a:lstStyle/>
                    <a:p>
                      <a:r>
                        <a:rPr lang="en-US" sz="1400" dirty="0" smtClean="0"/>
                        <a:t>Mails:  depositing or causing to be deposited obscene matters in</a:t>
                      </a:r>
                      <a:endParaRPr lang="en-US" sz="1400" dirty="0"/>
                    </a:p>
                  </a:txBody>
                  <a:tcPr marL="68580" marR="68580" marT="34290" marB="34290"/>
                </a:tc>
                <a:tc>
                  <a:txBody>
                    <a:bodyPr/>
                    <a:lstStyle/>
                    <a:p>
                      <a:r>
                        <a:rPr lang="en-US" sz="1400" dirty="0" smtClean="0"/>
                        <a:t>Art 120a – Mails:  deposit of obscene matter</a:t>
                      </a:r>
                      <a:endParaRPr lang="en-US" sz="1400" dirty="0"/>
                    </a:p>
                  </a:txBody>
                  <a:tcPr marL="68580" marR="68580" marT="34290" marB="34290"/>
                </a:tc>
                <a:extLst>
                  <a:ext uri="{0D108BD9-81ED-4DB2-BD59-A6C34878D82A}">
                    <a16:rowId xmlns:a16="http://schemas.microsoft.com/office/drawing/2014/main" xmlns="" val="10005"/>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Misprision</a:t>
                      </a:r>
                      <a:r>
                        <a:rPr lang="en-US" sz="1400" baseline="0" dirty="0" smtClean="0"/>
                        <a:t> of serious offense</a:t>
                      </a:r>
                      <a:endParaRPr lang="en-US" sz="14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131c – Misprision of serious offense</a:t>
                      </a:r>
                    </a:p>
                  </a:txBody>
                  <a:tcPr marL="68580" marR="68580" marT="34290" marB="34290"/>
                </a:tc>
                <a:extLst>
                  <a:ext uri="{0D108BD9-81ED-4DB2-BD59-A6C34878D82A}">
                    <a16:rowId xmlns:a16="http://schemas.microsoft.com/office/drawing/2014/main" xmlns="" val="10006"/>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Obstructing justice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131b – Obstructing justice</a:t>
                      </a:r>
                    </a:p>
                  </a:txBody>
                  <a:tcPr marL="68580" marR="68580" marT="34290" marB="34290"/>
                </a:tc>
                <a:extLst>
                  <a:ext uri="{0D108BD9-81ED-4DB2-BD59-A6C34878D82A}">
                    <a16:rowId xmlns:a16="http://schemas.microsoft.com/office/drawing/2014/main" xmlns="" val="10007"/>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Wrongful interference w/</a:t>
                      </a:r>
                      <a:r>
                        <a:rPr lang="en-US" sz="1400" baseline="0" dirty="0" smtClean="0"/>
                        <a:t> an adverse administrative proceeding</a:t>
                      </a:r>
                      <a:endParaRPr lang="en-US" sz="14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131g – Wrongful interference with adverse administrative proceeding</a:t>
                      </a:r>
                    </a:p>
                  </a:txBody>
                  <a:tcPr marL="68580" marR="68580" marT="34290" marB="34290"/>
                </a:tc>
                <a:extLst>
                  <a:ext uri="{0D108BD9-81ED-4DB2-BD59-A6C34878D82A}">
                    <a16:rowId xmlns:a16="http://schemas.microsoft.com/office/drawing/2014/main" xmlns="" val="10008"/>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Parole, violation of</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107a –</a:t>
                      </a:r>
                      <a:r>
                        <a:rPr lang="en-US" sz="1400" baseline="0" dirty="0" smtClean="0"/>
                        <a:t> Parole violation</a:t>
                      </a:r>
                      <a:endParaRPr lang="en-US" sz="1400" dirty="0" smtClean="0"/>
                    </a:p>
                  </a:txBody>
                  <a:tcPr marL="68580" marR="68580" marT="34290" marB="34290"/>
                </a:tc>
                <a:extLst>
                  <a:ext uri="{0D108BD9-81ED-4DB2-BD59-A6C34878D82A}">
                    <a16:rowId xmlns:a16="http://schemas.microsoft.com/office/drawing/2014/main" xmlns="" val="10009"/>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Perjury, subornation of</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131a – Perjury</a:t>
                      </a:r>
                      <a:r>
                        <a:rPr lang="en-US" sz="1400" baseline="0" dirty="0" smtClean="0"/>
                        <a:t> </a:t>
                      </a:r>
                      <a:endParaRPr lang="en-US" sz="1400" dirty="0" smtClean="0"/>
                    </a:p>
                  </a:txBody>
                  <a:tcPr marL="68580" marR="68580" marT="34290" marB="34290"/>
                </a:tc>
                <a:extLst>
                  <a:ext uri="{0D108BD9-81ED-4DB2-BD59-A6C34878D82A}">
                    <a16:rowId xmlns:a16="http://schemas.microsoft.com/office/drawing/2014/main" xmlns="" val="10010"/>
                  </a:ext>
                </a:extLst>
              </a:tr>
              <a:tr h="586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Public</a:t>
                      </a:r>
                      <a:r>
                        <a:rPr lang="en-US" sz="1400" baseline="0" dirty="0" smtClean="0"/>
                        <a:t> record:  altering, concealing, removing, mutilating, obliterating, or destroying</a:t>
                      </a:r>
                      <a:endParaRPr lang="en-US" sz="14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Art 104 – Public records offenses</a:t>
                      </a:r>
                    </a:p>
                  </a:txBody>
                  <a:tcPr marL="68580" marR="68580" marT="34290" marB="34290"/>
                </a:tc>
                <a:extLst>
                  <a:ext uri="{0D108BD9-81ED-4DB2-BD59-A6C34878D82A}">
                    <a16:rowId xmlns:a16="http://schemas.microsoft.com/office/drawing/2014/main" xmlns="" val="10011"/>
                  </a:ext>
                </a:extLst>
              </a:tr>
              <a:tr h="334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Quarantine:</a:t>
                      </a:r>
                      <a:r>
                        <a:rPr lang="en-US" sz="1400" baseline="0" dirty="0" smtClean="0"/>
                        <a:t> medical, breaking</a:t>
                      </a:r>
                      <a:endParaRPr lang="en-US"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Art 84 – Breach of medical quarantine</a:t>
                      </a:r>
                    </a:p>
                  </a:txBody>
                  <a:tcPr marL="68580" marR="68580" marT="34290" marB="34290"/>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4845436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130 – Stalking</a:t>
            </a:r>
            <a:br>
              <a:rPr lang="en-US" dirty="0" smtClean="0"/>
            </a:br>
            <a:r>
              <a:rPr lang="en-US" dirty="0" smtClean="0"/>
              <a:t>(Relocated from Art 120a)</a:t>
            </a:r>
            <a:endParaRPr lang="en-US" dirty="0"/>
          </a:p>
        </p:txBody>
      </p:sp>
      <p:sp>
        <p:nvSpPr>
          <p:cNvPr id="3" name="Content Placeholder 2"/>
          <p:cNvSpPr>
            <a:spLocks noGrp="1"/>
          </p:cNvSpPr>
          <p:nvPr>
            <p:ph idx="1"/>
          </p:nvPr>
        </p:nvSpPr>
        <p:spPr/>
        <p:txBody>
          <a:bodyPr>
            <a:normAutofit/>
          </a:bodyPr>
          <a:lstStyle/>
          <a:p>
            <a:r>
              <a:rPr lang="en-US" dirty="0" smtClean="0"/>
              <a:t>Expands protections to courses of conduct causing fear of death or bodily harm to “intimate partners”</a:t>
            </a:r>
          </a:p>
          <a:p>
            <a:endParaRPr lang="en-US" dirty="0" smtClean="0"/>
          </a:p>
          <a:p>
            <a:r>
              <a:rPr lang="en-US" dirty="0" smtClean="0"/>
              <a:t>Defines “conduct” for purposes of stalking</a:t>
            </a:r>
          </a:p>
          <a:p>
            <a:endParaRPr lang="en-US" dirty="0" smtClean="0"/>
          </a:p>
          <a:p>
            <a:r>
              <a:rPr lang="en-US" dirty="0" smtClean="0"/>
              <a:t>Adds a new, general definition of “course of conduct”</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70</a:t>
            </a:fld>
            <a:endParaRPr lang="en-US"/>
          </a:p>
        </p:txBody>
      </p:sp>
    </p:spTree>
    <p:extLst>
      <p:ext uri="{BB962C8B-B14F-4D97-AF65-F5344CB8AC3E}">
        <p14:creationId xmlns:p14="http://schemas.microsoft.com/office/powerpoint/2010/main" val="4978317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576263"/>
            <a:ext cx="7471422" cy="448286"/>
          </a:xfrm>
        </p:spPr>
        <p:txBody>
          <a:bodyPr/>
          <a:lstStyle/>
          <a:p>
            <a:r>
              <a:rPr lang="en-US" dirty="0" smtClean="0"/>
              <a:t>Stalking</a:t>
            </a:r>
            <a:endParaRPr lang="en-US" dirty="0"/>
          </a:p>
        </p:txBody>
      </p:sp>
      <p:sp>
        <p:nvSpPr>
          <p:cNvPr id="8" name="Text Placeholder 7"/>
          <p:cNvSpPr>
            <a:spLocks noGrp="1"/>
          </p:cNvSpPr>
          <p:nvPr>
            <p:ph type="body" idx="1"/>
          </p:nvPr>
        </p:nvSpPr>
        <p:spPr>
          <a:xfrm>
            <a:off x="465590" y="101978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468073"/>
            <a:ext cx="4223264" cy="4996227"/>
          </a:xfrm>
        </p:spPr>
        <p:txBody>
          <a:bodyPr>
            <a:normAutofit fontScale="70000" lnSpcReduction="20000"/>
          </a:bodyPr>
          <a:lstStyle/>
          <a:p>
            <a:pPr>
              <a:lnSpc>
                <a:spcPct val="120000"/>
              </a:lnSpc>
              <a:spcBef>
                <a:spcPts val="0"/>
              </a:spcBef>
            </a:pPr>
            <a:r>
              <a:rPr lang="en-US" sz="2700" b="1" dirty="0"/>
              <a:t>(1)</a:t>
            </a:r>
            <a:r>
              <a:rPr lang="en-US" sz="2700" dirty="0"/>
              <a:t> </a:t>
            </a:r>
            <a:r>
              <a:rPr lang="en-US" sz="2700" dirty="0" smtClean="0"/>
              <a:t>course </a:t>
            </a:r>
            <a:r>
              <a:rPr lang="en-US" sz="2700" dirty="0"/>
              <a:t>of conduct </a:t>
            </a:r>
            <a:r>
              <a:rPr lang="en-US" sz="2700" dirty="0" smtClean="0"/>
              <a:t>that </a:t>
            </a:r>
            <a:r>
              <a:rPr lang="en-US" sz="2700" dirty="0"/>
              <a:t>would cause a reasonable person to fear death </a:t>
            </a:r>
            <a:r>
              <a:rPr lang="en-US" sz="2700" dirty="0" smtClean="0"/>
              <a:t>/ bodily </a:t>
            </a:r>
            <a:r>
              <a:rPr lang="en-US" sz="2700" dirty="0"/>
              <a:t>harm, including sexual assault, to himself or herself </a:t>
            </a:r>
            <a:r>
              <a:rPr lang="en-US" sz="2700" dirty="0" smtClean="0"/>
              <a:t>or immediate </a:t>
            </a:r>
            <a:r>
              <a:rPr lang="en-US" sz="2700" dirty="0"/>
              <a:t>family</a:t>
            </a:r>
            <a:r>
              <a:rPr lang="en-US" sz="2700" dirty="0" smtClean="0"/>
              <a:t>;</a:t>
            </a:r>
            <a:endParaRPr lang="en-US" sz="2700" dirty="0"/>
          </a:p>
          <a:p>
            <a:pPr>
              <a:lnSpc>
                <a:spcPct val="120000"/>
              </a:lnSpc>
              <a:spcBef>
                <a:spcPts val="0"/>
              </a:spcBef>
            </a:pPr>
            <a:r>
              <a:rPr lang="en-US" sz="2700" b="1" dirty="0"/>
              <a:t>(2)</a:t>
            </a:r>
            <a:r>
              <a:rPr lang="en-US" sz="2700" dirty="0"/>
              <a:t> </a:t>
            </a:r>
            <a:r>
              <a:rPr lang="en-US" sz="2700" dirty="0" smtClean="0"/>
              <a:t>has / should have knowledge </a:t>
            </a:r>
            <a:r>
              <a:rPr lang="en-US" sz="2700" dirty="0"/>
              <a:t>that </a:t>
            </a:r>
            <a:r>
              <a:rPr lang="en-US" sz="2700" dirty="0" smtClean="0"/>
              <a:t>specific </a:t>
            </a:r>
            <a:r>
              <a:rPr lang="en-US" sz="2700" dirty="0"/>
              <a:t>person will be placed in reasonable fear of death </a:t>
            </a:r>
            <a:r>
              <a:rPr lang="en-US" sz="2700" dirty="0" smtClean="0"/>
              <a:t>/ bodily </a:t>
            </a:r>
            <a:r>
              <a:rPr lang="en-US" sz="2700" dirty="0"/>
              <a:t>harm, including sexual assault, to himself </a:t>
            </a:r>
            <a:r>
              <a:rPr lang="en-US" sz="2700" dirty="0" smtClean="0"/>
              <a:t>or immediate </a:t>
            </a:r>
            <a:r>
              <a:rPr lang="en-US" sz="2700" dirty="0"/>
              <a:t>family; </a:t>
            </a:r>
            <a:r>
              <a:rPr lang="en-US" sz="2700" dirty="0" smtClean="0"/>
              <a:t>and</a:t>
            </a:r>
            <a:endParaRPr lang="en-US" sz="2700" dirty="0"/>
          </a:p>
          <a:p>
            <a:pPr>
              <a:lnSpc>
                <a:spcPct val="120000"/>
              </a:lnSpc>
              <a:spcBef>
                <a:spcPts val="0"/>
              </a:spcBef>
            </a:pPr>
            <a:r>
              <a:rPr lang="en-US" sz="2700" b="1" dirty="0"/>
              <a:t>(3)</a:t>
            </a:r>
            <a:r>
              <a:rPr lang="en-US" sz="2700" dirty="0"/>
              <a:t> whose </a:t>
            </a:r>
            <a:r>
              <a:rPr lang="en-US" sz="2700" dirty="0">
                <a:solidFill>
                  <a:srgbClr val="FF0000"/>
                </a:solidFill>
              </a:rPr>
              <a:t>acts induce </a:t>
            </a:r>
            <a:r>
              <a:rPr lang="en-US" sz="2700" dirty="0"/>
              <a:t>reasonable fear in the specific person of death /</a:t>
            </a:r>
            <a:r>
              <a:rPr lang="en-US" sz="2700" dirty="0" smtClean="0"/>
              <a:t> </a:t>
            </a:r>
            <a:r>
              <a:rPr lang="en-US" sz="2700" dirty="0"/>
              <a:t>bodily harm, including sexual assault, to himself </a:t>
            </a:r>
            <a:r>
              <a:rPr lang="en-US" sz="2700" dirty="0" smtClean="0"/>
              <a:t>or </a:t>
            </a:r>
            <a:r>
              <a:rPr lang="en-US" sz="2700" dirty="0"/>
              <a:t>immediate family;</a:t>
            </a:r>
          </a:p>
          <a:p>
            <a:endParaRPr lang="en-US" dirty="0" smtClean="0">
              <a:solidFill>
                <a:srgbClr val="0070C0"/>
              </a:solidFill>
            </a:endParaRPr>
          </a:p>
        </p:txBody>
      </p:sp>
      <p:sp>
        <p:nvSpPr>
          <p:cNvPr id="10" name="Text Placeholder 9"/>
          <p:cNvSpPr>
            <a:spLocks noGrp="1"/>
          </p:cNvSpPr>
          <p:nvPr>
            <p:ph type="body" sz="quarter" idx="3"/>
          </p:nvPr>
        </p:nvSpPr>
        <p:spPr>
          <a:xfrm>
            <a:off x="4629150" y="101978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468074"/>
            <a:ext cx="4400550" cy="4996226"/>
          </a:xfrm>
        </p:spPr>
        <p:txBody>
          <a:bodyPr>
            <a:normAutofit fontScale="47500" lnSpcReduction="20000"/>
          </a:bodyPr>
          <a:lstStyle/>
          <a:p>
            <a:pPr>
              <a:lnSpc>
                <a:spcPct val="120000"/>
              </a:lnSpc>
              <a:spcBef>
                <a:spcPts val="0"/>
              </a:spcBef>
            </a:pPr>
            <a:r>
              <a:rPr lang="en-US" sz="3500" dirty="0"/>
              <a:t>(1) </a:t>
            </a:r>
            <a:r>
              <a:rPr lang="en-US" sz="3500" dirty="0" smtClean="0"/>
              <a:t>course </a:t>
            </a:r>
            <a:r>
              <a:rPr lang="en-US" sz="3500" dirty="0"/>
              <a:t>of conduct </a:t>
            </a:r>
            <a:r>
              <a:rPr lang="en-US" sz="3500" dirty="0" smtClean="0"/>
              <a:t>that </a:t>
            </a:r>
            <a:r>
              <a:rPr lang="en-US" sz="3500" dirty="0"/>
              <a:t>would cause </a:t>
            </a:r>
            <a:r>
              <a:rPr lang="en-US" sz="3500" dirty="0" smtClean="0"/>
              <a:t>reasonable </a:t>
            </a:r>
            <a:r>
              <a:rPr lang="en-US" sz="3500" dirty="0"/>
              <a:t>person to fear death </a:t>
            </a:r>
            <a:r>
              <a:rPr lang="en-US" sz="3500" dirty="0" smtClean="0"/>
              <a:t>/ bodily </a:t>
            </a:r>
            <a:r>
              <a:rPr lang="en-US" sz="3500" dirty="0"/>
              <a:t>harm, including sexual assault, to </a:t>
            </a:r>
            <a:r>
              <a:rPr lang="en-US" sz="3500" dirty="0" smtClean="0"/>
              <a:t>himself or immediate family, </a:t>
            </a:r>
            <a:r>
              <a:rPr lang="en-US" sz="3500" dirty="0" smtClean="0">
                <a:solidFill>
                  <a:srgbClr val="0070C0"/>
                </a:solidFill>
              </a:rPr>
              <a:t>or to intimate partner</a:t>
            </a:r>
            <a:r>
              <a:rPr lang="en-US" sz="3500" dirty="0" smtClean="0"/>
              <a:t>;</a:t>
            </a:r>
            <a:endParaRPr lang="en-US" sz="3500" dirty="0"/>
          </a:p>
          <a:p>
            <a:pPr>
              <a:lnSpc>
                <a:spcPct val="120000"/>
              </a:lnSpc>
              <a:spcBef>
                <a:spcPts val="0"/>
              </a:spcBef>
            </a:pPr>
            <a:r>
              <a:rPr lang="en-US" sz="3500" dirty="0"/>
              <a:t>(2) </a:t>
            </a:r>
            <a:r>
              <a:rPr lang="en-US" sz="3500" dirty="0" smtClean="0"/>
              <a:t>has / should have knowledge, that specific </a:t>
            </a:r>
            <a:r>
              <a:rPr lang="en-US" sz="3500" dirty="0"/>
              <a:t>person will be placed in reasonable fear of death </a:t>
            </a:r>
            <a:r>
              <a:rPr lang="en-US" sz="3500" dirty="0" smtClean="0"/>
              <a:t>/ </a:t>
            </a:r>
            <a:r>
              <a:rPr lang="en-US" sz="3500" dirty="0"/>
              <a:t>bodily harm, including sexual assault, to himself </a:t>
            </a:r>
            <a:r>
              <a:rPr lang="en-US" sz="3500" dirty="0" smtClean="0"/>
              <a:t>or immediate family, </a:t>
            </a:r>
            <a:r>
              <a:rPr lang="en-US" sz="3500" dirty="0" smtClean="0">
                <a:solidFill>
                  <a:srgbClr val="0070C0"/>
                </a:solidFill>
              </a:rPr>
              <a:t>or to intimate partner</a:t>
            </a:r>
            <a:r>
              <a:rPr lang="en-US" sz="3500" dirty="0" smtClean="0"/>
              <a:t>; </a:t>
            </a:r>
            <a:r>
              <a:rPr lang="en-US" sz="3500" dirty="0"/>
              <a:t>and</a:t>
            </a:r>
          </a:p>
          <a:p>
            <a:pPr>
              <a:lnSpc>
                <a:spcPct val="120000"/>
              </a:lnSpc>
              <a:spcBef>
                <a:spcPts val="0"/>
              </a:spcBef>
            </a:pPr>
            <a:r>
              <a:rPr lang="en-US" sz="3500" dirty="0"/>
              <a:t>(3) whose </a:t>
            </a:r>
            <a:r>
              <a:rPr lang="en-US" sz="3500" dirty="0" smtClean="0">
                <a:solidFill>
                  <a:srgbClr val="0070C0"/>
                </a:solidFill>
              </a:rPr>
              <a:t>conduct induces </a:t>
            </a:r>
            <a:r>
              <a:rPr lang="en-US" sz="3500" dirty="0" smtClean="0"/>
              <a:t>reasonable </a:t>
            </a:r>
            <a:r>
              <a:rPr lang="en-US" sz="3500" dirty="0"/>
              <a:t>fear in the specific person of death /</a:t>
            </a:r>
            <a:r>
              <a:rPr lang="en-US" sz="3500" dirty="0" smtClean="0"/>
              <a:t> </a:t>
            </a:r>
            <a:r>
              <a:rPr lang="en-US" sz="3500" dirty="0"/>
              <a:t>bodily harm, including sexual assault, to himself </a:t>
            </a:r>
            <a:r>
              <a:rPr lang="en-US" sz="3500" dirty="0" smtClean="0"/>
              <a:t>or immediate family, </a:t>
            </a:r>
            <a:r>
              <a:rPr lang="en-US" sz="3500" dirty="0" smtClean="0">
                <a:solidFill>
                  <a:srgbClr val="0070C0"/>
                </a:solidFill>
              </a:rPr>
              <a:t>or to his or her intimate partner</a:t>
            </a:r>
            <a:r>
              <a:rPr lang="en-US" sz="3500" dirty="0" smtClean="0"/>
              <a:t>;</a:t>
            </a:r>
            <a:endParaRPr lang="en-US" sz="3500" dirty="0"/>
          </a:p>
          <a:p>
            <a:endParaRPr lang="en-US" dirty="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71</a:t>
            </a:fld>
            <a:endParaRPr lang="en-US" dirty="0"/>
          </a:p>
        </p:txBody>
      </p:sp>
      <p:sp>
        <p:nvSpPr>
          <p:cNvPr id="16" name="Rectangle 15"/>
          <p:cNvSpPr/>
          <p:nvPr/>
        </p:nvSpPr>
        <p:spPr>
          <a:xfrm>
            <a:off x="5247643" y="1536605"/>
            <a:ext cx="1750057" cy="215995"/>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411979" y="2292255"/>
            <a:ext cx="811271" cy="241395"/>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956936" y="4398000"/>
            <a:ext cx="799464" cy="210666"/>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935479" y="3854159"/>
            <a:ext cx="1662171" cy="23524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935479" y="2583135"/>
            <a:ext cx="811271" cy="241395"/>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685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500"/>
                                        <p:tgtEl>
                                          <p:spTgt spid="1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left)">
                                      <p:cBhvr>
                                        <p:cTn id="34" dur="500"/>
                                        <p:tgtEl>
                                          <p:spTgt spid="17"/>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left)">
                                      <p:cBhvr>
                                        <p:cTn id="40" dur="500"/>
                                        <p:tgtEl>
                                          <p:spTgt spid="19"/>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1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576263"/>
            <a:ext cx="7471422" cy="448286"/>
          </a:xfrm>
        </p:spPr>
        <p:txBody>
          <a:bodyPr/>
          <a:lstStyle/>
          <a:p>
            <a:r>
              <a:rPr lang="en-US" dirty="0" smtClean="0"/>
              <a:t>Immediate Family</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r>
              <a:rPr lang="en-US" dirty="0"/>
              <a:t>a spouse, parent, child, or </a:t>
            </a:r>
            <a:r>
              <a:rPr lang="en-US" dirty="0">
                <a:solidFill>
                  <a:srgbClr val="FF0000"/>
                </a:solidFill>
              </a:rPr>
              <a:t>sibling of the person, or any other family member, relative, or intimate partner of the person who regularly resides in the household of the person or who within the six months preceding the commencement of the course of conduct regularly resided in the household of the person</a:t>
            </a:r>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r>
              <a:rPr lang="en-US" dirty="0">
                <a:solidFill>
                  <a:srgbClr val="0070C0"/>
                </a:solidFill>
              </a:rPr>
              <a:t>(A) that person’s </a:t>
            </a:r>
            <a:r>
              <a:rPr lang="en-US" dirty="0"/>
              <a:t>spouse, parent, </a:t>
            </a:r>
            <a:r>
              <a:rPr lang="en-US" dirty="0">
                <a:solidFill>
                  <a:srgbClr val="0070C0"/>
                </a:solidFill>
              </a:rPr>
              <a:t>brother or sister</a:t>
            </a:r>
            <a:r>
              <a:rPr lang="en-US" dirty="0"/>
              <a:t>, child, or </a:t>
            </a:r>
            <a:r>
              <a:rPr lang="en-US" dirty="0">
                <a:solidFill>
                  <a:srgbClr val="0070C0"/>
                </a:solidFill>
              </a:rPr>
              <a:t>other person to whom he or she stands in loco parentis</a:t>
            </a:r>
            <a:r>
              <a:rPr lang="en-US" dirty="0"/>
              <a:t>; </a:t>
            </a:r>
            <a:r>
              <a:rPr lang="en-US" dirty="0" smtClean="0"/>
              <a:t>or</a:t>
            </a:r>
          </a:p>
          <a:p>
            <a:pPr marL="0" indent="0">
              <a:buNone/>
            </a:pPr>
            <a:r>
              <a:rPr lang="en-US" dirty="0" smtClean="0"/>
              <a:t> </a:t>
            </a:r>
          </a:p>
          <a:p>
            <a:r>
              <a:rPr lang="en-US" dirty="0" smtClean="0">
                <a:solidFill>
                  <a:srgbClr val="0070C0"/>
                </a:solidFill>
              </a:rPr>
              <a:t>(</a:t>
            </a:r>
            <a:r>
              <a:rPr lang="en-US" dirty="0">
                <a:solidFill>
                  <a:srgbClr val="0070C0"/>
                </a:solidFill>
              </a:rPr>
              <a:t>B) any other person living in his or her household and related to him or her by blood or marriage</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72</a:t>
            </a:fld>
            <a:endParaRPr lang="en-US" dirty="0"/>
          </a:p>
        </p:txBody>
      </p:sp>
    </p:spTree>
    <p:extLst>
      <p:ext uri="{BB962C8B-B14F-4D97-AF65-F5344CB8AC3E}">
        <p14:creationId xmlns:p14="http://schemas.microsoft.com/office/powerpoint/2010/main" val="155052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Course of Conduct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a:lnSpc>
                <a:spcPct val="100000"/>
              </a:lnSpc>
              <a:spcBef>
                <a:spcPts val="0"/>
              </a:spcBef>
            </a:pPr>
            <a:r>
              <a:rPr lang="en-US" dirty="0"/>
              <a:t>(A) a repeated maintenance of visual or physical proximity to a specific person; or </a:t>
            </a:r>
            <a:endParaRPr lang="en-US" dirty="0" smtClean="0"/>
          </a:p>
          <a:p>
            <a:pPr>
              <a:lnSpc>
                <a:spcPct val="100000"/>
              </a:lnSpc>
              <a:spcBef>
                <a:spcPts val="0"/>
              </a:spcBef>
            </a:pPr>
            <a:r>
              <a:rPr lang="en-US" dirty="0" smtClean="0"/>
              <a:t>(</a:t>
            </a:r>
            <a:r>
              <a:rPr lang="en-US" dirty="0"/>
              <a:t>B) a repeated conveyance of verbal threat, written threats, or threats implied by conduct, or a combination of such threats, directed at or toward a specific </a:t>
            </a:r>
            <a:r>
              <a:rPr lang="en-US" dirty="0" smtClean="0"/>
              <a:t>person</a:t>
            </a:r>
            <a:endParaRPr lang="en-US" dirty="0"/>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a:t>(A) a repeated maintenance of visual or physical proximity to a specific person; or </a:t>
            </a:r>
          </a:p>
          <a:p>
            <a:pPr>
              <a:lnSpc>
                <a:spcPct val="100000"/>
              </a:lnSpc>
              <a:spcBef>
                <a:spcPts val="0"/>
              </a:spcBef>
            </a:pPr>
            <a:r>
              <a:rPr lang="en-US" dirty="0"/>
              <a:t>(B) a repeated conveyance of verbal threat, written threats, or threats implied by conduct, or a combination of such threats, directed at or toward a specific </a:t>
            </a:r>
            <a:r>
              <a:rPr lang="en-US" dirty="0" smtClean="0"/>
              <a:t>person</a:t>
            </a:r>
            <a:endParaRPr lang="en-US" dirty="0"/>
          </a:p>
          <a:p>
            <a:pPr>
              <a:lnSpc>
                <a:spcPct val="100000"/>
              </a:lnSpc>
              <a:spcBef>
                <a:spcPts val="0"/>
              </a:spcBef>
            </a:pPr>
            <a:r>
              <a:rPr lang="en-US" dirty="0" smtClean="0">
                <a:solidFill>
                  <a:srgbClr val="0070C0"/>
                </a:solidFill>
              </a:rPr>
              <a:t>(C) a pattern of conduct composed of repeated acts evidencing a continuity of purpose</a:t>
            </a:r>
            <a:endParaRPr lang="en-US" dirty="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73</a:t>
            </a:fld>
            <a:endParaRPr lang="en-US"/>
          </a:p>
        </p:txBody>
      </p:sp>
    </p:spTree>
    <p:extLst>
      <p:ext uri="{BB962C8B-B14F-4D97-AF65-F5344CB8AC3E}">
        <p14:creationId xmlns:p14="http://schemas.microsoft.com/office/powerpoint/2010/main" val="122320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Intimate Partner</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a:lnSpc>
                <a:spcPct val="100000"/>
              </a:lnSpc>
              <a:spcBef>
                <a:spcPts val="0"/>
              </a:spcBef>
            </a:pPr>
            <a:r>
              <a:rPr lang="en-US" dirty="0" smtClean="0"/>
              <a:t>No definition in Art 120a</a:t>
            </a:r>
            <a:endParaRPr lang="en-US" dirty="0"/>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r>
              <a:rPr lang="en-US" dirty="0">
                <a:solidFill>
                  <a:srgbClr val="0070C0"/>
                </a:solidFill>
              </a:rPr>
              <a:t>(A) former spouse, person who shares a child in common, person who cohabits with or has cohabitated as a spouse; or </a:t>
            </a:r>
          </a:p>
          <a:p>
            <a:pPr marL="457200" lvl="1" indent="0">
              <a:buNone/>
            </a:pPr>
            <a:endParaRPr lang="en-US" dirty="0">
              <a:solidFill>
                <a:srgbClr val="0070C0"/>
              </a:solidFill>
            </a:endParaRPr>
          </a:p>
          <a:p>
            <a:r>
              <a:rPr lang="en-US" dirty="0">
                <a:solidFill>
                  <a:srgbClr val="0070C0"/>
                </a:solidFill>
              </a:rPr>
              <a:t>(B) person who has been in a social relationship of a romantic or intimate nature, as determined by length, type and frequency of interaction</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74</a:t>
            </a:fld>
            <a:endParaRPr lang="en-US"/>
          </a:p>
        </p:txBody>
      </p:sp>
    </p:spTree>
    <p:extLst>
      <p:ext uri="{BB962C8B-B14F-4D97-AF65-F5344CB8AC3E}">
        <p14:creationId xmlns:p14="http://schemas.microsoft.com/office/powerpoint/2010/main" val="423107481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Conduct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a:lnSpc>
                <a:spcPct val="100000"/>
              </a:lnSpc>
              <a:spcBef>
                <a:spcPts val="0"/>
              </a:spcBef>
            </a:pPr>
            <a:r>
              <a:rPr lang="en-US" dirty="0" smtClean="0"/>
              <a:t>No definition in Art 120a</a:t>
            </a:r>
            <a:endParaRPr lang="en-US" dirty="0"/>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r>
              <a:rPr lang="en-US" dirty="0" smtClean="0">
                <a:solidFill>
                  <a:srgbClr val="0070C0"/>
                </a:solidFill>
              </a:rPr>
              <a:t>Art 130 definition:  conduct </a:t>
            </a:r>
            <a:r>
              <a:rPr lang="en-US" dirty="0">
                <a:solidFill>
                  <a:srgbClr val="0070C0"/>
                </a:solidFill>
              </a:rPr>
              <a:t>of any kind, including </a:t>
            </a:r>
            <a:r>
              <a:rPr lang="en-US" dirty="0" smtClean="0">
                <a:solidFill>
                  <a:srgbClr val="0070C0"/>
                </a:solidFill>
              </a:rPr>
              <a:t>use </a:t>
            </a:r>
            <a:r>
              <a:rPr lang="en-US" dirty="0">
                <a:solidFill>
                  <a:srgbClr val="0070C0"/>
                </a:solidFill>
              </a:rPr>
              <a:t>of surveillance, the mails, an interactive computer service, an electronic communication service, or an electronic communication </a:t>
            </a:r>
            <a:r>
              <a:rPr lang="en-US" dirty="0" smtClean="0">
                <a:solidFill>
                  <a:srgbClr val="0070C0"/>
                </a:solidFill>
              </a:rPr>
              <a:t>system</a:t>
            </a:r>
          </a:p>
          <a:p>
            <a:endParaRPr lang="en-US" dirty="0" smtClean="0">
              <a:solidFill>
                <a:srgbClr val="0070C0"/>
              </a:solidFill>
            </a:endParaRPr>
          </a:p>
          <a:p>
            <a:pPr marL="0" indent="0">
              <a:buNone/>
            </a:pPr>
            <a:r>
              <a:rPr lang="en-US" dirty="0" smtClean="0"/>
              <a:t>Note:  Intended to encompass cyberstalking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75</a:t>
            </a:fld>
            <a:endParaRPr lang="en-US"/>
          </a:p>
        </p:txBody>
      </p:sp>
    </p:spTree>
    <p:extLst>
      <p:ext uri="{BB962C8B-B14F-4D97-AF65-F5344CB8AC3E}">
        <p14:creationId xmlns:p14="http://schemas.microsoft.com/office/powerpoint/2010/main" val="374862326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 134:  General Article</a:t>
            </a:r>
            <a:endParaRPr lang="en-US" dirty="0"/>
          </a:p>
        </p:txBody>
      </p:sp>
      <p:sp>
        <p:nvSpPr>
          <p:cNvPr id="3" name="Content Placeholder 2"/>
          <p:cNvSpPr>
            <a:spLocks noGrp="1"/>
          </p:cNvSpPr>
          <p:nvPr>
            <p:ph idx="1"/>
          </p:nvPr>
        </p:nvSpPr>
        <p:spPr/>
        <p:txBody>
          <a:bodyPr>
            <a:normAutofit fontScale="92500" lnSpcReduction="20000"/>
          </a:bodyPr>
          <a:lstStyle/>
          <a:p>
            <a:pPr>
              <a:lnSpc>
                <a:spcPct val="100000"/>
              </a:lnSpc>
              <a:spcBef>
                <a:spcPts val="0"/>
              </a:spcBef>
            </a:pPr>
            <a:r>
              <a:rPr lang="en-US" dirty="0" smtClean="0"/>
              <a:t>Currently, crimes and offenses not capital charged under clause 3 are not extra-territorial unless explicitly indicated otherwise in the statute</a:t>
            </a:r>
          </a:p>
          <a:p>
            <a:pPr lvl="1">
              <a:lnSpc>
                <a:spcPct val="100000"/>
              </a:lnSpc>
              <a:spcBef>
                <a:spcPts val="0"/>
              </a:spcBef>
            </a:pPr>
            <a:r>
              <a:rPr lang="en-US" dirty="0" smtClean="0"/>
              <a:t>Crime committed outside the U.S., can be charged only under clause 1 or 2 with the added terminal element</a:t>
            </a:r>
          </a:p>
          <a:p>
            <a:pPr lvl="1">
              <a:lnSpc>
                <a:spcPct val="100000"/>
              </a:lnSpc>
              <a:spcBef>
                <a:spcPts val="0"/>
              </a:spcBef>
            </a:pPr>
            <a:r>
              <a:rPr lang="en-US" dirty="0" smtClean="0"/>
              <a:t>But if committed domestically, can be charged under clause 3; no need for the terminal element </a:t>
            </a:r>
          </a:p>
          <a:p>
            <a:pPr marL="457200" lvl="1" indent="0">
              <a:lnSpc>
                <a:spcPct val="100000"/>
              </a:lnSpc>
              <a:spcBef>
                <a:spcPts val="0"/>
              </a:spcBef>
              <a:buNone/>
            </a:pPr>
            <a:endParaRPr lang="en-US" dirty="0" smtClean="0"/>
          </a:p>
          <a:p>
            <a:pPr>
              <a:lnSpc>
                <a:spcPct val="100000"/>
              </a:lnSpc>
              <a:spcBef>
                <a:spcPts val="0"/>
              </a:spcBef>
            </a:pPr>
            <a:r>
              <a:rPr lang="en-US" dirty="0" smtClean="0"/>
              <a:t>Amendment aligns General Art 134 with the Military Extraterritorial Jurisdiction Act, which extends extraterritorial jurisdiction to all Title 18 non-capital offenses</a:t>
            </a:r>
          </a:p>
          <a:p>
            <a:pPr marL="0" indent="0">
              <a:lnSpc>
                <a:spcPct val="100000"/>
              </a:lnSpc>
              <a:spcBef>
                <a:spcPts val="0"/>
              </a:spcBef>
              <a:buNone/>
            </a:pPr>
            <a:endParaRPr lang="en-US" dirty="0" smtClean="0"/>
          </a:p>
          <a:p>
            <a:pPr>
              <a:lnSpc>
                <a:spcPct val="100000"/>
              </a:lnSpc>
              <a:spcBef>
                <a:spcPts val="0"/>
              </a:spcBef>
            </a:pPr>
            <a:r>
              <a:rPr lang="en-US" dirty="0" smtClean="0"/>
              <a:t>Intended to make UCMJ apply world-wide as Congress intended</a:t>
            </a:r>
          </a:p>
          <a:p>
            <a:pPr>
              <a:lnSpc>
                <a:spcPct val="100000"/>
              </a:lnSpc>
              <a:spcBef>
                <a:spcPts val="0"/>
              </a:spcBef>
            </a:pPr>
            <a:endParaRPr lang="en-US" dirty="0"/>
          </a:p>
          <a:p>
            <a:pPr>
              <a:lnSpc>
                <a:spcPct val="100000"/>
              </a:lnSpc>
              <a:spcBef>
                <a:spcPts val="0"/>
              </a:spcBef>
            </a:pPr>
            <a:endParaRPr lang="en-US"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76</a:t>
            </a:fld>
            <a:endParaRPr lang="en-US"/>
          </a:p>
        </p:txBody>
      </p:sp>
    </p:spTree>
    <p:extLst>
      <p:ext uri="{BB962C8B-B14F-4D97-AF65-F5344CB8AC3E}">
        <p14:creationId xmlns:p14="http://schemas.microsoft.com/office/powerpoint/2010/main" val="346641458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lstStyle/>
          <a:p>
            <a:r>
              <a:rPr lang="en-US" dirty="0"/>
              <a:t>Retained in Art 134 to keep the service hook and avoid </a:t>
            </a:r>
            <a:r>
              <a:rPr lang="en-US" dirty="0" smtClean="0"/>
              <a:t>potential protected speech issues</a:t>
            </a:r>
          </a:p>
          <a:p>
            <a:pPr marL="0" indent="0">
              <a:buNone/>
            </a:pPr>
            <a:endParaRPr lang="en-US" dirty="0" smtClean="0"/>
          </a:p>
          <a:p>
            <a:r>
              <a:rPr lang="en-US" dirty="0" smtClean="0"/>
              <a:t>The 1</a:t>
            </a:r>
            <a:r>
              <a:rPr lang="en-US" baseline="30000" dirty="0" smtClean="0"/>
              <a:t>st</a:t>
            </a:r>
            <a:r>
              <a:rPr lang="en-US" dirty="0" smtClean="0"/>
              <a:t> amendment applies differently to Soldiers and what might be considered protected speech in civilian jurisdictions may not be protected in the military</a:t>
            </a:r>
          </a:p>
          <a:p>
            <a:pPr marL="0" indent="0">
              <a:buNone/>
            </a:pPr>
            <a:endParaRPr lang="en-US" dirty="0" smtClean="0"/>
          </a:p>
          <a:p>
            <a:r>
              <a:rPr lang="en-US" dirty="0" smtClean="0"/>
              <a:t>Keeping Child Pornography in Art 134 allows the military to proscribe more conduct</a:t>
            </a:r>
          </a:p>
          <a:p>
            <a:endParaRPr lang="en-US" dirty="0"/>
          </a:p>
          <a:p>
            <a:pPr marL="0" indent="0">
              <a:buNone/>
            </a:pPr>
            <a:endParaRPr lang="en-US" dirty="0" smtClean="0"/>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77</a:t>
            </a:fld>
            <a:endParaRPr lang="en-US"/>
          </a:p>
        </p:txBody>
      </p:sp>
    </p:spTree>
    <p:extLst>
      <p:ext uri="{BB962C8B-B14F-4D97-AF65-F5344CB8AC3E}">
        <p14:creationId xmlns:p14="http://schemas.microsoft.com/office/powerpoint/2010/main" val="1746517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Art 134</a:t>
            </a:r>
            <a:br>
              <a:rPr lang="en-US" dirty="0" smtClean="0"/>
            </a:br>
            <a:r>
              <a:rPr lang="en-US" dirty="0" smtClean="0"/>
              <a:t>Extramarital Sexual Conduct</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 (Adultery)</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a:lnSpc>
                <a:spcPct val="100000"/>
              </a:lnSpc>
              <a:spcBef>
                <a:spcPts val="0"/>
              </a:spcBef>
            </a:pPr>
            <a:r>
              <a:rPr lang="en-US" dirty="0" smtClean="0"/>
              <a:t>(1) Accused wrongfully </a:t>
            </a:r>
            <a:r>
              <a:rPr lang="en-US" dirty="0" smtClean="0">
                <a:solidFill>
                  <a:srgbClr val="FF0000"/>
                </a:solidFill>
              </a:rPr>
              <a:t>had sexual intercourse </a:t>
            </a:r>
            <a:r>
              <a:rPr lang="en-US" dirty="0" smtClean="0"/>
              <a:t>with a certain person</a:t>
            </a:r>
          </a:p>
          <a:p>
            <a:pPr>
              <a:lnSpc>
                <a:spcPct val="100000"/>
              </a:lnSpc>
              <a:spcBef>
                <a:spcPts val="0"/>
              </a:spcBef>
            </a:pPr>
            <a:r>
              <a:rPr lang="en-US" dirty="0" smtClean="0"/>
              <a:t>(2) At the time, the accused or other person </a:t>
            </a:r>
            <a:r>
              <a:rPr lang="en-US" dirty="0" smtClean="0">
                <a:solidFill>
                  <a:srgbClr val="FF0000"/>
                </a:solidFill>
              </a:rPr>
              <a:t>was</a:t>
            </a:r>
            <a:r>
              <a:rPr lang="en-US" dirty="0" smtClean="0"/>
              <a:t> married to someone else; and</a:t>
            </a:r>
          </a:p>
          <a:p>
            <a:pPr>
              <a:lnSpc>
                <a:spcPct val="100000"/>
              </a:lnSpc>
              <a:spcBef>
                <a:spcPts val="0"/>
              </a:spcBef>
            </a:pPr>
            <a:r>
              <a:rPr lang="en-US" dirty="0" smtClean="0"/>
              <a:t>(3) Terminal element</a:t>
            </a:r>
            <a:endParaRPr lang="en-US" dirty="0"/>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486369"/>
          </a:xfrm>
        </p:spPr>
        <p:txBody>
          <a:bodyPr>
            <a:normAutofit/>
          </a:bodyPr>
          <a:lstStyle/>
          <a:p>
            <a:pPr>
              <a:lnSpc>
                <a:spcPct val="100000"/>
              </a:lnSpc>
              <a:spcBef>
                <a:spcPts val="0"/>
              </a:spcBef>
            </a:pPr>
            <a:r>
              <a:rPr lang="en-US" dirty="0" smtClean="0"/>
              <a:t>(1) Accused wrongfully </a:t>
            </a:r>
            <a:r>
              <a:rPr lang="en-US" dirty="0" smtClean="0">
                <a:solidFill>
                  <a:srgbClr val="0070C0"/>
                </a:solidFill>
              </a:rPr>
              <a:t>engaged in extramarital conduct as described in paragraph c(2) </a:t>
            </a:r>
            <a:r>
              <a:rPr lang="en-US" dirty="0" smtClean="0"/>
              <a:t>with a certain person</a:t>
            </a:r>
          </a:p>
          <a:p>
            <a:pPr>
              <a:lnSpc>
                <a:spcPct val="100000"/>
              </a:lnSpc>
              <a:spcBef>
                <a:spcPts val="0"/>
              </a:spcBef>
            </a:pPr>
            <a:r>
              <a:rPr lang="en-US" dirty="0" smtClean="0"/>
              <a:t>(2) At the time, the Accused </a:t>
            </a:r>
            <a:r>
              <a:rPr lang="en-US" dirty="0" smtClean="0">
                <a:solidFill>
                  <a:srgbClr val="0070C0"/>
                </a:solidFill>
              </a:rPr>
              <a:t>knew that </a:t>
            </a:r>
            <a:r>
              <a:rPr lang="en-US" dirty="0" smtClean="0"/>
              <a:t>the Accused or other other person was married to someone else; and</a:t>
            </a:r>
          </a:p>
          <a:p>
            <a:pPr>
              <a:lnSpc>
                <a:spcPct val="100000"/>
              </a:lnSpc>
              <a:spcBef>
                <a:spcPts val="0"/>
              </a:spcBef>
            </a:pPr>
            <a:r>
              <a:rPr lang="en-US" dirty="0" smtClean="0"/>
              <a:t>(3) Terminal element</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78</a:t>
            </a:fld>
            <a:endParaRPr lang="en-US"/>
          </a:p>
        </p:txBody>
      </p:sp>
    </p:spTree>
    <p:extLst>
      <p:ext uri="{BB962C8B-B14F-4D97-AF65-F5344CB8AC3E}">
        <p14:creationId xmlns:p14="http://schemas.microsoft.com/office/powerpoint/2010/main" val="272320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pPr>
            <a:r>
              <a:rPr lang="en-US" dirty="0" smtClean="0"/>
              <a:t>Paragraph c(2) Extramarital Conduct:  Any of the following acts engaged in by persons of the same or opposite sex:</a:t>
            </a:r>
          </a:p>
          <a:p>
            <a:pPr lvl="1">
              <a:lnSpc>
                <a:spcPct val="100000"/>
              </a:lnSpc>
              <a:spcBef>
                <a:spcPts val="0"/>
              </a:spcBef>
            </a:pPr>
            <a:r>
              <a:rPr lang="en-US" dirty="0" smtClean="0"/>
              <a:t>Genital </a:t>
            </a:r>
            <a:r>
              <a:rPr lang="en-US" dirty="0"/>
              <a:t>to genital sexual intercourse </a:t>
            </a:r>
            <a:endParaRPr lang="en-US" dirty="0" smtClean="0"/>
          </a:p>
          <a:p>
            <a:pPr lvl="1">
              <a:lnSpc>
                <a:spcPct val="100000"/>
              </a:lnSpc>
              <a:spcBef>
                <a:spcPts val="0"/>
              </a:spcBef>
            </a:pPr>
            <a:r>
              <a:rPr lang="en-US" dirty="0" smtClean="0"/>
              <a:t>Oral </a:t>
            </a:r>
            <a:r>
              <a:rPr lang="en-US" dirty="0"/>
              <a:t>to genital sexual </a:t>
            </a:r>
            <a:r>
              <a:rPr lang="en-US" dirty="0" smtClean="0"/>
              <a:t>intercourse</a:t>
            </a:r>
          </a:p>
          <a:p>
            <a:pPr lvl="1">
              <a:lnSpc>
                <a:spcPct val="100000"/>
              </a:lnSpc>
              <a:spcBef>
                <a:spcPts val="0"/>
              </a:spcBef>
            </a:pPr>
            <a:r>
              <a:rPr lang="en-US" dirty="0" smtClean="0"/>
              <a:t>Anal </a:t>
            </a:r>
            <a:r>
              <a:rPr lang="en-US" dirty="0"/>
              <a:t>to genital sexual intercourse </a:t>
            </a:r>
            <a:endParaRPr lang="en-US" dirty="0" smtClean="0"/>
          </a:p>
          <a:p>
            <a:pPr lvl="1">
              <a:lnSpc>
                <a:spcPct val="100000"/>
              </a:lnSpc>
              <a:spcBef>
                <a:spcPts val="0"/>
              </a:spcBef>
            </a:pPr>
            <a:r>
              <a:rPr lang="en-US" dirty="0" smtClean="0"/>
              <a:t>Oral </a:t>
            </a:r>
            <a:r>
              <a:rPr lang="en-US" dirty="0"/>
              <a:t>to anal sexual intercourse </a:t>
            </a:r>
          </a:p>
          <a:p>
            <a:pPr>
              <a:lnSpc>
                <a:spcPct val="100000"/>
              </a:lnSpc>
              <a:spcBef>
                <a:spcPts val="0"/>
              </a:spcBef>
            </a:pPr>
            <a:endParaRPr lang="en-US" dirty="0"/>
          </a:p>
          <a:p>
            <a:pPr>
              <a:lnSpc>
                <a:spcPct val="100000"/>
              </a:lnSpc>
              <a:spcBef>
                <a:spcPts val="0"/>
              </a:spcBef>
            </a:pPr>
            <a:r>
              <a:rPr lang="en-US" dirty="0" smtClean="0"/>
              <a:t>Legal separation order from a court of competent jurisdiction is an affirmative defense</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79</a:t>
            </a:fld>
            <a:endParaRPr lang="en-US"/>
          </a:p>
        </p:txBody>
      </p:sp>
    </p:spTree>
    <p:extLst>
      <p:ext uri="{BB962C8B-B14F-4D97-AF65-F5344CB8AC3E}">
        <p14:creationId xmlns:p14="http://schemas.microsoft.com/office/powerpoint/2010/main" val="85322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Migrated </a:t>
            </a:r>
            <a:r>
              <a:rPr lang="en-US" dirty="0" smtClean="0"/>
              <a:t>Article </a:t>
            </a:r>
            <a:r>
              <a:rPr lang="en-US" dirty="0"/>
              <a:t>134 Offenses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a:t>
            </a:fld>
            <a:endParaRPr lang="en-US"/>
          </a:p>
        </p:txBody>
      </p:sp>
      <p:graphicFrame>
        <p:nvGraphicFramePr>
          <p:cNvPr id="7" name="Content Placeholder 6"/>
          <p:cNvGraphicFramePr>
            <a:graphicFrameLocks/>
          </p:cNvGraphicFramePr>
          <p:nvPr>
            <p:extLst>
              <p:ext uri="{D42A27DB-BD31-4B8C-83A1-F6EECF244321}">
                <p14:modId xmlns:p14="http://schemas.microsoft.com/office/powerpoint/2010/main" val="2893811588"/>
              </p:ext>
            </p:extLst>
          </p:nvPr>
        </p:nvGraphicFramePr>
        <p:xfrm>
          <a:off x="373282" y="1284939"/>
          <a:ext cx="8437946" cy="4926050"/>
        </p:xfrm>
        <a:graphic>
          <a:graphicData uri="http://schemas.openxmlformats.org/drawingml/2006/table">
            <a:tbl>
              <a:tblPr firstRow="1" bandRow="1">
                <a:tableStyleId>{5C22544A-7EE6-4342-B048-85BDC9FD1C3A}</a:tableStyleId>
              </a:tblPr>
              <a:tblGrid>
                <a:gridCol w="4218973">
                  <a:extLst>
                    <a:ext uri="{9D8B030D-6E8A-4147-A177-3AD203B41FA5}">
                      <a16:colId xmlns:a16="http://schemas.microsoft.com/office/drawing/2014/main" xmlns="" val="20000"/>
                    </a:ext>
                  </a:extLst>
                </a:gridCol>
                <a:gridCol w="4218973">
                  <a:extLst>
                    <a:ext uri="{9D8B030D-6E8A-4147-A177-3AD203B41FA5}">
                      <a16:colId xmlns:a16="http://schemas.microsoft.com/office/drawing/2014/main" xmlns="" val="20001"/>
                    </a:ext>
                  </a:extLst>
                </a:gridCol>
              </a:tblGrid>
              <a:tr h="341083">
                <a:tc>
                  <a:txBody>
                    <a:bodyPr/>
                    <a:lstStyle/>
                    <a:p>
                      <a:pPr algn="ctr"/>
                      <a:r>
                        <a:rPr lang="en-US" sz="1400" dirty="0" smtClean="0"/>
                        <a:t>Original Art 134 Offenses</a:t>
                      </a:r>
                      <a:endParaRPr lang="en-US" sz="1400" dirty="0"/>
                    </a:p>
                  </a:txBody>
                  <a:tcPr marL="68580" marR="68580" marT="34290" marB="34290"/>
                </a:tc>
                <a:tc>
                  <a:txBody>
                    <a:bodyPr/>
                    <a:lstStyle/>
                    <a:p>
                      <a:pPr algn="ctr"/>
                      <a:r>
                        <a:rPr lang="en-US" sz="1400" dirty="0" smtClean="0"/>
                        <a:t>New</a:t>
                      </a:r>
                      <a:r>
                        <a:rPr lang="en-US" sz="1400" baseline="0" dirty="0" smtClean="0"/>
                        <a:t> Designation</a:t>
                      </a:r>
                      <a:endParaRPr lang="en-US" sz="1400" dirty="0"/>
                    </a:p>
                  </a:txBody>
                  <a:tcPr marL="68580" marR="68580" marT="34290" marB="34290"/>
                </a:tc>
                <a:extLst>
                  <a:ext uri="{0D108BD9-81ED-4DB2-BD59-A6C34878D82A}">
                    <a16:rowId xmlns:a16="http://schemas.microsoft.com/office/drawing/2014/main" xmlns="" val="10000"/>
                  </a:ext>
                </a:extLst>
              </a:tr>
              <a:tr h="341083">
                <a:tc>
                  <a:txBody>
                    <a:bodyPr/>
                    <a:lstStyle/>
                    <a:p>
                      <a:r>
                        <a:rPr lang="en-US" sz="1400" dirty="0" smtClean="0"/>
                        <a:t>Restriction,</a:t>
                      </a:r>
                      <a:r>
                        <a:rPr lang="en-US" sz="1400" baseline="0" dirty="0" smtClean="0"/>
                        <a:t> breaking</a:t>
                      </a:r>
                      <a:endParaRPr lang="en-US" sz="1400" dirty="0"/>
                    </a:p>
                  </a:txBody>
                  <a:tcPr marL="68580" marR="68580" marT="34290" marB="34290"/>
                </a:tc>
                <a:tc>
                  <a:txBody>
                    <a:bodyPr/>
                    <a:lstStyle/>
                    <a:p>
                      <a:r>
                        <a:rPr lang="en-US" sz="1400" dirty="0" smtClean="0"/>
                        <a:t>Art 87b(c) – Breach of restriction</a:t>
                      </a:r>
                      <a:endParaRPr lang="en-US" sz="1400" dirty="0"/>
                    </a:p>
                  </a:txBody>
                  <a:tcPr marL="68580" marR="68580" marT="34290" marB="34290"/>
                </a:tc>
                <a:extLst>
                  <a:ext uri="{0D108BD9-81ED-4DB2-BD59-A6C34878D82A}">
                    <a16:rowId xmlns:a16="http://schemas.microsoft.com/office/drawing/2014/main" xmlns="" val="10001"/>
                  </a:ext>
                </a:extLst>
              </a:tr>
              <a:tr h="341083">
                <a:tc>
                  <a:txBody>
                    <a:bodyPr/>
                    <a:lstStyle/>
                    <a:p>
                      <a:r>
                        <a:rPr lang="en-US" sz="1400" dirty="0" smtClean="0"/>
                        <a:t>Seizure: destruction, removal, disposal of property to prevent</a:t>
                      </a:r>
                      <a:endParaRPr lang="en-US" sz="1400" dirty="0"/>
                    </a:p>
                  </a:txBody>
                  <a:tcPr marL="68580" marR="68580" marT="34290" marB="34290"/>
                </a:tc>
                <a:tc>
                  <a:txBody>
                    <a:bodyPr/>
                    <a:lstStyle/>
                    <a:p>
                      <a:r>
                        <a:rPr lang="en-US" sz="1400" dirty="0" smtClean="0"/>
                        <a:t>Art 131e – Prevention of authorized seizure</a:t>
                      </a:r>
                      <a:r>
                        <a:rPr lang="en-US" sz="1400" baseline="0" dirty="0" smtClean="0"/>
                        <a:t> of property</a:t>
                      </a:r>
                      <a:endParaRPr lang="en-US" sz="1400" dirty="0"/>
                    </a:p>
                  </a:txBody>
                  <a:tcPr marL="68580" marR="68580" marT="34290" marB="34290"/>
                </a:tc>
                <a:extLst>
                  <a:ext uri="{0D108BD9-81ED-4DB2-BD59-A6C34878D82A}">
                    <a16:rowId xmlns:a16="http://schemas.microsoft.com/office/drawing/2014/main" xmlns="" val="10002"/>
                  </a:ext>
                </a:extLst>
              </a:tr>
              <a:tr h="351133">
                <a:tc>
                  <a:txBody>
                    <a:bodyPr/>
                    <a:lstStyle/>
                    <a:p>
                      <a:r>
                        <a:rPr lang="en-US" sz="1400" dirty="0" smtClean="0"/>
                        <a:t>Sentinel or lookout:  offenses against or by</a:t>
                      </a:r>
                      <a:endParaRPr lang="en-US" sz="1400" dirty="0"/>
                    </a:p>
                  </a:txBody>
                  <a:tcPr marL="68580" marR="68580" marT="34290" marB="34290"/>
                </a:tc>
                <a:tc>
                  <a:txBody>
                    <a:bodyPr/>
                    <a:lstStyle/>
                    <a:p>
                      <a:r>
                        <a:rPr lang="en-US" sz="1400" dirty="0" smtClean="0"/>
                        <a:t>Art 95 – Offenses</a:t>
                      </a:r>
                      <a:r>
                        <a:rPr lang="en-US" sz="1400" baseline="0" dirty="0" smtClean="0"/>
                        <a:t> by sentinel or lookout</a:t>
                      </a:r>
                    </a:p>
                  </a:txBody>
                  <a:tcPr marL="68580" marR="68580" marT="34290" marB="34290"/>
                </a:tc>
                <a:extLst>
                  <a:ext uri="{0D108BD9-81ED-4DB2-BD59-A6C34878D82A}">
                    <a16:rowId xmlns:a16="http://schemas.microsoft.com/office/drawing/2014/main" xmlns="" val="10003"/>
                  </a:ext>
                </a:extLst>
              </a:tr>
              <a:tr h="341083">
                <a:tc>
                  <a:txBody>
                    <a:bodyPr/>
                    <a:lstStyle/>
                    <a:p>
                      <a:r>
                        <a:rPr lang="en-US" sz="1400" dirty="0" smtClean="0"/>
                        <a:t>Soliciting another to commit an offense</a:t>
                      </a:r>
                      <a:endParaRPr lang="en-US" sz="1400" dirty="0"/>
                    </a:p>
                  </a:txBody>
                  <a:tcPr marL="68580" marR="68580" marT="34290" marB="34290"/>
                </a:tc>
                <a:tc>
                  <a:txBody>
                    <a:bodyPr/>
                    <a:lstStyle/>
                    <a:p>
                      <a:r>
                        <a:rPr lang="en-US" sz="1400" dirty="0" smtClean="0"/>
                        <a:t>Art 82(a) – Soliciting commission of offenses generally</a:t>
                      </a:r>
                      <a:endParaRPr lang="en-US" sz="1400" dirty="0"/>
                    </a:p>
                  </a:txBody>
                  <a:tcPr marL="68580" marR="68580" marT="34290" marB="34290"/>
                </a:tc>
                <a:extLst>
                  <a:ext uri="{0D108BD9-81ED-4DB2-BD59-A6C34878D82A}">
                    <a16:rowId xmlns:a16="http://schemas.microsoft.com/office/drawing/2014/main" xmlns="" val="10004"/>
                  </a:ext>
                </a:extLst>
              </a:tr>
              <a:tr h="598368">
                <a:tc>
                  <a:txBody>
                    <a:bodyPr/>
                    <a:lstStyle/>
                    <a:p>
                      <a:r>
                        <a:rPr lang="en-US" sz="1400" dirty="0" smtClean="0"/>
                        <a:t>Stolen property:  knowingly receiving, buying, concealing</a:t>
                      </a:r>
                      <a:endParaRPr lang="en-US" sz="1400" dirty="0"/>
                    </a:p>
                  </a:txBody>
                  <a:tcPr marL="68580" marR="68580" marT="34290" marB="34290"/>
                </a:tc>
                <a:tc>
                  <a:txBody>
                    <a:bodyPr/>
                    <a:lstStyle/>
                    <a:p>
                      <a:r>
                        <a:rPr lang="en-US" sz="1400" dirty="0" smtClean="0"/>
                        <a:t>Art 122a – Receiving stolen property</a:t>
                      </a:r>
                      <a:endParaRPr lang="en-US" sz="1400" dirty="0"/>
                    </a:p>
                  </a:txBody>
                  <a:tcPr marL="68580" marR="68580" marT="34290" marB="34290"/>
                </a:tc>
                <a:extLst>
                  <a:ext uri="{0D108BD9-81ED-4DB2-BD59-A6C34878D82A}">
                    <a16:rowId xmlns:a16="http://schemas.microsoft.com/office/drawing/2014/main" xmlns="" val="10005"/>
                  </a:ext>
                </a:extLst>
              </a:tr>
              <a:tr h="341083">
                <a:tc>
                  <a:txBody>
                    <a:bodyPr/>
                    <a:lstStyle/>
                    <a:p>
                      <a:r>
                        <a:rPr lang="en-US" sz="1400" dirty="0" smtClean="0"/>
                        <a:t>Testify:  wrongful refusal</a:t>
                      </a:r>
                      <a:endParaRPr lang="en-US" sz="1400" dirty="0"/>
                    </a:p>
                  </a:txBody>
                  <a:tcPr marL="68580" marR="68580" marT="34290" marB="34290"/>
                </a:tc>
                <a:tc>
                  <a:txBody>
                    <a:bodyPr/>
                    <a:lstStyle/>
                    <a:p>
                      <a:r>
                        <a:rPr lang="en-US" sz="1400" dirty="0" smtClean="0"/>
                        <a:t>Art 131d – Wrongful refusal to testify</a:t>
                      </a:r>
                      <a:endParaRPr lang="en-US" sz="1400" dirty="0"/>
                    </a:p>
                  </a:txBody>
                  <a:tcPr marL="68580" marR="68580" marT="34290" marB="34290"/>
                </a:tc>
                <a:extLst>
                  <a:ext uri="{0D108BD9-81ED-4DB2-BD59-A6C34878D82A}">
                    <a16:rowId xmlns:a16="http://schemas.microsoft.com/office/drawing/2014/main" xmlns="" val="10006"/>
                  </a:ext>
                </a:extLst>
              </a:tr>
              <a:tr h="341083">
                <a:tc>
                  <a:txBody>
                    <a:bodyPr/>
                    <a:lstStyle/>
                    <a:p>
                      <a:r>
                        <a:rPr lang="en-US" sz="1400" dirty="0" smtClean="0"/>
                        <a:t>Threat or hoax designed/intended</a:t>
                      </a:r>
                      <a:r>
                        <a:rPr lang="en-US" sz="1400" baseline="0" dirty="0" smtClean="0"/>
                        <a:t> to cause panic or public fear</a:t>
                      </a:r>
                      <a:endParaRPr lang="en-US" sz="1400" dirty="0"/>
                    </a:p>
                  </a:txBody>
                  <a:tcPr marL="68580" marR="68580" marT="34290" marB="34290"/>
                </a:tc>
                <a:tc>
                  <a:txBody>
                    <a:bodyPr/>
                    <a:lstStyle/>
                    <a:p>
                      <a:r>
                        <a:rPr lang="en-US" sz="1400" dirty="0" smtClean="0"/>
                        <a:t>Art 115 – Communicating threats</a:t>
                      </a:r>
                      <a:endParaRPr lang="en-US" sz="1400" dirty="0"/>
                    </a:p>
                  </a:txBody>
                  <a:tcPr marL="68580" marR="68580" marT="34290" marB="34290"/>
                </a:tc>
                <a:extLst>
                  <a:ext uri="{0D108BD9-81ED-4DB2-BD59-A6C34878D82A}">
                    <a16:rowId xmlns:a16="http://schemas.microsoft.com/office/drawing/2014/main" xmlns="" val="10007"/>
                  </a:ext>
                </a:extLst>
              </a:tr>
              <a:tr h="341083">
                <a:tc>
                  <a:txBody>
                    <a:bodyPr/>
                    <a:lstStyle/>
                    <a:p>
                      <a:r>
                        <a:rPr lang="en-US" sz="1400" dirty="0" smtClean="0">
                          <a:solidFill>
                            <a:schemeClr val="tx1"/>
                          </a:solidFill>
                        </a:rPr>
                        <a:t>Threat, communicating</a:t>
                      </a:r>
                      <a:endParaRPr lang="en-US" sz="1400" dirty="0">
                        <a:solidFill>
                          <a:schemeClr val="tx1"/>
                        </a:solidFill>
                      </a:endParaRPr>
                    </a:p>
                  </a:txBody>
                  <a:tcPr marL="68580" marR="68580" marT="34290" marB="34290"/>
                </a:tc>
                <a:tc>
                  <a:txBody>
                    <a:bodyPr/>
                    <a:lstStyle/>
                    <a:p>
                      <a:r>
                        <a:rPr lang="en-US" sz="1400" dirty="0" smtClean="0">
                          <a:solidFill>
                            <a:schemeClr val="tx1"/>
                          </a:solidFill>
                        </a:rPr>
                        <a:t>Art 115 – Communicating threats</a:t>
                      </a:r>
                      <a:endParaRPr lang="en-US" sz="1400" dirty="0">
                        <a:solidFill>
                          <a:schemeClr val="tx1"/>
                        </a:solidFill>
                      </a:endParaRPr>
                    </a:p>
                  </a:txBody>
                  <a:tcPr marL="68580" marR="68580" marT="34290" marB="34290"/>
                </a:tc>
                <a:extLst>
                  <a:ext uri="{0D108BD9-81ED-4DB2-BD59-A6C34878D82A}">
                    <a16:rowId xmlns:a16="http://schemas.microsoft.com/office/drawing/2014/main" xmlns="" val="10008"/>
                  </a:ext>
                </a:extLst>
              </a:tr>
              <a:tr h="341083">
                <a:tc>
                  <a:txBody>
                    <a:bodyPr/>
                    <a:lstStyle/>
                    <a:p>
                      <a:r>
                        <a:rPr lang="en-US" sz="1400" dirty="0" smtClean="0"/>
                        <a:t>Unlawful entry</a:t>
                      </a:r>
                      <a:endParaRPr lang="en-US" sz="1400" dirty="0"/>
                    </a:p>
                  </a:txBody>
                  <a:tcPr marL="68580" marR="68580" marT="34290" marB="34290"/>
                </a:tc>
                <a:tc>
                  <a:txBody>
                    <a:bodyPr/>
                    <a:lstStyle/>
                    <a:p>
                      <a:r>
                        <a:rPr lang="en-US" sz="1400" baseline="0" dirty="0" smtClean="0"/>
                        <a:t>Art 129(b) – Unlawful entry</a:t>
                      </a:r>
                      <a:endParaRPr lang="en-US" sz="1400" dirty="0"/>
                    </a:p>
                  </a:txBody>
                  <a:tcPr marL="68580" marR="68580" marT="34290" marB="34290"/>
                </a:tc>
                <a:extLst>
                  <a:ext uri="{0D108BD9-81ED-4DB2-BD59-A6C34878D82A}">
                    <a16:rowId xmlns:a16="http://schemas.microsoft.com/office/drawing/2014/main" xmlns="" val="10009"/>
                  </a:ext>
                </a:extLst>
              </a:tr>
              <a:tr h="341083">
                <a:tc>
                  <a:txBody>
                    <a:bodyPr/>
                    <a:lstStyle/>
                    <a:p>
                      <a:r>
                        <a:rPr lang="en-US" sz="1400" dirty="0" smtClean="0"/>
                        <a:t>Weapon:  concealed, carrying</a:t>
                      </a:r>
                      <a:endParaRPr lang="en-US" sz="1400" dirty="0"/>
                    </a:p>
                  </a:txBody>
                  <a:tcPr marL="68580" marR="68580" marT="34290" marB="34290"/>
                </a:tc>
                <a:tc>
                  <a:txBody>
                    <a:bodyPr/>
                    <a:lstStyle/>
                    <a:p>
                      <a:r>
                        <a:rPr lang="en-US" sz="1400" dirty="0" smtClean="0"/>
                        <a:t>Art 114(d) – Carrying</a:t>
                      </a:r>
                      <a:r>
                        <a:rPr lang="en-US" sz="1400" baseline="0" dirty="0" smtClean="0"/>
                        <a:t> concealed weapon</a:t>
                      </a:r>
                      <a:endParaRPr lang="en-US" sz="1400" dirty="0"/>
                    </a:p>
                  </a:txBody>
                  <a:tcPr marL="68580" marR="68580" marT="34290" marB="34290"/>
                </a:tc>
                <a:extLst>
                  <a:ext uri="{0D108BD9-81ED-4DB2-BD59-A6C34878D82A}">
                    <a16:rowId xmlns:a16="http://schemas.microsoft.com/office/drawing/2014/main" xmlns="" val="10010"/>
                  </a:ext>
                </a:extLst>
              </a:tr>
              <a:tr h="5983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Wearing unauthorized insignia,</a:t>
                      </a:r>
                      <a:r>
                        <a:rPr lang="en-US" sz="1400" baseline="0" dirty="0" smtClean="0"/>
                        <a:t> decoration, badge, ribbon, device or lapel button</a:t>
                      </a:r>
                      <a:endParaRPr lang="en-US" sz="140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Art 106a – Wearing unauthorized</a:t>
                      </a:r>
                      <a:r>
                        <a:rPr lang="en-US" sz="1400" baseline="0" dirty="0" smtClean="0"/>
                        <a:t> insignia, decoration, badge, ribbon, device, or lapel button</a:t>
                      </a:r>
                      <a:endParaRPr lang="en-US" sz="1400" dirty="0" smtClean="0"/>
                    </a:p>
                  </a:txBody>
                  <a:tcPr marL="68580" marR="68580" marT="34290" marB="34290"/>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59878888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pPr marL="0" indent="0">
              <a:buNone/>
            </a:pPr>
            <a:r>
              <a:rPr lang="en-US" dirty="0"/>
              <a:t>You are prosecuting a married female officer who is accused of committing sexual acts with another married female officer. </a:t>
            </a:r>
          </a:p>
          <a:p>
            <a:pPr marL="0" indent="0">
              <a:buNone/>
            </a:pPr>
            <a:endParaRPr lang="en-US" dirty="0"/>
          </a:p>
          <a:p>
            <a:pPr marL="457200" indent="-457200">
              <a:buAutoNum type="arabicPeriod"/>
            </a:pPr>
            <a:r>
              <a:rPr lang="en-US" dirty="0"/>
              <a:t>Could you charge the officers with adultery under the current punitive </a:t>
            </a:r>
            <a:r>
              <a:rPr lang="en-US" dirty="0" smtClean="0"/>
              <a:t>articles</a:t>
            </a:r>
            <a:r>
              <a:rPr lang="en-US" dirty="0"/>
              <a:t>? </a:t>
            </a:r>
          </a:p>
          <a:p>
            <a:pPr marL="457200" indent="-457200">
              <a:buAutoNum type="arabicPeriod"/>
            </a:pPr>
            <a:r>
              <a:rPr lang="en-US" dirty="0" smtClean="0"/>
              <a:t>What about the new offense?</a:t>
            </a:r>
            <a:endParaRPr lang="en-US" dirty="0"/>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80</a:t>
            </a:fld>
            <a:endParaRPr lang="en-US"/>
          </a:p>
        </p:txBody>
      </p:sp>
    </p:spTree>
    <p:extLst>
      <p:ext uri="{BB962C8B-B14F-4D97-AF65-F5344CB8AC3E}">
        <p14:creationId xmlns:p14="http://schemas.microsoft.com/office/powerpoint/2010/main" val="281523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 CHANGES</a:t>
            </a:r>
          </a:p>
        </p:txBody>
      </p:sp>
      <p:sp>
        <p:nvSpPr>
          <p:cNvPr id="3" name="Content Placeholder 2"/>
          <p:cNvSpPr>
            <a:spLocks noGrp="1"/>
          </p:cNvSpPr>
          <p:nvPr>
            <p:ph idx="1"/>
          </p:nvPr>
        </p:nvSpPr>
        <p:spPr/>
        <p:txBody>
          <a:bodyPr/>
          <a:lstStyle/>
          <a:p>
            <a:pPr marL="0" indent="0">
              <a:buNone/>
            </a:pPr>
            <a:r>
              <a:rPr lang="en-US" dirty="0"/>
              <a:t>Forcible sodomy and bestiality are deleted from MCM.</a:t>
            </a:r>
          </a:p>
          <a:p>
            <a:pPr marL="685800" lvl="2">
              <a:spcBef>
                <a:spcPts val="1000"/>
              </a:spcBef>
            </a:pPr>
            <a:r>
              <a:rPr lang="en-US" sz="2400" dirty="0"/>
              <a:t>Forcible sodomy covered under Art 120.</a:t>
            </a:r>
          </a:p>
          <a:p>
            <a:pPr marL="685800" lvl="2">
              <a:spcBef>
                <a:spcPts val="1000"/>
              </a:spcBef>
            </a:pPr>
            <a:r>
              <a:rPr lang="en-US" sz="2400" dirty="0"/>
              <a:t>Sexual act with an animal covered under Art 134.</a:t>
            </a:r>
          </a:p>
          <a:p>
            <a:endParaRPr lang="en-US" dirty="0"/>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81</a:t>
            </a:fld>
            <a:endParaRPr lang="en-US"/>
          </a:p>
        </p:txBody>
      </p:sp>
    </p:spTree>
    <p:extLst>
      <p:ext uri="{BB962C8B-B14F-4D97-AF65-F5344CB8AC3E}">
        <p14:creationId xmlns:p14="http://schemas.microsoft.com/office/powerpoint/2010/main" val="10878174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366812"/>
            <a:ext cx="7886700" cy="1994954"/>
          </a:xfrm>
        </p:spPr>
        <p:txBody>
          <a:bodyPr/>
          <a:lstStyle/>
          <a:p>
            <a:pPr algn="ctr"/>
            <a:r>
              <a:rPr lang="en-US" b="1" dirty="0" smtClean="0"/>
              <a:t>STATUTE OF LIMITATIONS</a:t>
            </a:r>
            <a:endParaRPr lang="en-US" b="1" dirty="0"/>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82</a:t>
            </a:fld>
            <a:endParaRPr lang="en-US"/>
          </a:p>
        </p:txBody>
      </p:sp>
    </p:spTree>
    <p:extLst>
      <p:ext uri="{BB962C8B-B14F-4D97-AF65-F5344CB8AC3E}">
        <p14:creationId xmlns:p14="http://schemas.microsoft.com/office/powerpoint/2010/main" val="34991126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Article 43, </a:t>
            </a:r>
            <a:r>
              <a:rPr lang="en-US" sz="3600" dirty="0" smtClean="0"/>
              <a:t>UCMJ</a:t>
            </a:r>
            <a:endParaRPr lang="en-US" sz="2400" b="1" dirty="0"/>
          </a:p>
        </p:txBody>
      </p:sp>
      <p:sp>
        <p:nvSpPr>
          <p:cNvPr id="3" name="Content Placeholder 2"/>
          <p:cNvSpPr>
            <a:spLocks noGrp="1"/>
          </p:cNvSpPr>
          <p:nvPr>
            <p:ph idx="1"/>
          </p:nvPr>
        </p:nvSpPr>
        <p:spPr/>
        <p:txBody>
          <a:bodyPr>
            <a:noAutofit/>
          </a:bodyPr>
          <a:lstStyle/>
          <a:p>
            <a:r>
              <a:rPr lang="en-US" dirty="0"/>
              <a:t>Child abuse offenses: </a:t>
            </a:r>
          </a:p>
          <a:p>
            <a:pPr lvl="1"/>
            <a:r>
              <a:rPr lang="en-US" dirty="0"/>
              <a:t>Life of the child or 10 years after commission of the offense, whichever is longer</a:t>
            </a:r>
          </a:p>
          <a:p>
            <a:pPr lvl="1"/>
            <a:r>
              <a:rPr lang="en-US" dirty="0"/>
              <a:t>Conforming amendments that list articles considered child abuse offenses</a:t>
            </a:r>
          </a:p>
          <a:p>
            <a:r>
              <a:rPr lang="en-US" dirty="0"/>
              <a:t>Fraudulent enlistment: </a:t>
            </a:r>
          </a:p>
          <a:p>
            <a:pPr lvl="1"/>
            <a:r>
              <a:rPr lang="en-US" dirty="0"/>
              <a:t>EM:  Longer of period of enlistment or 5 years</a:t>
            </a:r>
          </a:p>
          <a:p>
            <a:pPr lvl="1"/>
            <a:r>
              <a:rPr lang="en-US" dirty="0"/>
              <a:t>Officers:  longer of period of appointment or 5 years</a:t>
            </a:r>
          </a:p>
          <a:p>
            <a:r>
              <a:rPr lang="en-US" dirty="0"/>
              <a:t>DNA Evidence: </a:t>
            </a:r>
          </a:p>
          <a:p>
            <a:pPr lvl="1"/>
            <a:r>
              <a:rPr lang="en-US" dirty="0"/>
              <a:t>If DNA implicates commission of offense punishable by more than one year confinement </a:t>
            </a:r>
          </a:p>
          <a:p>
            <a:pPr lvl="1"/>
            <a:r>
              <a:rPr lang="en-US" dirty="0" err="1"/>
              <a:t>SoL</a:t>
            </a:r>
            <a:r>
              <a:rPr lang="en-US" dirty="0"/>
              <a:t> begins to run upon identification </a:t>
            </a:r>
            <a:endParaRPr lang="en-US" b="1"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83</a:t>
            </a:fld>
            <a:endParaRPr lang="en-US"/>
          </a:p>
        </p:txBody>
      </p:sp>
    </p:spTree>
    <p:extLst>
      <p:ext uri="{BB962C8B-B14F-4D97-AF65-F5344CB8AC3E}">
        <p14:creationId xmlns:p14="http://schemas.microsoft.com/office/powerpoint/2010/main" val="228279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2362"/>
            <a:ext cx="7772400" cy="2805401"/>
          </a:xfrm>
        </p:spPr>
        <p:txBody>
          <a:bodyPr>
            <a:normAutofit/>
          </a:bodyPr>
          <a:lstStyle/>
          <a:p>
            <a:r>
              <a:rPr lang="en-US" dirty="0" smtClean="0"/>
              <a:t> </a:t>
            </a:r>
            <a:r>
              <a:rPr lang="en-US" dirty="0"/>
              <a:t/>
            </a:r>
            <a:br>
              <a:rPr lang="en-US" dirty="0"/>
            </a:br>
            <a:r>
              <a:rPr lang="en-US" dirty="0" smtClean="0"/>
              <a:t>LESSER INCLUDED OFFENSES</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84</a:t>
            </a:fld>
            <a:endParaRPr lang="en-US"/>
          </a:p>
        </p:txBody>
      </p:sp>
    </p:spTree>
    <p:extLst>
      <p:ext uri="{BB962C8B-B14F-4D97-AF65-F5344CB8AC3E}">
        <p14:creationId xmlns:p14="http://schemas.microsoft.com/office/powerpoint/2010/main" val="319097615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93439" y="219075"/>
            <a:ext cx="7471422" cy="700088"/>
          </a:xfrm>
        </p:spPr>
        <p:txBody>
          <a:bodyPr/>
          <a:lstStyle/>
          <a:p>
            <a:r>
              <a:rPr lang="en-US" dirty="0" smtClean="0"/>
              <a:t>Art 79 – Conviction of LIO</a:t>
            </a:r>
            <a:endParaRPr lang="en-US" dirty="0"/>
          </a:p>
        </p:txBody>
      </p:sp>
      <p:sp>
        <p:nvSpPr>
          <p:cNvPr id="8" name="Text Placeholder 7"/>
          <p:cNvSpPr>
            <a:spLocks noGrp="1"/>
          </p:cNvSpPr>
          <p:nvPr>
            <p:ph type="body" idx="1"/>
          </p:nvPr>
        </p:nvSpPr>
        <p:spPr>
          <a:xfrm>
            <a:off x="465589" y="1191237"/>
            <a:ext cx="4032593" cy="470222"/>
          </a:xfrm>
        </p:spPr>
        <p:txBody>
          <a:bodyPr/>
          <a:lstStyle/>
          <a:p>
            <a:r>
              <a:rPr lang="en-US" dirty="0" smtClean="0"/>
              <a:t>Current</a:t>
            </a:r>
            <a:endParaRPr lang="en-US" dirty="0"/>
          </a:p>
        </p:txBody>
      </p:sp>
      <p:sp>
        <p:nvSpPr>
          <p:cNvPr id="9" name="Content Placeholder 8"/>
          <p:cNvSpPr>
            <a:spLocks noGrp="1"/>
          </p:cNvSpPr>
          <p:nvPr>
            <p:ph sz="half" idx="2"/>
          </p:nvPr>
        </p:nvSpPr>
        <p:spPr>
          <a:xfrm>
            <a:off x="274919" y="1703294"/>
            <a:ext cx="4223264" cy="4486369"/>
          </a:xfrm>
        </p:spPr>
        <p:txBody>
          <a:bodyPr>
            <a:normAutofit/>
          </a:bodyPr>
          <a:lstStyle/>
          <a:p>
            <a:pPr>
              <a:lnSpc>
                <a:spcPct val="100000"/>
              </a:lnSpc>
              <a:spcBef>
                <a:spcPts val="0"/>
              </a:spcBef>
            </a:pPr>
            <a:r>
              <a:rPr lang="en-US" dirty="0" smtClean="0">
                <a:solidFill>
                  <a:srgbClr val="FF0000"/>
                </a:solidFill>
              </a:rPr>
              <a:t>Accused may be found guilty of an offense </a:t>
            </a:r>
            <a:r>
              <a:rPr lang="en-US" b="1" u="sng" dirty="0" smtClean="0">
                <a:solidFill>
                  <a:srgbClr val="FF0000"/>
                </a:solidFill>
              </a:rPr>
              <a:t>necessarily included</a:t>
            </a:r>
            <a:r>
              <a:rPr lang="en-US" dirty="0" smtClean="0">
                <a:solidFill>
                  <a:srgbClr val="FF0000"/>
                </a:solidFill>
              </a:rPr>
              <a:t> in the offense charged </a:t>
            </a:r>
            <a:r>
              <a:rPr lang="en-US" b="1" u="sng" dirty="0" smtClean="0">
                <a:solidFill>
                  <a:srgbClr val="FF0000"/>
                </a:solidFill>
              </a:rPr>
              <a:t>or</a:t>
            </a:r>
            <a:r>
              <a:rPr lang="en-US" dirty="0" smtClean="0">
                <a:solidFill>
                  <a:srgbClr val="FF0000"/>
                </a:solidFill>
              </a:rPr>
              <a:t> of an </a:t>
            </a:r>
            <a:r>
              <a:rPr lang="en-US" b="1" u="sng" dirty="0" smtClean="0">
                <a:solidFill>
                  <a:srgbClr val="FF0000"/>
                </a:solidFill>
              </a:rPr>
              <a:t>attempt</a:t>
            </a:r>
            <a:r>
              <a:rPr lang="en-US" dirty="0" smtClean="0">
                <a:solidFill>
                  <a:srgbClr val="FF0000"/>
                </a:solidFill>
              </a:rPr>
              <a:t> to commit either the offense charged or an offense necessarily included therein</a:t>
            </a:r>
            <a:endParaRPr lang="en-US" dirty="0">
              <a:solidFill>
                <a:srgbClr val="FF0000"/>
              </a:solidFill>
            </a:endParaRPr>
          </a:p>
          <a:p>
            <a:endParaRPr lang="en-US" dirty="0" smtClean="0">
              <a:solidFill>
                <a:srgbClr val="0070C0"/>
              </a:solidFill>
            </a:endParaRPr>
          </a:p>
        </p:txBody>
      </p:sp>
      <p:sp>
        <p:nvSpPr>
          <p:cNvPr id="10" name="Text Placeholder 9"/>
          <p:cNvSpPr>
            <a:spLocks noGrp="1"/>
          </p:cNvSpPr>
          <p:nvPr>
            <p:ph type="body" sz="quarter" idx="3"/>
          </p:nvPr>
        </p:nvSpPr>
        <p:spPr>
          <a:xfrm>
            <a:off x="4629150" y="1191237"/>
            <a:ext cx="4082817" cy="470222"/>
          </a:xfrm>
        </p:spPr>
        <p:txBody>
          <a:bodyPr/>
          <a:lstStyle/>
          <a:p>
            <a:r>
              <a:rPr lang="en-US" dirty="0" smtClean="0"/>
              <a:t>MJA 2016</a:t>
            </a:r>
            <a:endParaRPr lang="en-US" dirty="0"/>
          </a:p>
        </p:txBody>
      </p:sp>
      <p:sp>
        <p:nvSpPr>
          <p:cNvPr id="11" name="Content Placeholder 10"/>
          <p:cNvSpPr>
            <a:spLocks noGrp="1"/>
          </p:cNvSpPr>
          <p:nvPr>
            <p:ph sz="quarter" idx="4"/>
          </p:nvPr>
        </p:nvSpPr>
        <p:spPr>
          <a:xfrm>
            <a:off x="4629150" y="1703294"/>
            <a:ext cx="4305674" cy="4704132"/>
          </a:xfrm>
        </p:spPr>
        <p:txBody>
          <a:bodyPr>
            <a:normAutofit fontScale="92500" lnSpcReduction="10000"/>
          </a:bodyPr>
          <a:lstStyle/>
          <a:p>
            <a:pPr marL="457200" indent="-457200">
              <a:lnSpc>
                <a:spcPct val="100000"/>
              </a:lnSpc>
              <a:spcBef>
                <a:spcPts val="0"/>
              </a:spcBef>
              <a:buFont typeface="+mj-lt"/>
              <a:buAutoNum type="alphaLcParenR"/>
            </a:pPr>
            <a:r>
              <a:rPr lang="en-US" dirty="0" smtClean="0">
                <a:solidFill>
                  <a:srgbClr val="0070C0"/>
                </a:solidFill>
              </a:rPr>
              <a:t>Accused may be found guilty of</a:t>
            </a:r>
          </a:p>
          <a:p>
            <a:pPr marL="914400" lvl="1" indent="-457200">
              <a:lnSpc>
                <a:spcPct val="100000"/>
              </a:lnSpc>
              <a:spcBef>
                <a:spcPts val="0"/>
              </a:spcBef>
              <a:buFont typeface="+mj-lt"/>
              <a:buAutoNum type="arabicPeriod"/>
            </a:pPr>
            <a:r>
              <a:rPr lang="en-US" dirty="0" smtClean="0">
                <a:solidFill>
                  <a:srgbClr val="0070C0"/>
                </a:solidFill>
              </a:rPr>
              <a:t>Offense charged</a:t>
            </a:r>
          </a:p>
          <a:p>
            <a:pPr marL="914400" lvl="1" indent="-457200">
              <a:lnSpc>
                <a:spcPct val="100000"/>
              </a:lnSpc>
              <a:spcBef>
                <a:spcPts val="0"/>
              </a:spcBef>
              <a:buFont typeface="+mj-lt"/>
              <a:buAutoNum type="arabicPeriod"/>
            </a:pPr>
            <a:r>
              <a:rPr lang="en-US" dirty="0" smtClean="0">
                <a:solidFill>
                  <a:srgbClr val="0070C0"/>
                </a:solidFill>
              </a:rPr>
              <a:t>LIO</a:t>
            </a:r>
            <a:endParaRPr lang="en-US" dirty="0">
              <a:solidFill>
                <a:srgbClr val="0070C0"/>
              </a:solidFill>
            </a:endParaRPr>
          </a:p>
          <a:p>
            <a:pPr marL="914400" lvl="1" indent="-457200">
              <a:lnSpc>
                <a:spcPct val="100000"/>
              </a:lnSpc>
              <a:spcBef>
                <a:spcPts val="0"/>
              </a:spcBef>
              <a:buFont typeface="+mj-lt"/>
              <a:buAutoNum type="arabicPeriod"/>
            </a:pPr>
            <a:r>
              <a:rPr lang="en-US" dirty="0" smtClean="0">
                <a:solidFill>
                  <a:srgbClr val="0070C0"/>
                </a:solidFill>
              </a:rPr>
              <a:t>Attempt to commit offense charged</a:t>
            </a:r>
          </a:p>
          <a:p>
            <a:pPr marL="914400" lvl="1" indent="-457200">
              <a:lnSpc>
                <a:spcPct val="100000"/>
              </a:lnSpc>
              <a:spcBef>
                <a:spcPts val="0"/>
              </a:spcBef>
              <a:buFont typeface="+mj-lt"/>
              <a:buAutoNum type="arabicPeriod"/>
            </a:pPr>
            <a:r>
              <a:rPr lang="en-US" dirty="0" smtClean="0">
                <a:solidFill>
                  <a:srgbClr val="0070C0"/>
                </a:solidFill>
              </a:rPr>
              <a:t>Attempt to commit LIO</a:t>
            </a:r>
          </a:p>
          <a:p>
            <a:pPr marL="457200" indent="-457200">
              <a:lnSpc>
                <a:spcPct val="100000"/>
              </a:lnSpc>
              <a:spcBef>
                <a:spcPts val="0"/>
              </a:spcBef>
              <a:buFont typeface="+mj-lt"/>
              <a:buAutoNum type="alphaLcParenR"/>
            </a:pPr>
            <a:r>
              <a:rPr lang="en-US" dirty="0" smtClean="0">
                <a:solidFill>
                  <a:srgbClr val="0070C0"/>
                </a:solidFill>
              </a:rPr>
              <a:t>LIO defined as</a:t>
            </a:r>
          </a:p>
          <a:p>
            <a:pPr marL="914400" lvl="1" indent="-457200">
              <a:lnSpc>
                <a:spcPct val="100000"/>
              </a:lnSpc>
              <a:spcBef>
                <a:spcPts val="0"/>
              </a:spcBef>
              <a:buFont typeface="+mj-lt"/>
              <a:buAutoNum type="arabicPeriod"/>
            </a:pPr>
            <a:r>
              <a:rPr lang="en-US" dirty="0" smtClean="0">
                <a:solidFill>
                  <a:srgbClr val="0070C0"/>
                </a:solidFill>
              </a:rPr>
              <a:t>Offense </a:t>
            </a:r>
            <a:r>
              <a:rPr lang="en-US" b="1" u="sng" dirty="0" smtClean="0">
                <a:solidFill>
                  <a:srgbClr val="0070C0"/>
                </a:solidFill>
              </a:rPr>
              <a:t>necessarily included</a:t>
            </a:r>
            <a:r>
              <a:rPr lang="en-US" dirty="0" smtClean="0">
                <a:solidFill>
                  <a:srgbClr val="0070C0"/>
                </a:solidFill>
              </a:rPr>
              <a:t> in the offense charged</a:t>
            </a:r>
          </a:p>
          <a:p>
            <a:pPr marL="914400" lvl="1" indent="-457200">
              <a:lnSpc>
                <a:spcPct val="100000"/>
              </a:lnSpc>
              <a:spcBef>
                <a:spcPts val="0"/>
              </a:spcBef>
              <a:buFont typeface="+mj-lt"/>
              <a:buAutoNum type="arabicPeriod"/>
            </a:pPr>
            <a:r>
              <a:rPr lang="en-US" dirty="0" smtClean="0">
                <a:solidFill>
                  <a:srgbClr val="0070C0"/>
                </a:solidFill>
              </a:rPr>
              <a:t>Any LIO so </a:t>
            </a:r>
            <a:r>
              <a:rPr lang="en-US" b="1" u="sng" dirty="0" smtClean="0">
                <a:solidFill>
                  <a:srgbClr val="0070C0"/>
                </a:solidFill>
              </a:rPr>
              <a:t>designated by regulation</a:t>
            </a:r>
            <a:r>
              <a:rPr lang="en-US" dirty="0" smtClean="0">
                <a:solidFill>
                  <a:srgbClr val="0070C0"/>
                </a:solidFill>
              </a:rPr>
              <a:t> prescribed by the President</a:t>
            </a:r>
          </a:p>
          <a:p>
            <a:pPr marL="457200" indent="-457200">
              <a:lnSpc>
                <a:spcPct val="100000"/>
              </a:lnSpc>
              <a:spcBef>
                <a:spcPts val="0"/>
              </a:spcBef>
              <a:buFont typeface="+mj-lt"/>
              <a:buAutoNum type="alphaLcParenR"/>
            </a:pPr>
            <a:r>
              <a:rPr lang="en-US" dirty="0" smtClean="0">
                <a:solidFill>
                  <a:srgbClr val="0070C0"/>
                </a:solidFill>
              </a:rPr>
              <a:t>LIO designated by regulation shall be </a:t>
            </a:r>
            <a:r>
              <a:rPr lang="en-US" b="1" u="sng" dirty="0" smtClean="0">
                <a:solidFill>
                  <a:srgbClr val="0070C0"/>
                </a:solidFill>
              </a:rPr>
              <a:t>reasonably included </a:t>
            </a:r>
            <a:r>
              <a:rPr lang="en-US" dirty="0" smtClean="0">
                <a:solidFill>
                  <a:srgbClr val="0070C0"/>
                </a:solidFill>
              </a:rPr>
              <a:t>in the greater offense</a:t>
            </a:r>
          </a:p>
          <a:p>
            <a:pPr>
              <a:lnSpc>
                <a:spcPct val="100000"/>
              </a:lnSpc>
              <a:spcBef>
                <a:spcPts val="0"/>
              </a:spcBef>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85</a:t>
            </a:fld>
            <a:endParaRPr lang="en-US"/>
          </a:p>
        </p:txBody>
      </p:sp>
      <p:sp>
        <p:nvSpPr>
          <p:cNvPr id="12" name="TextBox 11"/>
          <p:cNvSpPr txBox="1"/>
          <p:nvPr/>
        </p:nvSpPr>
        <p:spPr>
          <a:xfrm>
            <a:off x="274919" y="1346318"/>
            <a:ext cx="8566053" cy="3693319"/>
          </a:xfrm>
          <a:prstGeom prst="rect">
            <a:avLst/>
          </a:prstGeom>
          <a:solidFill>
            <a:schemeClr val="bg1"/>
          </a:solidFill>
          <a:ln w="19050">
            <a:solidFill>
              <a:srgbClr val="FF0000"/>
            </a:solidFill>
          </a:ln>
        </p:spPr>
        <p:txBody>
          <a:bodyPr wrap="square" rtlCol="0">
            <a:spAutoFit/>
          </a:bodyPr>
          <a:lstStyle/>
          <a:p>
            <a:r>
              <a:rPr lang="en-US" sz="2400" dirty="0" smtClean="0"/>
              <a:t>A lesser offense is </a:t>
            </a:r>
            <a:r>
              <a:rPr lang="en-US" sz="2400" b="1" u="sng" dirty="0" smtClean="0"/>
              <a:t>necessarily included </a:t>
            </a:r>
            <a:r>
              <a:rPr lang="en-US" sz="2400" dirty="0" smtClean="0"/>
              <a:t>when:</a:t>
            </a:r>
          </a:p>
          <a:p>
            <a:pPr marL="457200" indent="-457200">
              <a:buFont typeface="+mj-lt"/>
              <a:buAutoNum type="alphaLcParenR"/>
            </a:pPr>
            <a:r>
              <a:rPr lang="en-US" sz="2400" dirty="0" smtClean="0"/>
              <a:t>All elements of lesser offense included in greater offense</a:t>
            </a:r>
          </a:p>
          <a:p>
            <a:pPr marL="914400" lvl="1" indent="-457200">
              <a:buFont typeface="Arial" panose="020B0604020202020204" pitchFamily="34" charset="0"/>
              <a:buChar char="•"/>
            </a:pPr>
            <a:r>
              <a:rPr lang="en-US" sz="2400" dirty="0" smtClean="0"/>
              <a:t>Example: wrongful appropriation as an LIO of larceny</a:t>
            </a:r>
          </a:p>
          <a:p>
            <a:pPr marL="457200" indent="-457200">
              <a:buFont typeface="+mj-lt"/>
              <a:buAutoNum type="alphaLcParenR"/>
            </a:pPr>
            <a:r>
              <a:rPr lang="en-US" sz="2400" dirty="0" smtClean="0"/>
              <a:t>All elements of lesser offense are included in greater, but at least one element is a subset, i.e. legally less serious </a:t>
            </a:r>
          </a:p>
          <a:p>
            <a:pPr marL="914400" lvl="1" indent="-457200">
              <a:buFont typeface="Arial" panose="020B0604020202020204" pitchFamily="34" charset="0"/>
              <a:buChar char="•"/>
            </a:pPr>
            <a:r>
              <a:rPr lang="en-US" sz="2400" dirty="0" smtClean="0"/>
              <a:t>Example:  unlawful entry as an LIO of burglary</a:t>
            </a:r>
          </a:p>
          <a:p>
            <a:pPr marL="457200" indent="-457200">
              <a:buFont typeface="+mj-lt"/>
              <a:buAutoNum type="alphaLcParenR"/>
            </a:pPr>
            <a:r>
              <a:rPr lang="en-US" sz="2400" dirty="0" smtClean="0"/>
              <a:t>Mental element is a subset by being legally less serious </a:t>
            </a:r>
          </a:p>
          <a:p>
            <a:pPr marL="914400" lvl="1" indent="-457200">
              <a:buFont typeface="Arial" panose="020B0604020202020204" pitchFamily="34" charset="0"/>
              <a:buChar char="•"/>
            </a:pPr>
            <a:r>
              <a:rPr lang="en-US" sz="2400" dirty="0" smtClean="0"/>
              <a:t>Example:  voluntary manslaughter as LIO of premeditated murder</a:t>
            </a:r>
          </a:p>
          <a:p>
            <a:r>
              <a:rPr lang="en-US" dirty="0" smtClean="0"/>
              <a:t> </a:t>
            </a:r>
            <a:endParaRPr lang="en-US" dirty="0"/>
          </a:p>
        </p:txBody>
      </p:sp>
    </p:spTree>
    <p:extLst>
      <p:ext uri="{BB962C8B-B14F-4D97-AF65-F5344CB8AC3E}">
        <p14:creationId xmlns:p14="http://schemas.microsoft.com/office/powerpoint/2010/main" val="1643867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LIO</a:t>
            </a:r>
            <a:r>
              <a:rPr lang="en-US" dirty="0" smtClean="0"/>
              <a:t>: The New Approach</a:t>
            </a:r>
            <a:endParaRPr lang="en-US" dirty="0"/>
          </a:p>
        </p:txBody>
      </p:sp>
      <p:sp>
        <p:nvSpPr>
          <p:cNvPr id="5" name="Content Placeholder 4"/>
          <p:cNvSpPr>
            <a:spLocks noGrp="1"/>
          </p:cNvSpPr>
          <p:nvPr>
            <p:ph idx="1"/>
          </p:nvPr>
        </p:nvSpPr>
        <p:spPr/>
        <p:txBody>
          <a:bodyPr/>
          <a:lstStyle/>
          <a:p>
            <a:r>
              <a:rPr lang="en-US" b="1" dirty="0" smtClean="0"/>
              <a:t>Necessarily Included</a:t>
            </a:r>
          </a:p>
          <a:p>
            <a:pPr lvl="1"/>
            <a:r>
              <a:rPr lang="en-US" dirty="0" smtClean="0"/>
              <a:t>This is the same language as the current Art 79</a:t>
            </a:r>
          </a:p>
          <a:p>
            <a:pPr lvl="1"/>
            <a:r>
              <a:rPr lang="en-US" dirty="0" smtClean="0"/>
              <a:t>References the </a:t>
            </a:r>
            <a:r>
              <a:rPr lang="en-US" i="1" dirty="0" smtClean="0"/>
              <a:t>Jones</a:t>
            </a:r>
            <a:r>
              <a:rPr lang="en-US" dirty="0" smtClean="0"/>
              <a:t> test</a:t>
            </a:r>
            <a:br>
              <a:rPr lang="en-US" dirty="0" smtClean="0"/>
            </a:br>
            <a:endParaRPr lang="en-US" dirty="0" smtClean="0"/>
          </a:p>
          <a:p>
            <a:r>
              <a:rPr lang="en-US" b="1" dirty="0" smtClean="0"/>
              <a:t>Reasonably Included</a:t>
            </a:r>
          </a:p>
          <a:p>
            <a:pPr lvl="1"/>
            <a:r>
              <a:rPr lang="en-US" dirty="0" smtClean="0"/>
              <a:t>This is new; restores pre-</a:t>
            </a:r>
            <a:r>
              <a:rPr lang="en-US" i="1" dirty="0" smtClean="0"/>
              <a:t>Jones</a:t>
            </a:r>
            <a:r>
              <a:rPr lang="en-US" dirty="0" smtClean="0"/>
              <a:t> thinking</a:t>
            </a:r>
          </a:p>
          <a:p>
            <a:pPr lvl="1"/>
            <a:r>
              <a:rPr lang="en-US" dirty="0" smtClean="0"/>
              <a:t>Permits the President to designate LIOs “reasonably included” in the greater offense</a:t>
            </a:r>
          </a:p>
          <a:p>
            <a:pPr lvl="1"/>
            <a:r>
              <a:rPr lang="en-US" dirty="0" smtClean="0"/>
              <a:t>This will be done in an Appendix by the President</a:t>
            </a:r>
            <a:endParaRPr lang="en-US" dirty="0"/>
          </a:p>
        </p:txBody>
      </p:sp>
      <p:sp>
        <p:nvSpPr>
          <p:cNvPr id="2" name="Date Placeholder 1"/>
          <p:cNvSpPr>
            <a:spLocks noGrp="1"/>
          </p:cNvSpPr>
          <p:nvPr>
            <p:ph type="dt" sz="half" idx="10"/>
          </p:nvPr>
        </p:nvSpPr>
        <p:spPr/>
        <p:txBody>
          <a:bodyPr/>
          <a:lstStyle/>
          <a:p>
            <a:r>
              <a:rPr lang="en-US" smtClean="0"/>
              <a:t>As of 3 August 2018</a:t>
            </a:r>
            <a:endParaRPr lang="en-US"/>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86</a:t>
            </a:fld>
            <a:endParaRPr lang="en-US"/>
          </a:p>
        </p:txBody>
      </p:sp>
    </p:spTree>
    <p:extLst>
      <p:ext uri="{BB962C8B-B14F-4D97-AF65-F5344CB8AC3E}">
        <p14:creationId xmlns:p14="http://schemas.microsoft.com/office/powerpoint/2010/main" val="943174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a:t>
            </a:r>
            <a:r>
              <a:rPr lang="en-US" dirty="0" err="1" smtClean="0"/>
              <a:t>12A</a:t>
            </a:r>
            <a:endParaRPr lang="en-US" dirty="0"/>
          </a:p>
        </p:txBody>
      </p:sp>
      <p:pic>
        <p:nvPicPr>
          <p:cNvPr id="7" name="Content Placeholder 6"/>
          <p:cNvPicPr>
            <a:picLocks noGrp="1" noChangeAspect="1"/>
          </p:cNvPicPr>
          <p:nvPr>
            <p:ph idx="1"/>
          </p:nvPr>
        </p:nvPicPr>
        <p:blipFill>
          <a:blip r:embed="rId2"/>
          <a:stretch>
            <a:fillRect/>
          </a:stretch>
        </p:blipFill>
        <p:spPr>
          <a:xfrm>
            <a:off x="294291" y="1166647"/>
            <a:ext cx="8376744" cy="5189703"/>
          </a:xfrm>
          <a:prstGeom prst="rect">
            <a:avLst/>
          </a:prstGeom>
        </p:spPr>
      </p:pic>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87</a:t>
            </a:fld>
            <a:endParaRPr lang="en-US"/>
          </a:p>
        </p:txBody>
      </p:sp>
    </p:spTree>
    <p:extLst>
      <p:ext uri="{BB962C8B-B14F-4D97-AF65-F5344CB8AC3E}">
        <p14:creationId xmlns:p14="http://schemas.microsoft.com/office/powerpoint/2010/main" val="84077626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Tip</a:t>
            </a:r>
            <a:endParaRPr lang="en-US" dirty="0"/>
          </a:p>
        </p:txBody>
      </p:sp>
      <p:sp>
        <p:nvSpPr>
          <p:cNvPr id="3" name="Content Placeholder 2"/>
          <p:cNvSpPr>
            <a:spLocks noGrp="1"/>
          </p:cNvSpPr>
          <p:nvPr>
            <p:ph idx="1"/>
          </p:nvPr>
        </p:nvSpPr>
        <p:spPr>
          <a:xfrm>
            <a:off x="281031" y="1360111"/>
            <a:ext cx="8581938" cy="3033213"/>
          </a:xfrm>
          <a:ln w="28575">
            <a:solidFill>
              <a:schemeClr val="tx1"/>
            </a:solidFill>
          </a:ln>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Appendix contains the list of lesser included offenses prescribed by the President in </a:t>
            </a:r>
            <a:r>
              <a:rPr lang="en-US" sz="2400" dirty="0" err="1">
                <a:latin typeface="Times New Roman" panose="02020603050405020304" pitchFamily="18" charset="0"/>
                <a:cs typeface="Times New Roman" panose="02020603050405020304" pitchFamily="18" charset="0"/>
              </a:rPr>
              <a:t>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XXXXX</a:t>
            </a:r>
            <a:r>
              <a:rPr lang="en-US" sz="2400" dirty="0">
                <a:latin typeface="Times New Roman" panose="02020603050405020304" pitchFamily="18" charset="0"/>
                <a:cs typeface="Times New Roman" panose="02020603050405020304" pitchFamily="18" charset="0"/>
              </a:rPr>
              <a:t> under Article 79(b)(2) as “reasonably included” in the greater offense. See Part IV, paragraph </a:t>
            </a:r>
            <a:r>
              <a:rPr lang="en-US" sz="2400" dirty="0" err="1">
                <a:latin typeface="Times New Roman" panose="02020603050405020304" pitchFamily="18" charset="0"/>
                <a:cs typeface="Times New Roman" panose="02020603050405020304" pitchFamily="18" charset="0"/>
              </a:rPr>
              <a:t>3.b</a:t>
            </a:r>
            <a:r>
              <a:rPr lang="en-US" sz="2400" dirty="0">
                <a:latin typeface="Times New Roman" panose="02020603050405020304" pitchFamily="18" charset="0"/>
                <a:cs typeface="Times New Roman" panose="02020603050405020304" pitchFamily="18" charset="0"/>
              </a:rPr>
              <a:t>. of this Manual for an explanation regarding the offenses designated under Article 79(b)(2). This is not an exhaustive list of lesser included offenses. For offenses that may or may not be lesser included offenses, see R.C.M. 307(c)(3) and its accompanying Discussion regarding charging in the </a:t>
            </a:r>
            <a:r>
              <a:rPr lang="en-US" sz="2400" dirty="0" smtClean="0">
                <a:latin typeface="Times New Roman" panose="02020603050405020304" pitchFamily="18" charset="0"/>
                <a:cs typeface="Times New Roman" panose="02020603050405020304" pitchFamily="18" charset="0"/>
              </a:rPr>
              <a:t>alternative.” </a:t>
            </a:r>
          </a:p>
          <a:p>
            <a:pPr marL="0" indent="0">
              <a:buNone/>
            </a:pPr>
            <a:r>
              <a:rPr lang="en-US" sz="1100" dirty="0">
                <a:latin typeface="Times New Roman" panose="02020603050405020304" pitchFamily="18" charset="0"/>
                <a:cs typeface="Times New Roman" panose="02020603050405020304" pitchFamily="18" charset="0"/>
              </a:rPr>
              <a:t>	</a:t>
            </a:r>
            <a:r>
              <a:rPr lang="en-US" sz="11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Appendix </a:t>
            </a:r>
            <a:r>
              <a:rPr lang="en-US" sz="1200" dirty="0" err="1" smtClean="0">
                <a:latin typeface="Times New Roman" panose="02020603050405020304" pitchFamily="18" charset="0"/>
                <a:cs typeface="Times New Roman" panose="02020603050405020304" pitchFamily="18" charset="0"/>
              </a:rPr>
              <a:t>12A</a:t>
            </a:r>
            <a:r>
              <a:rPr lang="en-US" sz="1200" dirty="0" smtClean="0">
                <a:latin typeface="Times New Roman" panose="02020603050405020304" pitchFamily="18" charset="0"/>
                <a:cs typeface="Times New Roman" panose="02020603050405020304" pitchFamily="18" charset="0"/>
              </a:rPr>
              <a:t>, MCM</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88</a:t>
            </a:fld>
            <a:endParaRPr lang="en-US"/>
          </a:p>
        </p:txBody>
      </p:sp>
      <p:sp>
        <p:nvSpPr>
          <p:cNvPr id="7" name="TextBox 6"/>
          <p:cNvSpPr txBox="1"/>
          <p:nvPr/>
        </p:nvSpPr>
        <p:spPr>
          <a:xfrm>
            <a:off x="409903" y="4624553"/>
            <a:ext cx="8198069" cy="1661993"/>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prstClr val="black"/>
                </a:solidFill>
                <a:latin typeface="Arial" panose="020B0604020202020204" pitchFamily="34" charset="0"/>
                <a:cs typeface="Arial" panose="020B0604020202020204" pitchFamily="34" charset="0"/>
              </a:rPr>
              <a:t>The list in Appendix </a:t>
            </a:r>
            <a:r>
              <a:rPr lang="en-US" sz="2800" dirty="0" err="1">
                <a:solidFill>
                  <a:prstClr val="black"/>
                </a:solidFill>
                <a:latin typeface="Arial" panose="020B0604020202020204" pitchFamily="34" charset="0"/>
                <a:cs typeface="Arial" panose="020B0604020202020204" pitchFamily="34" charset="0"/>
              </a:rPr>
              <a:t>12A</a:t>
            </a:r>
            <a:r>
              <a:rPr lang="en-US" sz="2800" dirty="0">
                <a:solidFill>
                  <a:prstClr val="black"/>
                </a:solidFill>
                <a:latin typeface="Arial" panose="020B0604020202020204" pitchFamily="34" charset="0"/>
                <a:cs typeface="Arial" panose="020B0604020202020204" pitchFamily="34" charset="0"/>
              </a:rPr>
              <a:t> is not “complete”</a:t>
            </a:r>
          </a:p>
          <a:p>
            <a:pPr marL="285750" indent="-285750">
              <a:buFont typeface="Arial" panose="020B0604020202020204" pitchFamily="34" charset="0"/>
              <a:buChar char="•"/>
            </a:pPr>
            <a:r>
              <a:rPr lang="en-US" sz="2800" dirty="0">
                <a:solidFill>
                  <a:prstClr val="black"/>
                </a:solidFill>
                <a:latin typeface="Arial" panose="020B0604020202020204" pitchFamily="34" charset="0"/>
                <a:cs typeface="Arial" panose="020B0604020202020204" pitchFamily="34" charset="0"/>
              </a:rPr>
              <a:t>Remember to apply </a:t>
            </a:r>
            <a:r>
              <a:rPr lang="en-US" sz="2800" u="sng" dirty="0">
                <a:solidFill>
                  <a:prstClr val="black"/>
                </a:solidFill>
                <a:latin typeface="Arial" panose="020B0604020202020204" pitchFamily="34" charset="0"/>
                <a:cs typeface="Arial" panose="020B0604020202020204" pitchFamily="34" charset="0"/>
              </a:rPr>
              <a:t>both</a:t>
            </a:r>
            <a:r>
              <a:rPr lang="en-US" sz="2800" dirty="0">
                <a:solidFill>
                  <a:prstClr val="black"/>
                </a:solidFill>
                <a:latin typeface="Arial" panose="020B0604020202020204" pitchFamily="34" charset="0"/>
                <a:cs typeface="Arial" panose="020B0604020202020204" pitchFamily="34" charset="0"/>
              </a:rPr>
              <a:t> parts of the test to your facts when making charging decisions</a:t>
            </a:r>
          </a:p>
          <a:p>
            <a:endParaRPr lang="en-US" dirty="0"/>
          </a:p>
        </p:txBody>
      </p:sp>
      <p:sp>
        <p:nvSpPr>
          <p:cNvPr id="8" name="Rectangle 7"/>
          <p:cNvSpPr/>
          <p:nvPr/>
        </p:nvSpPr>
        <p:spPr>
          <a:xfrm>
            <a:off x="5449829" y="2756019"/>
            <a:ext cx="2637841" cy="279281"/>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766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864788"/>
            <a:ext cx="7886700" cy="2852737"/>
          </a:xfrm>
        </p:spPr>
        <p:txBody>
          <a:bodyPr/>
          <a:lstStyle/>
          <a:p>
            <a:pPr algn="ctr"/>
            <a:r>
              <a:rPr lang="en-US" b="1" dirty="0" smtClean="0"/>
              <a:t>QUESTIONS?</a:t>
            </a:r>
            <a:endParaRPr lang="en-US" b="1" dirty="0"/>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89</a:t>
            </a:fld>
            <a:endParaRPr lang="en-US"/>
          </a:p>
        </p:txBody>
      </p:sp>
    </p:spTree>
    <p:extLst>
      <p:ext uri="{BB962C8B-B14F-4D97-AF65-F5344CB8AC3E}">
        <p14:creationId xmlns:p14="http://schemas.microsoft.com/office/powerpoint/2010/main" val="952315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a:t/>
            </a:r>
            <a:br>
              <a:rPr lang="en-US" dirty="0"/>
            </a:br>
            <a:r>
              <a:rPr lang="en-US" dirty="0" smtClean="0"/>
              <a:t>NUMBERING</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9</a:t>
            </a:fld>
            <a:endParaRPr lang="en-US"/>
          </a:p>
        </p:txBody>
      </p:sp>
    </p:spTree>
    <p:extLst>
      <p:ext uri="{BB962C8B-B14F-4D97-AF65-F5344CB8AC3E}">
        <p14:creationId xmlns:p14="http://schemas.microsoft.com/office/powerpoint/2010/main" val="58059051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As of 3 August 2018</a:t>
            </a:r>
            <a:endParaRPr lang="en-US" dirty="0"/>
          </a:p>
        </p:txBody>
      </p:sp>
      <p:sp>
        <p:nvSpPr>
          <p:cNvPr id="5" name="Footer Placeholder 4"/>
          <p:cNvSpPr>
            <a:spLocks noGrp="1"/>
          </p:cNvSpPr>
          <p:nvPr>
            <p:ph type="ftr" sz="quarter" idx="11"/>
          </p:nvPr>
        </p:nvSpPr>
        <p:spPr/>
        <p:txBody>
          <a:bodyPr/>
          <a:lstStyle/>
          <a:p>
            <a:r>
              <a:rPr lang="en-US" dirty="0" smtClean="0"/>
              <a:t>MTT Training Product</a:t>
            </a:r>
            <a:endParaRPr lang="en-US" dirty="0"/>
          </a:p>
        </p:txBody>
      </p:sp>
      <p:sp>
        <p:nvSpPr>
          <p:cNvPr id="6" name="Slide Number Placeholder 5"/>
          <p:cNvSpPr>
            <a:spLocks noGrp="1"/>
          </p:cNvSpPr>
          <p:nvPr>
            <p:ph type="sldNum" sz="quarter" idx="12"/>
          </p:nvPr>
        </p:nvSpPr>
        <p:spPr/>
        <p:txBody>
          <a:bodyPr/>
          <a:lstStyle/>
          <a:p>
            <a:fld id="{B3951688-D484-4090-998C-23E303179EF8}" type="slidenum">
              <a:rPr lang="en-US" smtClean="0"/>
              <a:t>90</a:t>
            </a:fld>
            <a:endParaRPr lang="en-US" dirty="0"/>
          </a:p>
        </p:txBody>
      </p:sp>
      <p:sp>
        <p:nvSpPr>
          <p:cNvPr id="7" name="Text Box 12"/>
          <p:cNvSpPr txBox="1">
            <a:spLocks noChangeArrowheads="1"/>
          </p:cNvSpPr>
          <p:nvPr/>
        </p:nvSpPr>
        <p:spPr bwMode="auto">
          <a:xfrm>
            <a:off x="998620" y="1995337"/>
            <a:ext cx="7086600"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Aft>
                <a:spcPts val="300"/>
              </a:spcAft>
            </a:pPr>
            <a:endParaRPr lang="en-US" altLang="en-US" sz="3200" b="1" dirty="0" smtClean="0">
              <a:solidFill>
                <a:srgbClr val="0000FF"/>
              </a:solidFill>
              <a:cs typeface="Arial" pitchFamily="34" charset="0"/>
            </a:endParaRPr>
          </a:p>
          <a:p>
            <a:pPr algn="ctr" eaLnBrk="1" hangingPunct="1">
              <a:spcAft>
                <a:spcPts val="300"/>
              </a:spcAft>
            </a:pPr>
            <a:r>
              <a:rPr lang="en-US" altLang="en-US" sz="3200" b="1" dirty="0" smtClean="0">
                <a:cs typeface="Arial" pitchFamily="34" charset="0"/>
              </a:rPr>
              <a:t>MILITARY JUSTICE ACT OF 2016</a:t>
            </a:r>
          </a:p>
          <a:p>
            <a:pPr algn="ctr">
              <a:spcAft>
                <a:spcPts val="1800"/>
              </a:spcAft>
              <a:defRPr/>
            </a:pPr>
            <a:endParaRPr lang="en-US" sz="2400" b="1" dirty="0" smtClean="0">
              <a:solidFill>
                <a:srgbClr val="0000FF"/>
              </a:solidFill>
              <a:latin typeface="Arial" charset="0"/>
              <a:cs typeface="Arial" charset="0"/>
            </a:endParaRPr>
          </a:p>
          <a:p>
            <a:pPr algn="ctr">
              <a:spcAft>
                <a:spcPts val="1800"/>
              </a:spcAft>
              <a:defRPr/>
            </a:pPr>
            <a:r>
              <a:rPr lang="en-US" sz="2400" b="1" dirty="0" smtClean="0">
                <a:solidFill>
                  <a:srgbClr val="0000FF"/>
                </a:solidFill>
                <a:latin typeface="Arial" charset="0"/>
                <a:cs typeface="Arial" charset="0"/>
              </a:rPr>
              <a:t>Punitive Articles Practical Exercise</a:t>
            </a:r>
          </a:p>
          <a:p>
            <a:pPr algn="ctr">
              <a:spcAft>
                <a:spcPts val="1800"/>
              </a:spcAft>
              <a:defRPr/>
            </a:pPr>
            <a:r>
              <a:rPr lang="en-US" b="1" dirty="0" smtClean="0">
                <a:solidFill>
                  <a:srgbClr val="0000FF"/>
                </a:solidFill>
                <a:latin typeface="Arial" charset="0"/>
              </a:rPr>
              <a:t>Military Justice Legislation Training Team</a:t>
            </a:r>
            <a:endParaRPr lang="en-US" sz="1000" b="1" dirty="0" smtClean="0">
              <a:latin typeface="Arial" charset="0"/>
            </a:endParaRPr>
          </a:p>
        </p:txBody>
      </p:sp>
    </p:spTree>
    <p:extLst>
      <p:ext uri="{BB962C8B-B14F-4D97-AF65-F5344CB8AC3E}">
        <p14:creationId xmlns:p14="http://schemas.microsoft.com/office/powerpoint/2010/main" val="260391832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Model Specifications</a:t>
            </a:r>
            <a:endParaRPr lang="en-US" sz="2400" b="1" dirty="0"/>
          </a:p>
        </p:txBody>
      </p:sp>
      <p:sp>
        <p:nvSpPr>
          <p:cNvPr id="3" name="Content Placeholder 2"/>
          <p:cNvSpPr>
            <a:spLocks noGrp="1"/>
          </p:cNvSpPr>
          <p:nvPr>
            <p:ph idx="1"/>
          </p:nvPr>
        </p:nvSpPr>
        <p:spPr/>
        <p:txBody>
          <a:bodyPr>
            <a:noAutofit/>
          </a:bodyPr>
          <a:lstStyle/>
          <a:p>
            <a:r>
              <a:rPr lang="en-US" sz="2100" b="1" u="sng" dirty="0" smtClean="0"/>
              <a:t>Art 93a</a:t>
            </a:r>
            <a:r>
              <a:rPr lang="en-US" sz="2100" dirty="0" smtClean="0"/>
              <a:t>:  In that __ (personal jurisdiction data), a (commissioned) (warrant) (noncommissioned) (petty) officer, while in a position of authority over __, did, (at/on board-location) (subject-matter jurisdiction data, if required), on or about ___, engage in a prohibited act, to wit: ___ with __, whom the accused (knew) (reasonably should have known) was a specially protected junior </a:t>
            </a:r>
            <a:r>
              <a:rPr lang="en-US" sz="2100" dirty="0" err="1" smtClean="0"/>
              <a:t>Servicemenber</a:t>
            </a:r>
            <a:r>
              <a:rPr lang="en-US" sz="2100" dirty="0" smtClean="0"/>
              <a:t> in initial active duty training.</a:t>
            </a:r>
          </a:p>
          <a:p>
            <a:pPr marL="0" indent="0">
              <a:buNone/>
            </a:pPr>
            <a:endParaRPr lang="en-US" sz="2100" dirty="0" smtClean="0"/>
          </a:p>
          <a:p>
            <a:r>
              <a:rPr lang="en-US" sz="2100" b="1" u="sng" dirty="0" smtClean="0"/>
              <a:t>Art 121a</a:t>
            </a:r>
            <a:r>
              <a:rPr lang="en-US" sz="2100" dirty="0" smtClean="0"/>
              <a:t>:  In that __ (personal jurisdiction data), did, (at/on board-location) (subject matter jurisdiction data, if required), on or about __, knowingly and with the intent to defraud, use a (debit card) (credit card) (access device, to wit:__) (that was stolen) (that was revoked, cancelled, or otherwise invalid) (without the authorization of __, a person whose authorization was required for such use), to obtain (money) (property) (services) (__) (of a value of about $__).</a:t>
            </a:r>
            <a:endParaRPr lang="en-US" sz="21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91</a:t>
            </a:fld>
            <a:endParaRPr lang="en-US"/>
          </a:p>
        </p:txBody>
      </p:sp>
    </p:spTree>
    <p:extLst>
      <p:ext uri="{BB962C8B-B14F-4D97-AF65-F5344CB8AC3E}">
        <p14:creationId xmlns:p14="http://schemas.microsoft.com/office/powerpoint/2010/main" val="263523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Model Specifications</a:t>
            </a:r>
            <a:endParaRPr lang="en-US" sz="2400" b="1" dirty="0"/>
          </a:p>
        </p:txBody>
      </p:sp>
      <p:sp>
        <p:nvSpPr>
          <p:cNvPr id="3" name="Content Placeholder 2"/>
          <p:cNvSpPr>
            <a:spLocks noGrp="1"/>
          </p:cNvSpPr>
          <p:nvPr>
            <p:ph idx="1"/>
          </p:nvPr>
        </p:nvSpPr>
        <p:spPr/>
        <p:txBody>
          <a:bodyPr>
            <a:noAutofit/>
          </a:bodyPr>
          <a:lstStyle/>
          <a:p>
            <a:r>
              <a:rPr lang="en-US" sz="2100" b="1" u="sng" dirty="0" smtClean="0"/>
              <a:t>Art 123</a:t>
            </a:r>
            <a:r>
              <a:rPr lang="en-US" sz="2100" dirty="0" smtClean="0"/>
              <a:t>:  In that __ (personal jurisdiction data), did (at/on board-location), (subject matter jurisdiction data if required), (on or about __), intentionally access a government computer with an unauthorized purpose and thereby knowingly obtained (classified) (protected) information, to wit: __ from such government computer.</a:t>
            </a:r>
          </a:p>
          <a:p>
            <a:endParaRPr lang="en-US" sz="2100" dirty="0" smtClean="0"/>
          </a:p>
          <a:p>
            <a:r>
              <a:rPr lang="en-US" sz="2100" b="1" u="sng" dirty="0" smtClean="0"/>
              <a:t>Art 132</a:t>
            </a:r>
            <a:r>
              <a:rPr lang="en-US" sz="2100" dirty="0" smtClean="0"/>
              <a:t>:  In that __ (personal jurisdiction data), did, (at/on board—location) (subject matter jurisdiction data, if required), on or about __, with intent to discourage __ from (reporting a criminal offense) (making a protected communication), wrongfully [(took) (threatened to take) an adverse personnel action against __, to wit:  __][(withheld) (threatened to withhold) a favorable personnel action with respect to __, </a:t>
            </a:r>
            <a:r>
              <a:rPr lang="en-US" sz="2100" smtClean="0"/>
              <a:t>to wit:  __].</a:t>
            </a:r>
            <a:endParaRPr lang="en-US" sz="21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92</a:t>
            </a:fld>
            <a:endParaRPr lang="en-US"/>
          </a:p>
        </p:txBody>
      </p:sp>
    </p:spTree>
    <p:extLst>
      <p:ext uri="{BB962C8B-B14F-4D97-AF65-F5344CB8AC3E}">
        <p14:creationId xmlns:p14="http://schemas.microsoft.com/office/powerpoint/2010/main" val="68813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6AEAA16CA86954A9B12F8F76E878807" ma:contentTypeVersion="0" ma:contentTypeDescription="Create a new document." ma:contentTypeScope="" ma:versionID="fd2459a11a5b6a7db8ca3f68a8271dd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635D2B-B709-4FA1-9062-A912DF6D72F3}">
  <ds:schemaRefs>
    <ds:schemaRef ds:uri="http://www.w3.org/XML/1998/namespace"/>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http://purl.org/dc/elements/1.1/"/>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5B997A9B-14D1-4D67-A314-03D95991CD9C}">
  <ds:schemaRefs>
    <ds:schemaRef ds:uri="http://schemas.microsoft.com/sharepoint/v3/contenttype/forms"/>
  </ds:schemaRefs>
</ds:datastoreItem>
</file>

<file path=customXml/itemProps3.xml><?xml version="1.0" encoding="utf-8"?>
<ds:datastoreItem xmlns:ds="http://schemas.openxmlformats.org/officeDocument/2006/customXml" ds:itemID="{3943DF80-BC31-437D-8196-380FABD244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USMC JAD Theme</Template>
  <TotalTime>7690</TotalTime>
  <Words>14072</Words>
  <Application>Microsoft Office PowerPoint</Application>
  <PresentationFormat>On-screen Show (4:3)</PresentationFormat>
  <Paragraphs>1355</Paragraphs>
  <Slides>92</Slides>
  <Notes>62</Notes>
  <HiddenSlides>6</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92</vt:i4>
      </vt:variant>
    </vt:vector>
  </HeadingPairs>
  <TitlesOfParts>
    <vt:vector size="96" baseType="lpstr">
      <vt:lpstr>Arial</vt:lpstr>
      <vt:lpstr>Calibri</vt:lpstr>
      <vt:lpstr>Times New Roman</vt:lpstr>
      <vt:lpstr>Office Theme</vt:lpstr>
      <vt:lpstr>PowerPoint Presentation</vt:lpstr>
      <vt:lpstr>Overview</vt:lpstr>
      <vt:lpstr>CATEGORIES AND NUMBERING</vt:lpstr>
      <vt:lpstr>Categories</vt:lpstr>
      <vt:lpstr>Migrated Article 134 Offenses</vt:lpstr>
      <vt:lpstr>Migrated Article 134 Offenses</vt:lpstr>
      <vt:lpstr>Migrated Article 134 Offenses</vt:lpstr>
      <vt:lpstr>Migrated Article 134 Offenses</vt:lpstr>
      <vt:lpstr> NUMBERING</vt:lpstr>
      <vt:lpstr>Numbering</vt:lpstr>
      <vt:lpstr>Numbering</vt:lpstr>
      <vt:lpstr>Numbering</vt:lpstr>
      <vt:lpstr>Numbering</vt:lpstr>
      <vt:lpstr>Numbering</vt:lpstr>
      <vt:lpstr>Numbering</vt:lpstr>
      <vt:lpstr>Numbering</vt:lpstr>
      <vt:lpstr>Numbering</vt:lpstr>
      <vt:lpstr>  NEW OFFENSES</vt:lpstr>
      <vt:lpstr>Four Brand New Offenses</vt:lpstr>
      <vt:lpstr>Art 93a</vt:lpstr>
      <vt:lpstr>Art 93a</vt:lpstr>
      <vt:lpstr>Abuse of Training Leadership Position</vt:lpstr>
      <vt:lpstr>Abuse of Training Leadership Position</vt:lpstr>
      <vt:lpstr>Abuse of Training Leadership Position</vt:lpstr>
      <vt:lpstr>Training Leadership Position</vt:lpstr>
      <vt:lpstr>Specially Protected Junior Member</vt:lpstr>
      <vt:lpstr>Prohibited Sexual Activity</vt:lpstr>
      <vt:lpstr>Scenario</vt:lpstr>
      <vt:lpstr>Abuse of Position as Military Recruiter</vt:lpstr>
      <vt:lpstr>What Should the Definition of “Applicant” be?</vt:lpstr>
      <vt:lpstr>How is Prospect Defined in the Definition of Applicant?</vt:lpstr>
      <vt:lpstr>Scenario</vt:lpstr>
      <vt:lpstr>Art 121a</vt:lpstr>
      <vt:lpstr>Art 121a</vt:lpstr>
      <vt:lpstr>Art 121a</vt:lpstr>
      <vt:lpstr>Scenario</vt:lpstr>
      <vt:lpstr>Art 121a</vt:lpstr>
      <vt:lpstr>Art 123 Government Computers</vt:lpstr>
      <vt:lpstr>Art 123 – Offenses Concerning Government Computers</vt:lpstr>
      <vt:lpstr>Art 123</vt:lpstr>
      <vt:lpstr>Scenario</vt:lpstr>
      <vt:lpstr>Art 132 – Retaliation</vt:lpstr>
      <vt:lpstr>Definitions</vt:lpstr>
      <vt:lpstr>Definitions</vt:lpstr>
      <vt:lpstr>Art 132</vt:lpstr>
      <vt:lpstr>Definitions</vt:lpstr>
      <vt:lpstr>Scenario</vt:lpstr>
      <vt:lpstr>Scenario</vt:lpstr>
      <vt:lpstr> Amended Articles</vt:lpstr>
      <vt:lpstr>Amended Punitive Articles</vt:lpstr>
      <vt:lpstr>Art 113</vt:lpstr>
      <vt:lpstr>Art 120(b) – Sexual Assault</vt:lpstr>
      <vt:lpstr>Art 120(b) – Sexual Assault</vt:lpstr>
      <vt:lpstr>Art 120(g)(1) – Sexual Act</vt:lpstr>
      <vt:lpstr>Rape and Sex Assault of a Child Art 120b(h)(1) – Sexual Act </vt:lpstr>
      <vt:lpstr>Art 120(g)(2) – Sexual Contact (same definition for Art 120b)</vt:lpstr>
      <vt:lpstr>Definition of Consent</vt:lpstr>
      <vt:lpstr>Scope of Threatening or Placing Another Person in Fear</vt:lpstr>
      <vt:lpstr>Scope of Threatening or Placing Another Person in Fear</vt:lpstr>
      <vt:lpstr>Scope of Threatening or Placing Another Person in Fear</vt:lpstr>
      <vt:lpstr>Art 128 – Assault</vt:lpstr>
      <vt:lpstr>Art 128 – Aggravated Assault</vt:lpstr>
      <vt:lpstr>Art 128 – Dangerous Weapon</vt:lpstr>
      <vt:lpstr>Sentence Enhancements</vt:lpstr>
      <vt:lpstr>Sentence Enhancements</vt:lpstr>
      <vt:lpstr>Art 128(c) – Assault w/ Intent (Migrated from Art 134)</vt:lpstr>
      <vt:lpstr>Art 129 - Burglary</vt:lpstr>
      <vt:lpstr>Art 129 – Burglary; Unlawful entry</vt:lpstr>
      <vt:lpstr>Art 129:  Burglary; Unlawful Entry</vt:lpstr>
      <vt:lpstr>Art 130 – Stalking (Relocated from Art 120a)</vt:lpstr>
      <vt:lpstr>Stalking</vt:lpstr>
      <vt:lpstr>Immediate Family</vt:lpstr>
      <vt:lpstr>Course of Conduct</vt:lpstr>
      <vt:lpstr>Intimate Partner</vt:lpstr>
      <vt:lpstr>Conduct</vt:lpstr>
      <vt:lpstr>Art 134:  General Article</vt:lpstr>
      <vt:lpstr>Child Pornography</vt:lpstr>
      <vt:lpstr>Art 134 Extramarital Sexual Conduct</vt:lpstr>
      <vt:lpstr>Terms</vt:lpstr>
      <vt:lpstr>Scenario</vt:lpstr>
      <vt:lpstr>MISC. CHANGES</vt:lpstr>
      <vt:lpstr>STATUTE OF LIMITATIONS</vt:lpstr>
      <vt:lpstr>Article 43, UCMJ</vt:lpstr>
      <vt:lpstr>  LESSER INCLUDED OFFENSES</vt:lpstr>
      <vt:lpstr>Art 79 – Conviction of LIO</vt:lpstr>
      <vt:lpstr>LIO: The New Approach</vt:lpstr>
      <vt:lpstr>Appendix 12A</vt:lpstr>
      <vt:lpstr>Practice Tip</vt:lpstr>
      <vt:lpstr>QUESTIONS?</vt:lpstr>
      <vt:lpstr>PowerPoint Presentation</vt:lpstr>
      <vt:lpstr>Model Specifications</vt:lpstr>
      <vt:lpstr>Model Specifications</vt:lpstr>
    </vt:vector>
  </TitlesOfParts>
  <Company>USMC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Schweig Maj Jesse P</dc:creator>
  <cp:lastModifiedBy>Nicole Robledo</cp:lastModifiedBy>
  <cp:revision>463</cp:revision>
  <cp:lastPrinted>2017-11-15T13:58:00Z</cp:lastPrinted>
  <dcterms:created xsi:type="dcterms:W3CDTF">2017-11-08T21:58:06Z</dcterms:created>
  <dcterms:modified xsi:type="dcterms:W3CDTF">2019-01-31T23:18:19Z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0x01010036AEAA16CA86954A9B12F8F76E878807</vt:lpwstr>
  </property>
</Properties>
</file>